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Bold" panose="020B0604020202020204" charset="0"/>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Now"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9.jpeg"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 Id="rId9" Type="http://schemas.openxmlformats.org/officeDocument/2006/relationships/image" Target="../media/image1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www.cognitivemarketresearch.com/animal-wound-care-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7982" r="-12642"/>
            </a:stretch>
          </a:blipFill>
        </p:spPr>
        <p:txBody>
          <a:bodyPr/>
          <a:lstStyle/>
          <a:p/>
        </p:txBody>
      </p:sp>
      <p:grpSp>
        <p:nvGrpSpPr>
          <p:cNvPr id="3" name="Group 3"/>
          <p:cNvGrpSpPr/>
          <p:nvPr/>
        </p:nvGrpSpPr>
        <p:grpSpPr>
          <a:xfrm>
            <a:off x="2976995" y="3106882"/>
            <a:ext cx="12334009" cy="4073236"/>
            <a:chExt cx="3248463" cy="1072787"/>
          </a:xfrm>
        </p:grpSpPr>
        <p:sp>
          <p:nvSpPr>
            <p:cNvPr id="4" name="Freeform 4"/>
            <p:cNvSpPr/>
            <p:nvPr/>
          </p:nvSpPr>
          <p:spPr>
            <a:xfrm>
              <a:off x="0" y="0"/>
              <a:ext cx="3248463" cy="1072787"/>
            </a:xfrm>
            <a:custGeom>
              <a:rect l="l" t="t" r="r" b="b"/>
              <a:pathLst>
                <a:path w="3248463" h="1072787">
                  <a:moveTo>
                    <a:pt x="32012" y="0"/>
                  </a:moveTo>
                  <a:lnTo>
                    <a:pt x="3216451" y="0"/>
                  </a:lnTo>
                  <a:cubicBezTo>
                    <a:pt x="3234131" y="0"/>
                    <a:pt x="3248463" y="14332"/>
                    <a:pt x="3248463" y="32012"/>
                  </a:cubicBezTo>
                  <a:lnTo>
                    <a:pt x="3248463" y="1040774"/>
                  </a:lnTo>
                  <a:cubicBezTo>
                    <a:pt x="3248463" y="1058454"/>
                    <a:pt x="3234131" y="1072787"/>
                    <a:pt x="3216451" y="1072787"/>
                  </a:cubicBezTo>
                  <a:lnTo>
                    <a:pt x="32012" y="1072787"/>
                  </a:lnTo>
                  <a:cubicBezTo>
                    <a:pt x="23522" y="1072787"/>
                    <a:pt x="15380" y="1069414"/>
                    <a:pt x="9376" y="1063410"/>
                  </a:cubicBezTo>
                  <a:cubicBezTo>
                    <a:pt x="3373" y="1057407"/>
                    <a:pt x="0" y="1049265"/>
                    <a:pt x="0" y="1040774"/>
                  </a:cubicBezTo>
                  <a:lnTo>
                    <a:pt x="0" y="32012"/>
                  </a:lnTo>
                  <a:cubicBezTo>
                    <a:pt x="0" y="14332"/>
                    <a:pt x="14332" y="0"/>
                    <a:pt x="32012" y="0"/>
                  </a:cubicBezTo>
                  <a:close/>
                </a:path>
              </a:pathLst>
            </a:custGeom>
            <a:solidFill>
              <a:srgbClr val="FFFFFF">
                <a:alpha val="54902"/>
              </a:srgbClr>
            </a:solidFill>
          </p:spPr>
          <p:txBody>
            <a:bodyPr/>
            <a:lstStyle/>
            <a:p/>
          </p:txBody>
        </p:sp>
        <p:sp>
          <p:nvSpPr>
            <p:cNvPr id="5" name="TextBox 5"/>
            <p:cNvSpPr txBox="1"/>
            <p:nvPr/>
          </p:nvSpPr>
          <p:spPr>
            <a:xfrm>
              <a:off x="0" y="-38100"/>
              <a:ext cx="3248463" cy="1110887"/>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3276600" y="3693975"/>
            <a:ext cx="12334009" cy="2714619"/>
          </a:xfrm>
          <a:prstGeom prst="rect">
            <a:avLst/>
          </a:prstGeom>
        </p:spPr>
        <p:txBody>
          <a:bodyPr lIns="0" tIns="0" rIns="0" bIns="0" rtlCol="0" anchor="t">
            <a:spAutoFit/>
          </a:bodyPr>
          <a:lstStyle/>
          <a:p>
            <a:pPr>
              <a:lnSpc>
                <a:spcPts val="6824"/>
              </a:lnSpc>
            </a:pPr>
            <a:r>
              <a:rPr lang="en-US" sz="7499">
                <a:solidFill>
                  <a:srgbClr val="000000"/>
                </a:solidFill>
                <a:latin typeface="Poppins Bold"/>
              </a:rPr>
              <a:t>GLOBAL</a:t>
            </a:r>
          </a:p>
          <a:p>
            <a:pPr>
              <a:lnSpc>
                <a:spcPts val="6824"/>
              </a:lnSpc>
            </a:pPr>
            <a:r>
              <a:rPr lang="en-US" sz="7499">
                <a:solidFill>
                  <a:srgbClr val="000000"/>
                </a:solidFill>
                <a:latin typeface="Poppins Bold"/>
              </a:rPr>
              <a:t>ANIMAL WOUND CARE</a:t>
            </a:r>
          </a:p>
          <a:p>
            <a:pPr>
              <a:lnSpc>
                <a:spcPts val="6824"/>
              </a:lnSpc>
            </a:pPr>
            <a:r>
              <a:rPr lang="en-US" sz="7499">
                <a:solidFill>
                  <a:srgbClr val="000000"/>
                </a:solidFill>
                <a:latin typeface="Poppins Bold"/>
              </a:rPr>
              <a:t>MARKET REPORT 2024</a:t>
            </a:r>
          </a:p>
        </p:txBody>
      </p:sp>
      <p:sp>
        <p:nvSpPr>
          <p:cNvPr id="7" name="TextBox 7"/>
          <p:cNvSpPr txBox="1"/>
          <p:nvPr/>
        </p:nvSpPr>
        <p:spPr>
          <a:xfrm>
            <a:off x="4747926" y="6408594"/>
            <a:ext cx="8792149"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7333"/>
            </a:stretch>
          </a:blipFill>
        </p:spPr>
        <p:txBody>
          <a:bodyPr/>
          <a:lstStyle/>
          <a:p/>
        </p:txBody>
      </p:sp>
      <p:grpSp>
        <p:nvGrpSpPr>
          <p:cNvPr id="3" name="Group 3"/>
          <p:cNvGrpSpPr/>
          <p:nvPr/>
        </p:nvGrpSpPr>
        <p:grpSpPr>
          <a:xfrm>
            <a:off x="2379518" y="2774546"/>
            <a:ext cx="13528963" cy="5413317"/>
            <a:chExt cx="3563184" cy="1425729"/>
          </a:xfrm>
        </p:grpSpPr>
        <p:sp>
          <p:nvSpPr>
            <p:cNvPr id="4" name="Freeform 4"/>
            <p:cNvSpPr/>
            <p:nvPr/>
          </p:nvSpPr>
          <p:spPr>
            <a:xfrm>
              <a:off x="0" y="0"/>
              <a:ext cx="3563184" cy="1425729"/>
            </a:xfrm>
            <a:custGeom>
              <a:rect l="l" t="t" r="r" b="b"/>
              <a:pathLst>
                <a:path w="3563184" h="1425729">
                  <a:moveTo>
                    <a:pt x="29185" y="0"/>
                  </a:moveTo>
                  <a:lnTo>
                    <a:pt x="3533999" y="0"/>
                  </a:lnTo>
                  <a:cubicBezTo>
                    <a:pt x="3541739" y="0"/>
                    <a:pt x="3549162" y="3075"/>
                    <a:pt x="3554636" y="8548"/>
                  </a:cubicBezTo>
                  <a:cubicBezTo>
                    <a:pt x="3560109" y="14021"/>
                    <a:pt x="3563184" y="21444"/>
                    <a:pt x="3563184" y="29185"/>
                  </a:cubicBezTo>
                  <a:lnTo>
                    <a:pt x="3563184" y="1396545"/>
                  </a:lnTo>
                  <a:cubicBezTo>
                    <a:pt x="3563184" y="1412663"/>
                    <a:pt x="3550117" y="1425729"/>
                    <a:pt x="3533999" y="1425729"/>
                  </a:cubicBezTo>
                  <a:lnTo>
                    <a:pt x="29185" y="1425729"/>
                  </a:lnTo>
                  <a:cubicBezTo>
                    <a:pt x="21444" y="1425729"/>
                    <a:pt x="14021" y="1422655"/>
                    <a:pt x="8548" y="1417181"/>
                  </a:cubicBezTo>
                  <a:cubicBezTo>
                    <a:pt x="3075" y="1411708"/>
                    <a:pt x="0" y="1404285"/>
                    <a:pt x="0" y="1396545"/>
                  </a:cubicBezTo>
                  <a:lnTo>
                    <a:pt x="0" y="29185"/>
                  </a:lnTo>
                  <a:cubicBezTo>
                    <a:pt x="0" y="21444"/>
                    <a:pt x="3075" y="14021"/>
                    <a:pt x="8548" y="8548"/>
                  </a:cubicBezTo>
                  <a:cubicBezTo>
                    <a:pt x="14021" y="3075"/>
                    <a:pt x="21444" y="0"/>
                    <a:pt x="29185" y="0"/>
                  </a:cubicBezTo>
                  <a:close/>
                </a:path>
              </a:pathLst>
            </a:custGeom>
            <a:solidFill>
              <a:srgbClr val="D89C61">
                <a:alpha val="90980"/>
              </a:srgbClr>
            </a:solidFill>
          </p:spPr>
          <p:txBody>
            <a:bodyPr/>
            <a:lstStyle/>
            <a:p/>
          </p:txBody>
        </p:sp>
        <p:sp>
          <p:nvSpPr>
            <p:cNvPr id="5" name="TextBox 5"/>
            <p:cNvSpPr txBox="1"/>
            <p:nvPr/>
          </p:nvSpPr>
          <p:spPr>
            <a:xfrm>
              <a:off x="0" y="-38100"/>
              <a:ext cx="3563184" cy="146382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480674" y="2813512"/>
            <a:ext cx="7014925" cy="1203327"/>
          </a:xfrm>
          <a:prstGeom prst="rect">
            <a:avLst/>
          </a:prstGeom>
        </p:spPr>
        <p:txBody>
          <a:bodyPr lIns="0" tIns="0" rIns="0" bIns="0" rtlCol="0" anchor="t">
            <a:spAutoFit/>
          </a:bodyPr>
          <a:lstStyle/>
          <a:p>
            <a:pPr algn="ctr">
              <a:lnSpc>
                <a:spcPts val="9799"/>
              </a:lnSpc>
            </a:pPr>
            <a:r>
              <a:rPr lang="en-US" sz="6999">
                <a:solidFill>
                  <a:srgbClr val="FFFFFF"/>
                </a:solidFill>
                <a:latin typeface="Now"/>
              </a:rPr>
              <a:t>INTRODUCTION</a:t>
            </a:r>
          </a:p>
        </p:txBody>
      </p:sp>
      <p:sp>
        <p:nvSpPr>
          <p:cNvPr id="7" name="TextBox 7"/>
          <p:cNvSpPr txBox="1"/>
          <p:nvPr/>
        </p:nvSpPr>
        <p:spPr>
          <a:xfrm>
            <a:off x="2623705" y="4550526"/>
            <a:ext cx="13040592" cy="3377564"/>
          </a:xfrm>
          <a:prstGeom prst="rect">
            <a:avLst/>
          </a:prstGeom>
        </p:spPr>
        <p:txBody>
          <a:bodyPr lIns="0" tIns="0" rIns="0" bIns="0" rtlCol="0" anchor="t">
            <a:spAutoFit/>
          </a:bodyPr>
          <a:lstStyle/>
          <a:p>
            <a:pPr>
              <a:lnSpc>
                <a:spcPts val="3779"/>
              </a:lnSpc>
              <a:spcBef>
                <a:spcPct val="0"/>
              </a:spcBef>
            </a:pPr>
            <a:r>
              <a:rPr lang="en-US" sz="3499">
                <a:solidFill>
                  <a:srgbClr val="FFFFFF"/>
                </a:solidFill>
                <a:latin typeface="Poppins"/>
              </a:rPr>
              <a:t>Animal wound care is the process of giving injured animals medical attention and care. It entails evaluating the wound, cleaning it, using the proper therapies, and keeping an eye on the healing process. Animal wound care primarily aims to aid the restoration of normal tissue function, minimize pain and discomfort, promote healing, and prevent infection.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Freeform 3"/>
          <p:cNvSpPr/>
          <p:nvPr/>
        </p:nvSpPr>
        <p:spPr>
          <a:xfrm>
            <a:off x="9397845" y="7410938"/>
            <a:ext cx="8347148" cy="2590312"/>
          </a:xfrm>
          <a:custGeom>
            <a:rect l="l" t="t" r="r" b="b"/>
            <a:pathLst>
              <a:path w="8347148" h="2590312">
                <a:moveTo>
                  <a:pt x="0" y="0"/>
                </a:moveTo>
                <a:lnTo>
                  <a:pt x="8347148" y="0"/>
                </a:lnTo>
                <a:lnTo>
                  <a:pt x="8347148" y="2590312"/>
                </a:lnTo>
                <a:lnTo>
                  <a:pt x="0" y="2590312"/>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4" name="Group 4"/>
          <p:cNvGrpSpPr/>
          <p:nvPr/>
        </p:nvGrpSpPr>
        <p:grpSpPr>
          <a:xfrm>
            <a:off x="9144000" y="7141345"/>
            <a:ext cx="8854838" cy="1761679"/>
            <a:chExt cx="2156186" cy="428975"/>
          </a:xfrm>
        </p:grpSpPr>
        <p:sp>
          <p:nvSpPr>
            <p:cNvPr id="5" name="Freeform 5"/>
            <p:cNvSpPr/>
            <p:nvPr/>
          </p:nvSpPr>
          <p:spPr>
            <a:xfrm>
              <a:off x="0" y="0"/>
              <a:ext cx="2156186" cy="428975"/>
            </a:xfrm>
            <a:custGeom>
              <a:rect l="l" t="t" r="r" b="b"/>
              <a:pathLst>
                <a:path w="2156186" h="428975">
                  <a:moveTo>
                    <a:pt x="26229" y="0"/>
                  </a:moveTo>
                  <a:lnTo>
                    <a:pt x="2129957" y="0"/>
                  </a:lnTo>
                  <a:cubicBezTo>
                    <a:pt x="2144443" y="0"/>
                    <a:pt x="2156186" y="11743"/>
                    <a:pt x="2156186" y="26229"/>
                  </a:cubicBezTo>
                  <a:lnTo>
                    <a:pt x="2156186" y="402746"/>
                  </a:lnTo>
                  <a:cubicBezTo>
                    <a:pt x="2156186" y="409702"/>
                    <a:pt x="2153423" y="416374"/>
                    <a:pt x="2148504" y="421293"/>
                  </a:cubicBezTo>
                  <a:cubicBezTo>
                    <a:pt x="2143585" y="426212"/>
                    <a:pt x="2136913" y="428975"/>
                    <a:pt x="2129957" y="428975"/>
                  </a:cubicBezTo>
                  <a:lnTo>
                    <a:pt x="26229" y="428975"/>
                  </a:lnTo>
                  <a:cubicBezTo>
                    <a:pt x="11743" y="428975"/>
                    <a:pt x="0" y="417232"/>
                    <a:pt x="0" y="402746"/>
                  </a:cubicBezTo>
                  <a:lnTo>
                    <a:pt x="0" y="26229"/>
                  </a:lnTo>
                  <a:cubicBezTo>
                    <a:pt x="0" y="11743"/>
                    <a:pt x="11743" y="0"/>
                    <a:pt x="26229" y="0"/>
                  </a:cubicBezTo>
                  <a:close/>
                </a:path>
              </a:pathLst>
            </a:custGeom>
            <a:solidFill>
              <a:srgbClr val="6A4B32"/>
            </a:solidFill>
          </p:spPr>
          <p:txBody>
            <a:bodyPr/>
            <a:lstStyle/>
            <a:p/>
          </p:txBody>
        </p:sp>
        <p:sp>
          <p:nvSpPr>
            <p:cNvPr id="6" name="TextBox 6"/>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7" name="Freeform 7"/>
          <p:cNvSpPr/>
          <p:nvPr/>
        </p:nvSpPr>
        <p:spPr>
          <a:xfrm>
            <a:off x="9397845" y="5165683"/>
            <a:ext cx="8347148" cy="2590312"/>
          </a:xfrm>
          <a:custGeom>
            <a:rect l="l" t="t" r="r" b="b"/>
            <a:pathLst>
              <a:path w="8347148" h="2590312">
                <a:moveTo>
                  <a:pt x="0" y="0"/>
                </a:moveTo>
                <a:lnTo>
                  <a:pt x="8347148" y="0"/>
                </a:lnTo>
                <a:lnTo>
                  <a:pt x="8347148" y="2590312"/>
                </a:lnTo>
                <a:lnTo>
                  <a:pt x="0" y="2590312"/>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9144000" y="4898884"/>
            <a:ext cx="8854838" cy="1761679"/>
            <a:chExt cx="2156186" cy="428975"/>
          </a:xfrm>
        </p:grpSpPr>
        <p:sp>
          <p:nvSpPr>
            <p:cNvPr id="9" name="Freeform 9"/>
            <p:cNvSpPr/>
            <p:nvPr/>
          </p:nvSpPr>
          <p:spPr>
            <a:xfrm>
              <a:off x="0" y="0"/>
              <a:ext cx="2156186" cy="428975"/>
            </a:xfrm>
            <a:custGeom>
              <a:rect l="l" t="t" r="r" b="b"/>
              <a:pathLst>
                <a:path w="2156186" h="428975">
                  <a:moveTo>
                    <a:pt x="26229" y="0"/>
                  </a:moveTo>
                  <a:lnTo>
                    <a:pt x="2129957" y="0"/>
                  </a:lnTo>
                  <a:cubicBezTo>
                    <a:pt x="2144443" y="0"/>
                    <a:pt x="2156186" y="11743"/>
                    <a:pt x="2156186" y="26229"/>
                  </a:cubicBezTo>
                  <a:lnTo>
                    <a:pt x="2156186" y="402746"/>
                  </a:lnTo>
                  <a:cubicBezTo>
                    <a:pt x="2156186" y="409702"/>
                    <a:pt x="2153423" y="416374"/>
                    <a:pt x="2148504" y="421293"/>
                  </a:cubicBezTo>
                  <a:cubicBezTo>
                    <a:pt x="2143585" y="426212"/>
                    <a:pt x="2136913" y="428975"/>
                    <a:pt x="2129957" y="428975"/>
                  </a:cubicBezTo>
                  <a:lnTo>
                    <a:pt x="26229" y="428975"/>
                  </a:lnTo>
                  <a:cubicBezTo>
                    <a:pt x="11743" y="428975"/>
                    <a:pt x="0" y="417232"/>
                    <a:pt x="0" y="402746"/>
                  </a:cubicBezTo>
                  <a:lnTo>
                    <a:pt x="0" y="26229"/>
                  </a:lnTo>
                  <a:cubicBezTo>
                    <a:pt x="0" y="11743"/>
                    <a:pt x="11743" y="0"/>
                    <a:pt x="26229" y="0"/>
                  </a:cubicBezTo>
                  <a:close/>
                </a:path>
              </a:pathLst>
            </a:custGeom>
            <a:solidFill>
              <a:srgbClr val="6A4B32"/>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9397845" y="2924071"/>
            <a:ext cx="8347148" cy="2590312"/>
          </a:xfrm>
          <a:custGeom>
            <a:rect l="l" t="t" r="r" b="b"/>
            <a:pathLst>
              <a:path w="8347148" h="2590312">
                <a:moveTo>
                  <a:pt x="0" y="0"/>
                </a:moveTo>
                <a:lnTo>
                  <a:pt x="8347148" y="0"/>
                </a:lnTo>
                <a:lnTo>
                  <a:pt x="8347148" y="2590312"/>
                </a:lnTo>
                <a:lnTo>
                  <a:pt x="0" y="2590312"/>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9144000" y="2656423"/>
            <a:ext cx="8854838" cy="1761679"/>
            <a:chExt cx="2156186" cy="428975"/>
          </a:xfrm>
        </p:grpSpPr>
        <p:sp>
          <p:nvSpPr>
            <p:cNvPr id="13" name="Freeform 13"/>
            <p:cNvSpPr/>
            <p:nvPr/>
          </p:nvSpPr>
          <p:spPr>
            <a:xfrm>
              <a:off x="0" y="0"/>
              <a:ext cx="2156186" cy="428975"/>
            </a:xfrm>
            <a:custGeom>
              <a:rect l="l" t="t" r="r" b="b"/>
              <a:pathLst>
                <a:path w="2156186" h="428975">
                  <a:moveTo>
                    <a:pt x="26229" y="0"/>
                  </a:moveTo>
                  <a:lnTo>
                    <a:pt x="2129957" y="0"/>
                  </a:lnTo>
                  <a:cubicBezTo>
                    <a:pt x="2144443" y="0"/>
                    <a:pt x="2156186" y="11743"/>
                    <a:pt x="2156186" y="26229"/>
                  </a:cubicBezTo>
                  <a:lnTo>
                    <a:pt x="2156186" y="402746"/>
                  </a:lnTo>
                  <a:cubicBezTo>
                    <a:pt x="2156186" y="409702"/>
                    <a:pt x="2153423" y="416374"/>
                    <a:pt x="2148504" y="421293"/>
                  </a:cubicBezTo>
                  <a:cubicBezTo>
                    <a:pt x="2143585" y="426212"/>
                    <a:pt x="2136913" y="428975"/>
                    <a:pt x="2129957" y="428975"/>
                  </a:cubicBezTo>
                  <a:lnTo>
                    <a:pt x="26229" y="428975"/>
                  </a:lnTo>
                  <a:cubicBezTo>
                    <a:pt x="11743" y="428975"/>
                    <a:pt x="0" y="417232"/>
                    <a:pt x="0" y="402746"/>
                  </a:cubicBezTo>
                  <a:lnTo>
                    <a:pt x="0" y="26229"/>
                  </a:lnTo>
                  <a:cubicBezTo>
                    <a:pt x="0" y="11743"/>
                    <a:pt x="11743" y="0"/>
                    <a:pt x="26229" y="0"/>
                  </a:cubicBezTo>
                  <a:close/>
                </a:path>
              </a:pathLst>
            </a:custGeom>
            <a:solidFill>
              <a:srgbClr val="6A4B32"/>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5" name="AutoShape 15"/>
          <p:cNvSpPr/>
          <p:nvPr/>
        </p:nvSpPr>
        <p:spPr>
          <a:xfrm flipH="1" flipV="1">
            <a:off x="10980442" y="3074307"/>
            <a:ext cx="0" cy="925912"/>
          </a:xfrm>
          <a:prstGeom prst="line">
            <a:avLst/>
          </a:prstGeom>
          <a:ln w="28575" cap="flat">
            <a:solidFill>
              <a:srgbClr val="FFFFFF"/>
            </a:solidFill>
            <a:prstDash val="solid"/>
            <a:headEnd type="none" w="sm" len="sm"/>
            <a:tailEnd type="none" w="sm" len="sm"/>
          </a:ln>
        </p:spPr>
        <p:txBody>
          <a:bodyPr/>
          <a:lstStyle/>
          <a:p/>
        </p:txBody>
      </p:sp>
      <p:sp>
        <p:nvSpPr>
          <p:cNvPr id="16" name="AutoShape 16"/>
          <p:cNvSpPr/>
          <p:nvPr/>
        </p:nvSpPr>
        <p:spPr>
          <a:xfrm flipH="1" flipV="1">
            <a:off x="10980442" y="5316767"/>
            <a:ext cx="0" cy="925912"/>
          </a:xfrm>
          <a:prstGeom prst="line">
            <a:avLst/>
          </a:prstGeom>
          <a:ln w="28575" cap="flat">
            <a:solidFill>
              <a:srgbClr val="FFFFFF"/>
            </a:solidFill>
            <a:prstDash val="solid"/>
            <a:headEnd type="none" w="sm" len="sm"/>
            <a:tailEnd type="none" w="sm" len="sm"/>
          </a:ln>
        </p:spPr>
        <p:txBody>
          <a:bodyPr/>
          <a:lstStyle/>
          <a:p/>
        </p:txBody>
      </p:sp>
      <p:sp>
        <p:nvSpPr>
          <p:cNvPr id="17" name="AutoShape 17"/>
          <p:cNvSpPr/>
          <p:nvPr/>
        </p:nvSpPr>
        <p:spPr>
          <a:xfrm flipH="1" flipV="1">
            <a:off x="10980442" y="7559228"/>
            <a:ext cx="0" cy="925912"/>
          </a:xfrm>
          <a:prstGeom prst="line">
            <a:avLst/>
          </a:prstGeom>
          <a:ln w="28575" cap="flat">
            <a:solidFill>
              <a:srgbClr val="FFFFFF"/>
            </a:solidFill>
            <a:prstDash val="solid"/>
            <a:headEnd type="none" w="sm" len="sm"/>
            <a:tailEnd type="none" w="sm" len="sm"/>
          </a:ln>
        </p:spPr>
        <p:txBody>
          <a:bodyPr/>
          <a:lstStyle/>
          <a:p/>
        </p:txBody>
      </p:sp>
      <p:sp>
        <p:nvSpPr>
          <p:cNvPr id="18" name="TextBox 18"/>
          <p:cNvSpPr txBox="1"/>
          <p:nvPr/>
        </p:nvSpPr>
        <p:spPr>
          <a:xfrm>
            <a:off x="11160443" y="2810729"/>
            <a:ext cx="6443913" cy="1335680"/>
          </a:xfrm>
          <a:prstGeom prst="rect">
            <a:avLst/>
          </a:prstGeom>
        </p:spPr>
        <p:txBody>
          <a:bodyPr lIns="0" tIns="0" rIns="0" bIns="0" rtlCol="0" anchor="t">
            <a:spAutoFit/>
          </a:bodyPr>
          <a:lstStyle/>
          <a:p>
            <a:pPr algn="ctr">
              <a:lnSpc>
                <a:spcPts val="5340"/>
              </a:lnSpc>
            </a:pPr>
            <a:r>
              <a:rPr lang="en-US" sz="3814" spc="122">
                <a:solidFill>
                  <a:srgbClr val="FFFFFF"/>
                </a:solidFill>
                <a:latin typeface="Barlow Semi-Bold"/>
              </a:rPr>
              <a:t>MARKET SIZE</a:t>
            </a:r>
          </a:p>
          <a:p>
            <a:pPr algn="ctr">
              <a:lnSpc>
                <a:spcPts val="5340"/>
              </a:lnSpc>
              <a:spcBef>
                <a:spcPct val="0"/>
              </a:spcBef>
            </a:pPr>
            <a:r>
              <a:rPr lang="en-US" sz="3814" spc="122">
                <a:solidFill>
                  <a:srgbClr val="FFFFFF"/>
                </a:solidFill>
                <a:latin typeface="Barlow Semi-Bold"/>
              </a:rPr>
              <a:t>1.04 Billion </a:t>
            </a:r>
          </a:p>
        </p:txBody>
      </p:sp>
      <p:sp>
        <p:nvSpPr>
          <p:cNvPr id="19" name="TextBox 19"/>
          <p:cNvSpPr txBox="1"/>
          <p:nvPr/>
        </p:nvSpPr>
        <p:spPr>
          <a:xfrm>
            <a:off x="11160443" y="5073784"/>
            <a:ext cx="6443913" cy="1335680"/>
          </a:xfrm>
          <a:prstGeom prst="rect">
            <a:avLst/>
          </a:prstGeom>
        </p:spPr>
        <p:txBody>
          <a:bodyPr lIns="0" tIns="0" rIns="0" bIns="0" rtlCol="0" anchor="t">
            <a:spAutoFit/>
          </a:bodyPr>
          <a:lstStyle/>
          <a:p>
            <a:pPr algn="ctr">
              <a:lnSpc>
                <a:spcPts val="5340"/>
              </a:lnSpc>
            </a:pPr>
            <a:r>
              <a:rPr lang="en-US" sz="3814" spc="122">
                <a:solidFill>
                  <a:srgbClr val="FFFFFF"/>
                </a:solidFill>
                <a:latin typeface="Barlow Semi-Bold"/>
              </a:rPr>
              <a:t>FORECAST</a:t>
            </a:r>
          </a:p>
          <a:p>
            <a:pPr algn="ctr">
              <a:lnSpc>
                <a:spcPts val="5340"/>
              </a:lnSpc>
              <a:spcBef>
                <a:spcPct val="0"/>
              </a:spcBef>
            </a:pPr>
            <a:r>
              <a:rPr lang="en-US" sz="3814" spc="122">
                <a:solidFill>
                  <a:srgbClr val="FFFFFF"/>
                </a:solidFill>
                <a:latin typeface="Barlow Semi-Bold"/>
              </a:rPr>
              <a:t>1.83 Billion</a:t>
            </a:r>
          </a:p>
        </p:txBody>
      </p:sp>
      <p:sp>
        <p:nvSpPr>
          <p:cNvPr id="20" name="TextBox 20"/>
          <p:cNvSpPr txBox="1"/>
          <p:nvPr/>
        </p:nvSpPr>
        <p:spPr>
          <a:xfrm>
            <a:off x="11160443" y="7334738"/>
            <a:ext cx="6443913" cy="1335680"/>
          </a:xfrm>
          <a:prstGeom prst="rect">
            <a:avLst/>
          </a:prstGeom>
        </p:spPr>
        <p:txBody>
          <a:bodyPr lIns="0" tIns="0" rIns="0" bIns="0" rtlCol="0" anchor="t">
            <a:spAutoFit/>
          </a:bodyPr>
          <a:lstStyle/>
          <a:p>
            <a:pPr algn="ctr">
              <a:lnSpc>
                <a:spcPts val="5340"/>
              </a:lnSpc>
            </a:pPr>
            <a:r>
              <a:rPr lang="en-US" sz="3814" spc="122">
                <a:solidFill>
                  <a:srgbClr val="FFFFFF"/>
                </a:solidFill>
                <a:latin typeface="Barlow Semi-Bold"/>
              </a:rPr>
              <a:t>CAGR</a:t>
            </a:r>
          </a:p>
          <a:p>
            <a:pPr algn="ctr">
              <a:lnSpc>
                <a:spcPts val="5340"/>
              </a:lnSpc>
              <a:spcBef>
                <a:spcPct val="0"/>
              </a:spcBef>
            </a:pPr>
            <a:r>
              <a:rPr lang="en-US" sz="3814" spc="122">
                <a:solidFill>
                  <a:srgbClr val="FFFFFF"/>
                </a:solidFill>
                <a:latin typeface="Barlow Semi-Bold"/>
              </a:rPr>
              <a:t>7.3%</a:t>
            </a:r>
          </a:p>
        </p:txBody>
      </p:sp>
      <p:sp>
        <p:nvSpPr>
          <p:cNvPr id="21" name="TextBox 21"/>
          <p:cNvSpPr txBox="1"/>
          <p:nvPr/>
        </p:nvSpPr>
        <p:spPr>
          <a:xfrm>
            <a:off x="9285887" y="3222638"/>
            <a:ext cx="1601971" cy="657498"/>
          </a:xfrm>
          <a:prstGeom prst="rect">
            <a:avLst/>
          </a:prstGeom>
        </p:spPr>
        <p:txBody>
          <a:bodyPr lIns="0" tIns="0" rIns="0" bIns="0" rtlCol="0" anchor="t">
            <a:spAutoFit/>
          </a:bodyPr>
          <a:lstStyle/>
          <a:p>
            <a:pPr algn="ctr">
              <a:lnSpc>
                <a:spcPts val="5340"/>
              </a:lnSpc>
              <a:spcBef>
                <a:spcPct val="0"/>
              </a:spcBef>
            </a:pPr>
            <a:r>
              <a:rPr lang="en-US" sz="3814" spc="122">
                <a:solidFill>
                  <a:srgbClr val="FFFFFF"/>
                </a:solidFill>
                <a:latin typeface="Barlow Semi-Bold"/>
              </a:rPr>
              <a:t>2022</a:t>
            </a:r>
          </a:p>
        </p:txBody>
      </p:sp>
      <p:sp>
        <p:nvSpPr>
          <p:cNvPr id="22" name="TextBox 22"/>
          <p:cNvSpPr txBox="1"/>
          <p:nvPr/>
        </p:nvSpPr>
        <p:spPr>
          <a:xfrm>
            <a:off x="9360305" y="5438183"/>
            <a:ext cx="1601971" cy="657498"/>
          </a:xfrm>
          <a:prstGeom prst="rect">
            <a:avLst/>
          </a:prstGeom>
        </p:spPr>
        <p:txBody>
          <a:bodyPr lIns="0" tIns="0" rIns="0" bIns="0" rtlCol="0" anchor="t">
            <a:spAutoFit/>
          </a:bodyPr>
          <a:lstStyle/>
          <a:p>
            <a:pPr algn="ctr">
              <a:lnSpc>
                <a:spcPts val="5340"/>
              </a:lnSpc>
              <a:spcBef>
                <a:spcPct val="0"/>
              </a:spcBef>
            </a:pPr>
            <a:r>
              <a:rPr lang="en-US" sz="3814" spc="122">
                <a:solidFill>
                  <a:srgbClr val="FFFFFF"/>
                </a:solidFill>
                <a:latin typeface="Barlow Semi-Bold"/>
              </a:rPr>
              <a:t>2030</a:t>
            </a:r>
          </a:p>
        </p:txBody>
      </p:sp>
      <p:sp>
        <p:nvSpPr>
          <p:cNvPr id="23" name="TextBox 23"/>
          <p:cNvSpPr txBox="1"/>
          <p:nvPr/>
        </p:nvSpPr>
        <p:spPr>
          <a:xfrm>
            <a:off x="9285887" y="7316244"/>
            <a:ext cx="1601971" cy="1335680"/>
          </a:xfrm>
          <a:prstGeom prst="rect">
            <a:avLst/>
          </a:prstGeom>
        </p:spPr>
        <p:txBody>
          <a:bodyPr lIns="0" tIns="0" rIns="0" bIns="0" rtlCol="0" anchor="t">
            <a:spAutoFit/>
          </a:bodyPr>
          <a:lstStyle/>
          <a:p>
            <a:pPr algn="ctr">
              <a:lnSpc>
                <a:spcPts val="5340"/>
              </a:lnSpc>
            </a:pPr>
            <a:r>
              <a:rPr lang="en-US" sz="3814" spc="122">
                <a:solidFill>
                  <a:srgbClr val="FFFFFF"/>
                </a:solidFill>
                <a:latin typeface="Barlow Semi-Bold"/>
              </a:rPr>
              <a:t>2023-</a:t>
            </a:r>
          </a:p>
          <a:p>
            <a:pPr algn="ctr">
              <a:lnSpc>
                <a:spcPts val="5340"/>
              </a:lnSpc>
              <a:spcBef>
                <a:spcPct val="0"/>
              </a:spcBef>
            </a:pPr>
            <a:r>
              <a:rPr lang="en-US" sz="3814" spc="122">
                <a:solidFill>
                  <a:srgbClr val="FFFFFF"/>
                </a:solidFill>
                <a:latin typeface="Barlow Semi-Bold"/>
              </a:rPr>
              <a:t>2030</a:t>
            </a:r>
          </a:p>
        </p:txBody>
      </p:sp>
      <p:sp>
        <p:nvSpPr>
          <p:cNvPr id="24" name="TextBox 24"/>
          <p:cNvSpPr txBox="1"/>
          <p:nvPr/>
        </p:nvSpPr>
        <p:spPr>
          <a:xfrm>
            <a:off x="10086873" y="332322"/>
            <a:ext cx="7498781" cy="1276351"/>
          </a:xfrm>
          <a:prstGeom prst="rect">
            <a:avLst/>
          </a:prstGeom>
        </p:spPr>
        <p:txBody>
          <a:bodyPr lIns="0" tIns="0" rIns="0" bIns="0" rtlCol="0" anchor="t">
            <a:spAutoFit/>
          </a:bodyPr>
          <a:lstStyle/>
          <a:p>
            <a:pPr algn="ctr">
              <a:lnSpc>
                <a:spcPts val="10499"/>
              </a:lnSpc>
            </a:pPr>
            <a:r>
              <a:rPr lang="en-US" sz="7499">
                <a:solidFill>
                  <a:srgbClr val="000000"/>
                </a:solidFill>
                <a:latin typeface="Now"/>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050" b="-13468"/>
            </a:stretch>
          </a:blipFill>
        </p:spPr>
        <p:txBody>
          <a:bodyPr/>
          <a:lstStyle/>
          <a:p/>
        </p:txBody>
      </p:sp>
      <p:grpSp>
        <p:nvGrpSpPr>
          <p:cNvPr id="3" name="Group 3"/>
          <p:cNvGrpSpPr/>
          <p:nvPr/>
        </p:nvGrpSpPr>
        <p:grpSpPr>
          <a:xfrm>
            <a:off x="1290492" y="5336274"/>
            <a:ext cx="7448125" cy="1948358"/>
            <a:chExt cx="2284653" cy="597643"/>
          </a:xfrm>
        </p:grpSpPr>
        <p:sp>
          <p:nvSpPr>
            <p:cNvPr id="4" name="Freeform 4"/>
            <p:cNvSpPr/>
            <p:nvPr/>
          </p:nvSpPr>
          <p:spPr>
            <a:xfrm>
              <a:off x="0" y="0"/>
              <a:ext cx="2284653" cy="597643"/>
            </a:xfrm>
            <a:custGeom>
              <a:rect l="l" t="t" r="r" b="b"/>
              <a:pathLst>
                <a:path w="2284653" h="597643">
                  <a:moveTo>
                    <a:pt x="0" y="0"/>
                  </a:moveTo>
                  <a:lnTo>
                    <a:pt x="2284653" y="0"/>
                  </a:lnTo>
                  <a:lnTo>
                    <a:pt x="2284653" y="597643"/>
                  </a:lnTo>
                  <a:lnTo>
                    <a:pt x="0" y="597643"/>
                  </a:lnTo>
                  <a:close/>
                </a:path>
              </a:pathLst>
            </a:custGeom>
            <a:solidFill>
              <a:srgbClr val="FFBD59"/>
            </a:solidFill>
          </p:spPr>
          <p:txBody>
            <a:bodyPr/>
            <a:lstStyle/>
            <a:p/>
          </p:txBody>
        </p:sp>
        <p:sp>
          <p:nvSpPr>
            <p:cNvPr id="5" name="TextBox 5"/>
            <p:cNvSpPr txBox="1"/>
            <p:nvPr/>
          </p:nvSpPr>
          <p:spPr>
            <a:xfrm>
              <a:off x="0" y="-47625"/>
              <a:ext cx="2284653" cy="645268"/>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674045" y="5155105"/>
            <a:ext cx="1692912" cy="1692912"/>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FBD59"/>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795647" y="5276706"/>
            <a:ext cx="1449709" cy="1449709"/>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1290492" y="7732546"/>
            <a:ext cx="7448125" cy="1896403"/>
            <a:chExt cx="2284653" cy="581707"/>
          </a:xfrm>
        </p:grpSpPr>
        <p:sp>
          <p:nvSpPr>
            <p:cNvPr id="13" name="Freeform 13"/>
            <p:cNvSpPr/>
            <p:nvPr/>
          </p:nvSpPr>
          <p:spPr>
            <a:xfrm>
              <a:off x="0" y="0"/>
              <a:ext cx="2284653" cy="581707"/>
            </a:xfrm>
            <a:custGeom>
              <a:rect l="l" t="t" r="r" b="b"/>
              <a:pathLst>
                <a:path w="2284653" h="581707">
                  <a:moveTo>
                    <a:pt x="0" y="0"/>
                  </a:moveTo>
                  <a:lnTo>
                    <a:pt x="2284653" y="0"/>
                  </a:lnTo>
                  <a:lnTo>
                    <a:pt x="2284653" y="581707"/>
                  </a:lnTo>
                  <a:lnTo>
                    <a:pt x="0" y="581707"/>
                  </a:lnTo>
                  <a:close/>
                </a:path>
              </a:pathLst>
            </a:custGeom>
            <a:solidFill>
              <a:srgbClr val="22577A"/>
            </a:solidFill>
          </p:spPr>
          <p:txBody>
            <a:bodyPr/>
            <a:lstStyle/>
            <a:p/>
          </p:txBody>
        </p:sp>
        <p:sp>
          <p:nvSpPr>
            <p:cNvPr id="14" name="TextBox 14"/>
            <p:cNvSpPr txBox="1"/>
            <p:nvPr/>
          </p:nvSpPr>
          <p:spPr>
            <a:xfrm>
              <a:off x="0" y="-47625"/>
              <a:ext cx="2284653" cy="629332"/>
            </a:xfrm>
            <a:prstGeom prst="rect">
              <a:avLst/>
            </a:prstGeom>
          </p:spPr>
          <p:txBody>
            <a:bodyPr lIns="50800" tIns="50800" rIns="50800" bIns="50800" rtlCol="0" anchor="ctr"/>
            <a:lstStyle/>
            <a:p>
              <a:pPr algn="ctr">
                <a:lnSpc>
                  <a:spcPts val="2399"/>
                </a:lnSpc>
              </a:pPr>
              <a:endParaRPr/>
            </a:p>
          </p:txBody>
        </p:sp>
      </p:grpSp>
      <p:grpSp>
        <p:nvGrpSpPr>
          <p:cNvPr id="15" name="Group 15"/>
          <p:cNvGrpSpPr/>
          <p:nvPr/>
        </p:nvGrpSpPr>
        <p:grpSpPr>
          <a:xfrm>
            <a:off x="674045" y="7551376"/>
            <a:ext cx="1692912" cy="1692912"/>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22577A"/>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8" name="Group 18"/>
          <p:cNvGrpSpPr/>
          <p:nvPr/>
        </p:nvGrpSpPr>
        <p:grpSpPr>
          <a:xfrm>
            <a:off x="795647" y="7672977"/>
            <a:ext cx="1449709" cy="1449709"/>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21" name="Group 21"/>
          <p:cNvGrpSpPr/>
          <p:nvPr/>
        </p:nvGrpSpPr>
        <p:grpSpPr>
          <a:xfrm>
            <a:off x="1081620" y="2938778"/>
            <a:ext cx="7656997" cy="2000313"/>
            <a:chExt cx="2348723" cy="613580"/>
          </a:xfrm>
        </p:grpSpPr>
        <p:sp>
          <p:nvSpPr>
            <p:cNvPr id="22" name="Freeform 22"/>
            <p:cNvSpPr/>
            <p:nvPr/>
          </p:nvSpPr>
          <p:spPr>
            <a:xfrm>
              <a:off x="0" y="0"/>
              <a:ext cx="2348723" cy="613580"/>
            </a:xfrm>
            <a:custGeom>
              <a:rect l="l" t="t" r="r" b="b"/>
              <a:pathLst>
                <a:path w="2348723" h="613580">
                  <a:moveTo>
                    <a:pt x="0" y="0"/>
                  </a:moveTo>
                  <a:lnTo>
                    <a:pt x="2348723" y="0"/>
                  </a:lnTo>
                  <a:lnTo>
                    <a:pt x="2348723" y="613580"/>
                  </a:lnTo>
                  <a:lnTo>
                    <a:pt x="0" y="613580"/>
                  </a:lnTo>
                  <a:close/>
                </a:path>
              </a:pathLst>
            </a:custGeom>
            <a:solidFill>
              <a:srgbClr val="38A3A5"/>
            </a:solidFill>
          </p:spPr>
          <p:txBody>
            <a:bodyPr/>
            <a:lstStyle/>
            <a:p/>
          </p:txBody>
        </p:sp>
        <p:sp>
          <p:nvSpPr>
            <p:cNvPr id="23" name="TextBox 23"/>
            <p:cNvSpPr txBox="1"/>
            <p:nvPr/>
          </p:nvSpPr>
          <p:spPr>
            <a:xfrm>
              <a:off x="0" y="-47625"/>
              <a:ext cx="2348723" cy="661205"/>
            </a:xfrm>
            <a:prstGeom prst="rect">
              <a:avLst/>
            </a:prstGeom>
          </p:spPr>
          <p:txBody>
            <a:bodyPr lIns="50800" tIns="50800" rIns="50800" bIns="50800" rtlCol="0" anchor="ctr"/>
            <a:lstStyle/>
            <a:p>
              <a:pPr algn="ctr">
                <a:lnSpc>
                  <a:spcPts val="2399"/>
                </a:lnSpc>
              </a:pPr>
              <a:endParaRPr/>
            </a:p>
          </p:txBody>
        </p:sp>
      </p:grpSp>
      <p:grpSp>
        <p:nvGrpSpPr>
          <p:cNvPr id="24" name="Group 24"/>
          <p:cNvGrpSpPr/>
          <p:nvPr/>
        </p:nvGrpSpPr>
        <p:grpSpPr>
          <a:xfrm>
            <a:off x="465174" y="2757609"/>
            <a:ext cx="1692912" cy="1692912"/>
            <a:chExt cx="812800" cy="812800"/>
          </a:xfrm>
        </p:grpSpPr>
        <p:sp>
          <p:nvSpPr>
            <p:cNvPr id="25" name="Freeform 25"/>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26" name="TextBox 26"/>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27" name="Group 27"/>
          <p:cNvGrpSpPr/>
          <p:nvPr/>
        </p:nvGrpSpPr>
        <p:grpSpPr>
          <a:xfrm>
            <a:off x="586775" y="2879210"/>
            <a:ext cx="1449709" cy="1449709"/>
            <a:chExt cx="812800" cy="812800"/>
          </a:xfrm>
        </p:grpSpPr>
        <p:sp>
          <p:nvSpPr>
            <p:cNvPr id="28" name="Freeform 28"/>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9" name="TextBox 29"/>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30" name="Group 30"/>
          <p:cNvGrpSpPr/>
          <p:nvPr/>
        </p:nvGrpSpPr>
        <p:grpSpPr>
          <a:xfrm>
            <a:off x="1556276" y="700495"/>
            <a:ext cx="15918873" cy="750721"/>
            <a:chExt cx="4192625" cy="197721"/>
          </a:xfrm>
        </p:grpSpPr>
        <p:sp>
          <p:nvSpPr>
            <p:cNvPr id="31" name="Freeform 31"/>
            <p:cNvSpPr/>
            <p:nvPr/>
          </p:nvSpPr>
          <p:spPr>
            <a:xfrm>
              <a:off x="0" y="0"/>
              <a:ext cx="4192625" cy="197721"/>
            </a:xfrm>
            <a:custGeom>
              <a:rect l="l" t="t" r="r" b="b"/>
              <a:pathLst>
                <a:path w="4192625" h="197721">
                  <a:moveTo>
                    <a:pt x="24803" y="0"/>
                  </a:moveTo>
                  <a:lnTo>
                    <a:pt x="4167822" y="0"/>
                  </a:lnTo>
                  <a:cubicBezTo>
                    <a:pt x="4174400" y="0"/>
                    <a:pt x="4180709" y="2613"/>
                    <a:pt x="4185360" y="7265"/>
                  </a:cubicBezTo>
                  <a:cubicBezTo>
                    <a:pt x="4190012" y="11916"/>
                    <a:pt x="4192625" y="18225"/>
                    <a:pt x="4192625" y="24803"/>
                  </a:cubicBezTo>
                  <a:lnTo>
                    <a:pt x="4192625" y="172918"/>
                  </a:lnTo>
                  <a:cubicBezTo>
                    <a:pt x="4192625" y="179496"/>
                    <a:pt x="4190012" y="185805"/>
                    <a:pt x="4185360" y="190456"/>
                  </a:cubicBezTo>
                  <a:cubicBezTo>
                    <a:pt x="4180709" y="195108"/>
                    <a:pt x="4174400" y="197721"/>
                    <a:pt x="4167822" y="197721"/>
                  </a:cubicBezTo>
                  <a:lnTo>
                    <a:pt x="24803" y="197721"/>
                  </a:lnTo>
                  <a:cubicBezTo>
                    <a:pt x="18225" y="197721"/>
                    <a:pt x="11916" y="195108"/>
                    <a:pt x="7265" y="190456"/>
                  </a:cubicBezTo>
                  <a:cubicBezTo>
                    <a:pt x="2613" y="185805"/>
                    <a:pt x="0" y="179496"/>
                    <a:pt x="0" y="172918"/>
                  </a:cubicBezTo>
                  <a:lnTo>
                    <a:pt x="0" y="24803"/>
                  </a:lnTo>
                  <a:cubicBezTo>
                    <a:pt x="0" y="18225"/>
                    <a:pt x="2613" y="11916"/>
                    <a:pt x="7265" y="7265"/>
                  </a:cubicBezTo>
                  <a:cubicBezTo>
                    <a:pt x="11916" y="2613"/>
                    <a:pt x="18225" y="0"/>
                    <a:pt x="24803" y="0"/>
                  </a:cubicBezTo>
                  <a:close/>
                </a:path>
              </a:pathLst>
            </a:custGeom>
            <a:solidFill>
              <a:srgbClr val="FFFFFF">
                <a:alpha val="56863"/>
              </a:srgbClr>
            </a:solidFill>
          </p:spPr>
          <p:txBody>
            <a:bodyPr/>
            <a:lstStyle/>
            <a:p/>
          </p:txBody>
        </p:sp>
        <p:sp>
          <p:nvSpPr>
            <p:cNvPr id="32" name="TextBox 32"/>
            <p:cNvSpPr txBox="1"/>
            <p:nvPr/>
          </p:nvSpPr>
          <p:spPr>
            <a:xfrm>
              <a:off x="0" y="-47625"/>
              <a:ext cx="4192625" cy="245346"/>
            </a:xfrm>
            <a:prstGeom prst="rect">
              <a:avLst/>
            </a:prstGeom>
          </p:spPr>
          <p:txBody>
            <a:bodyPr lIns="50800" tIns="50800" rIns="50800" bIns="50800" rtlCol="0" anchor="ctr"/>
            <a:lstStyle/>
            <a:p>
              <a:pPr algn="ctr">
                <a:lnSpc>
                  <a:spcPts val="2399"/>
                </a:lnSpc>
              </a:pPr>
              <a:endParaRPr/>
            </a:p>
          </p:txBody>
        </p:sp>
      </p:grpSp>
      <p:sp>
        <p:nvSpPr>
          <p:cNvPr id="33" name="Freeform 33"/>
          <p:cNvSpPr/>
          <p:nvPr/>
        </p:nvSpPr>
        <p:spPr>
          <a:xfrm>
            <a:off x="795647" y="3054018"/>
            <a:ext cx="977708" cy="1100093"/>
          </a:xfrm>
          <a:custGeom>
            <a:rect l="l" t="t" r="r" b="b"/>
            <a:pathLst>
              <a:path w="977708" h="1100093">
                <a:moveTo>
                  <a:pt x="0" y="0"/>
                </a:moveTo>
                <a:lnTo>
                  <a:pt x="977708" y="0"/>
                </a:lnTo>
                <a:lnTo>
                  <a:pt x="977708" y="1100093"/>
                </a:lnTo>
                <a:lnTo>
                  <a:pt x="0" y="11000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34" name="Freeform 34"/>
          <p:cNvSpPr/>
          <p:nvPr/>
        </p:nvSpPr>
        <p:spPr>
          <a:xfrm>
            <a:off x="1028700" y="5360324"/>
            <a:ext cx="1068966" cy="1366091"/>
          </a:xfrm>
          <a:custGeom>
            <a:rect l="l" t="t" r="r" b="b"/>
            <a:pathLst>
              <a:path w="1068966" h="1366091">
                <a:moveTo>
                  <a:pt x="0" y="0"/>
                </a:moveTo>
                <a:lnTo>
                  <a:pt x="1068966" y="0"/>
                </a:lnTo>
                <a:lnTo>
                  <a:pt x="1068966" y="1366091"/>
                </a:lnTo>
                <a:lnTo>
                  <a:pt x="0" y="1366091"/>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sp>
        <p:nvSpPr>
          <p:cNvPr id="35" name="Freeform 35"/>
          <p:cNvSpPr/>
          <p:nvPr/>
        </p:nvSpPr>
        <p:spPr>
          <a:xfrm>
            <a:off x="884402" y="7761733"/>
            <a:ext cx="1272199" cy="1272199"/>
          </a:xfrm>
          <a:custGeom>
            <a:rect l="l" t="t" r="r" b="b"/>
            <a:pathLst>
              <a:path w="1272199" h="1272199">
                <a:moveTo>
                  <a:pt x="0" y="0"/>
                </a:moveTo>
                <a:lnTo>
                  <a:pt x="1272199" y="0"/>
                </a:lnTo>
                <a:lnTo>
                  <a:pt x="1272199" y="1272198"/>
                </a:lnTo>
                <a:lnTo>
                  <a:pt x="0" y="1272198"/>
                </a:lnTo>
                <a:lnTo>
                  <a:pt x="0" y="0"/>
                </a:lnTo>
                <a:close/>
              </a:path>
            </a:pathLst>
          </a:custGeom>
          <a:blipFill>
            <a:blip r:embed="rId5">
              <a:extLst>
                <a:ext uri="{96DAC541-7B7A-43D3-8B79-37D633B846F1}">
                  <asvg:svgBlip xmlns:asvg="http://schemas.microsoft.com/office/drawing/2016/SVG/main" r:embed="rId8"/>
                </a:ext>
              </a:extLst>
            </a:blip>
            <a:stretch>
              <a:fillRect/>
            </a:stretch>
          </a:blipFill>
        </p:spPr>
        <p:txBody>
          <a:bodyPr/>
          <a:lstStyle/>
          <a:p/>
        </p:txBody>
      </p:sp>
      <p:sp>
        <p:nvSpPr>
          <p:cNvPr id="36" name="TextBox 36"/>
          <p:cNvSpPr txBox="1"/>
          <p:nvPr/>
        </p:nvSpPr>
        <p:spPr>
          <a:xfrm>
            <a:off x="1657507" y="595720"/>
            <a:ext cx="15592902" cy="936628"/>
          </a:xfrm>
          <a:prstGeom prst="rect">
            <a:avLst/>
          </a:prstGeom>
        </p:spPr>
        <p:txBody>
          <a:bodyPr lIns="0" tIns="0" rIns="0" bIns="0" rtlCol="0" anchor="t">
            <a:spAutoFit/>
          </a:bodyPr>
          <a:lstStyle/>
          <a:p>
            <a:pPr algn="ctr">
              <a:lnSpc>
                <a:spcPts val="7699"/>
              </a:lnSpc>
            </a:pPr>
            <a:r>
              <a:rPr lang="en-US" sz="5499">
                <a:solidFill>
                  <a:srgbClr val="000000"/>
                </a:solidFill>
                <a:latin typeface="Now"/>
              </a:rPr>
              <a:t>REVENUE MARKET SHARE BY SEGMENTS 2022</a:t>
            </a:r>
          </a:p>
        </p:txBody>
      </p:sp>
      <p:sp>
        <p:nvSpPr>
          <p:cNvPr id="37" name="TextBox 37"/>
          <p:cNvSpPr txBox="1"/>
          <p:nvPr/>
        </p:nvSpPr>
        <p:spPr>
          <a:xfrm>
            <a:off x="2245356" y="2993997"/>
            <a:ext cx="6493261" cy="1746250"/>
          </a:xfrm>
          <a:prstGeom prst="rect">
            <a:avLst/>
          </a:prstGeom>
        </p:spPr>
        <p:txBody>
          <a:bodyPr lIns="0" tIns="0" rIns="0" bIns="0" rtlCol="0" anchor="t">
            <a:spAutoFit/>
          </a:bodyPr>
          <a:lstStyle/>
          <a:p>
            <a:pPr>
              <a:lnSpc>
                <a:spcPts val="3499"/>
              </a:lnSpc>
              <a:spcBef>
                <a:spcPct val="0"/>
              </a:spcBef>
            </a:pPr>
            <a:r>
              <a:rPr lang="en-US" sz="2499" spc="79">
                <a:solidFill>
                  <a:srgbClr val="FFFFFF"/>
                </a:solidFill>
                <a:latin typeface="Barlow Semi-Bold"/>
              </a:rPr>
              <a:t>By Product: Surgical Wound Care Products (Dominating), Advanced Wound Care Products, Traditional Wound Care Products, and Therapy Devices</a:t>
            </a:r>
          </a:p>
        </p:txBody>
      </p:sp>
      <p:sp>
        <p:nvSpPr>
          <p:cNvPr id="38" name="TextBox 38"/>
          <p:cNvSpPr txBox="1"/>
          <p:nvPr/>
        </p:nvSpPr>
        <p:spPr>
          <a:xfrm>
            <a:off x="2625174" y="5772847"/>
            <a:ext cx="5733625" cy="869950"/>
          </a:xfrm>
          <a:prstGeom prst="rect">
            <a:avLst/>
          </a:prstGeom>
        </p:spPr>
        <p:txBody>
          <a:bodyPr lIns="0" tIns="0" rIns="0" bIns="0" rtlCol="0" anchor="t">
            <a:spAutoFit/>
          </a:bodyPr>
          <a:lstStyle/>
          <a:p>
            <a:pPr>
              <a:lnSpc>
                <a:spcPts val="3499"/>
              </a:lnSpc>
              <a:spcBef>
                <a:spcPct val="0"/>
              </a:spcBef>
            </a:pPr>
            <a:r>
              <a:rPr lang="en-US" sz="2499" spc="79">
                <a:solidFill>
                  <a:srgbClr val="000000"/>
                </a:solidFill>
                <a:latin typeface="Barlow Semi-Bold"/>
              </a:rPr>
              <a:t>By Animal: Companion Animal, and Livestock</a:t>
            </a:r>
          </a:p>
        </p:txBody>
      </p:sp>
      <p:sp>
        <p:nvSpPr>
          <p:cNvPr id="39" name="TextBox 39"/>
          <p:cNvSpPr txBox="1"/>
          <p:nvPr/>
        </p:nvSpPr>
        <p:spPr>
          <a:xfrm>
            <a:off x="2625174" y="8122832"/>
            <a:ext cx="5733625" cy="869950"/>
          </a:xfrm>
          <a:prstGeom prst="rect">
            <a:avLst/>
          </a:prstGeom>
        </p:spPr>
        <p:txBody>
          <a:bodyPr lIns="0" tIns="0" rIns="0" bIns="0" rtlCol="0" anchor="t">
            <a:spAutoFit/>
          </a:bodyPr>
          <a:lstStyle/>
          <a:p>
            <a:pPr>
              <a:lnSpc>
                <a:spcPts val="3499"/>
              </a:lnSpc>
              <a:spcBef>
                <a:spcPct val="0"/>
              </a:spcBef>
            </a:pPr>
            <a:r>
              <a:rPr lang="en-US" sz="2499" spc="79">
                <a:solidFill>
                  <a:srgbClr val="FFFFFF"/>
                </a:solidFill>
                <a:latin typeface="Barlow Semi-Bold"/>
              </a:rPr>
              <a:t>By End Users: Hospitals &amp; Clinics, and Homecare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140396"/>
            <a:ext cx="12042741" cy="9146604"/>
          </a:xfrm>
          <a:custGeom>
            <a:rect l="l" t="t" r="r" b="b"/>
            <a:pathLst>
              <a:path w="12042741" h="9146604">
                <a:moveTo>
                  <a:pt x="0" y="0"/>
                </a:moveTo>
                <a:lnTo>
                  <a:pt x="12042741" y="0"/>
                </a:lnTo>
                <a:lnTo>
                  <a:pt x="12042741" y="9146604"/>
                </a:lnTo>
                <a:lnTo>
                  <a:pt x="0" y="9146604"/>
                </a:lnTo>
                <a:lnTo>
                  <a:pt x="0" y="0"/>
                </a:lnTo>
                <a:close/>
              </a:path>
            </a:pathLst>
          </a:custGeom>
          <a:blipFill>
            <a:blip r:embed="rId2"/>
            <a:stretch>
              <a:fillRect l="-7394" t="-25519" r="-7465" b="-25708"/>
            </a:stretch>
          </a:blipFill>
        </p:spPr>
        <p:txBody>
          <a:bodyPr/>
          <a:lstStyle/>
          <a:p/>
        </p:txBody>
      </p:sp>
      <p:sp>
        <p:nvSpPr>
          <p:cNvPr id="3" name="TextBox 3"/>
          <p:cNvSpPr txBox="1"/>
          <p:nvPr/>
        </p:nvSpPr>
        <p:spPr>
          <a:xfrm>
            <a:off x="271967" y="308058"/>
            <a:ext cx="17744066" cy="662941"/>
          </a:xfrm>
          <a:prstGeom prst="rect">
            <a:avLst/>
          </a:prstGeom>
        </p:spPr>
        <p:txBody>
          <a:bodyPr lIns="0" tIns="0" rIns="0" bIns="0" rtlCol="0" anchor="t">
            <a:spAutoFit/>
          </a:bodyPr>
          <a:lstStyle/>
          <a:p>
            <a:pPr algn="ctr">
              <a:lnSpc>
                <a:spcPts val="5459"/>
              </a:lnSpc>
              <a:spcBef>
                <a:spcPct val="0"/>
              </a:spcBef>
            </a:pPr>
            <a:r>
              <a:rPr lang="en-US" sz="3899" spc="124">
                <a:solidFill>
                  <a:srgbClr val="000000"/>
                </a:solidFill>
                <a:latin typeface="Now"/>
              </a:rPr>
              <a:t>GLOBAL ANIMAL WOUND CARE MARKET REVENUE SHARE FOR 2022</a:t>
            </a:r>
          </a:p>
        </p:txBody>
      </p:sp>
      <p:sp>
        <p:nvSpPr>
          <p:cNvPr id="4" name="TextBox 4"/>
          <p:cNvSpPr txBox="1"/>
          <p:nvPr/>
        </p:nvSpPr>
        <p:spPr>
          <a:xfrm>
            <a:off x="9949295" y="4988502"/>
            <a:ext cx="7676304" cy="2307350"/>
          </a:xfrm>
          <a:prstGeom prst="rect">
            <a:avLst/>
          </a:prstGeom>
        </p:spPr>
        <p:txBody>
          <a:bodyPr lIns="0" tIns="0" rIns="0" bIns="0" rtlCol="0" anchor="t">
            <a:spAutoFit/>
          </a:bodyPr>
          <a:lstStyle/>
          <a:p>
            <a:pPr algn="ctr">
              <a:lnSpc>
                <a:spcPts val="8926"/>
              </a:lnSpc>
            </a:pPr>
            <a:r>
              <a:rPr lang="en-US" sz="8421" spc="269">
                <a:solidFill>
                  <a:srgbClr val="DB7449"/>
                </a:solidFill>
                <a:latin typeface="Barlow Bold"/>
              </a:rPr>
              <a:t>North America</a:t>
            </a:r>
          </a:p>
          <a:p>
            <a:pPr algn="ctr">
              <a:lnSpc>
                <a:spcPts val="8926"/>
              </a:lnSpc>
            </a:pPr>
            <a:r>
              <a:rPr lang="en-US" sz="8421" spc="269">
                <a:solidFill>
                  <a:srgbClr val="DB7449"/>
                </a:solidFill>
                <a:latin typeface="Barlow Bold"/>
              </a:rPr>
              <a:t>32.29%</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5699022" y="2235045"/>
            <a:ext cx="7912330" cy="2916274"/>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4960716" y="5470348"/>
            <a:ext cx="8650637" cy="2916274"/>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FFFFFF"/>
            </a:solidFill>
          </p:spPr>
          <p:txBody>
            <a:bodyPr/>
            <a:lstStyle/>
            <a:p/>
          </p:txBody>
        </p:sp>
      </p:grpSp>
      <p:grpSp>
        <p:nvGrpSpPr>
          <p:cNvPr id="7" name="Group 7"/>
          <p:cNvGrpSpPr/>
          <p:nvPr/>
        </p:nvGrpSpPr>
        <p:grpSpPr>
          <a:xfrm>
            <a:off x="4960716" y="2235045"/>
            <a:ext cx="8650637" cy="2916274"/>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E4A43"/>
            </a:solidFill>
          </p:spPr>
          <p:txBody>
            <a:bodyPr/>
            <a:lstStyle/>
            <a:p/>
          </p:txBody>
        </p:sp>
      </p:grpSp>
      <p:grpSp>
        <p:nvGrpSpPr>
          <p:cNvPr id="9" name="Group 9"/>
          <p:cNvGrpSpPr/>
          <p:nvPr/>
        </p:nvGrpSpPr>
        <p:grpSpPr>
          <a:xfrm>
            <a:off x="3849555" y="2686235"/>
            <a:ext cx="2222322" cy="2013895"/>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FFFFFF"/>
            </a:solidFill>
          </p:spPr>
          <p:txBody>
            <a:bodyPr/>
            <a:lstStyle/>
            <a:p/>
          </p:txBody>
        </p:sp>
      </p:grpSp>
      <p:grpSp>
        <p:nvGrpSpPr>
          <p:cNvPr id="11" name="Group 11"/>
          <p:cNvGrpSpPr/>
          <p:nvPr/>
        </p:nvGrpSpPr>
        <p:grpSpPr>
          <a:xfrm>
            <a:off x="3849555" y="5921537"/>
            <a:ext cx="2222322" cy="2013895"/>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7E4A43"/>
            </a:solidFill>
          </p:spPr>
          <p:txBody>
            <a:bodyPr/>
            <a:lstStyle/>
            <a:p/>
          </p:txBody>
        </p:sp>
      </p:grpSp>
      <p:grpSp>
        <p:nvGrpSpPr>
          <p:cNvPr id="13" name="Group 13"/>
          <p:cNvGrpSpPr>
            <a:grpSpLocks noChangeAspect="1"/>
          </p:cNvGrpSpPr>
          <p:nvPr/>
        </p:nvGrpSpPr>
        <p:grpSpPr>
          <a:xfrm rot="5400000">
            <a:off x="5954560" y="3401732"/>
            <a:ext cx="673096" cy="582901"/>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p:txBody>
        </p:sp>
      </p:grpSp>
      <p:grpSp>
        <p:nvGrpSpPr>
          <p:cNvPr id="15" name="Group 15"/>
          <p:cNvGrpSpPr>
            <a:grpSpLocks noChangeAspect="1"/>
          </p:cNvGrpSpPr>
          <p:nvPr/>
        </p:nvGrpSpPr>
        <p:grpSpPr>
          <a:xfrm rot="5400000">
            <a:off x="5954560" y="6637034"/>
            <a:ext cx="673096" cy="582901"/>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E4A43"/>
            </a:solidFill>
          </p:spPr>
          <p:txBody>
            <a:bodyPr/>
            <a:lstStyle/>
            <a:p/>
          </p:txBody>
        </p:sp>
      </p:grpSp>
      <p:sp>
        <p:nvSpPr>
          <p:cNvPr id="17" name="TextBox 17"/>
          <p:cNvSpPr txBox="1"/>
          <p:nvPr/>
        </p:nvSpPr>
        <p:spPr>
          <a:xfrm>
            <a:off x="3849555" y="3346810"/>
            <a:ext cx="2222322" cy="528872"/>
          </a:xfrm>
          <a:prstGeom prst="rect">
            <a:avLst/>
          </a:prstGeom>
        </p:spPr>
        <p:txBody>
          <a:bodyPr lIns="0" tIns="0" rIns="0" bIns="0" rtlCol="0" anchor="t">
            <a:spAutoFit/>
          </a:bodyPr>
          <a:lstStyle/>
          <a:p>
            <a:pPr algn="ctr">
              <a:lnSpc>
                <a:spcPts val="4317"/>
              </a:lnSpc>
              <a:spcBef>
                <a:spcPct val="0"/>
              </a:spcBef>
            </a:pPr>
            <a:r>
              <a:rPr lang="en-US" sz="3083" spc="98">
                <a:solidFill>
                  <a:srgbClr val="000000"/>
                </a:solidFill>
                <a:latin typeface="Garet Bold"/>
              </a:rPr>
              <a:t>Drivers</a:t>
            </a:r>
          </a:p>
        </p:txBody>
      </p:sp>
      <p:sp>
        <p:nvSpPr>
          <p:cNvPr id="18" name="TextBox 18"/>
          <p:cNvSpPr txBox="1"/>
          <p:nvPr/>
        </p:nvSpPr>
        <p:spPr>
          <a:xfrm>
            <a:off x="3849555" y="6630711"/>
            <a:ext cx="2733003" cy="528872"/>
          </a:xfrm>
          <a:prstGeom prst="rect">
            <a:avLst/>
          </a:prstGeom>
        </p:spPr>
        <p:txBody>
          <a:bodyPr lIns="0" tIns="0" rIns="0" bIns="0" rtlCol="0" anchor="t">
            <a:spAutoFit/>
          </a:bodyPr>
          <a:lstStyle/>
          <a:p>
            <a:pPr algn="ctr">
              <a:lnSpc>
                <a:spcPts val="4317"/>
              </a:lnSpc>
              <a:spcBef>
                <a:spcPct val="0"/>
              </a:spcBef>
            </a:pPr>
            <a:r>
              <a:rPr lang="en-US" sz="3083" spc="98">
                <a:solidFill>
                  <a:srgbClr val="FFFFFF"/>
                </a:solidFill>
                <a:latin typeface="Garet Bold"/>
              </a:rPr>
              <a:t>Restraints</a:t>
            </a:r>
          </a:p>
        </p:txBody>
      </p:sp>
      <p:sp>
        <p:nvSpPr>
          <p:cNvPr id="19" name="TextBox 19"/>
          <p:cNvSpPr txBox="1"/>
          <p:nvPr/>
        </p:nvSpPr>
        <p:spPr>
          <a:xfrm>
            <a:off x="6291108" y="2832042"/>
            <a:ext cx="7028794" cy="2051685"/>
          </a:xfrm>
          <a:prstGeom prst="rect">
            <a:avLst/>
          </a:prstGeom>
        </p:spPr>
        <p:txBody>
          <a:bodyPr lIns="0" tIns="0" rIns="0" bIns="0" rtlCol="0" anchor="t">
            <a:spAutoFit/>
          </a:bodyPr>
          <a:lstStyle/>
          <a:p>
            <a:pPr marL="755651" lvl="1" indent="-377825">
              <a:lnSpc>
                <a:spcPts val="4095"/>
              </a:lnSpc>
              <a:buFont typeface="Arial"/>
              <a:buChar char="•"/>
            </a:pPr>
            <a:r>
              <a:rPr lang="en-US" sz="3500" spc="182">
                <a:solidFill>
                  <a:srgbClr val="FFFFFF"/>
                </a:solidFill>
                <a:latin typeface="Canva Sans"/>
              </a:rPr>
              <a:t>The growing number of pet parents </a:t>
            </a:r>
          </a:p>
          <a:p>
            <a:pPr marL="755651" lvl="1" indent="-377825">
              <a:lnSpc>
                <a:spcPts val="4095"/>
              </a:lnSpc>
              <a:buFont typeface="Arial"/>
              <a:buChar char="•"/>
            </a:pPr>
            <a:r>
              <a:rPr lang="en-US" sz="3500" spc="182">
                <a:solidFill>
                  <a:srgbClr val="FFFFFF"/>
                </a:solidFill>
                <a:latin typeface="Canva Sans"/>
              </a:rPr>
              <a:t>Increasing spending capacity </a:t>
            </a:r>
          </a:p>
        </p:txBody>
      </p:sp>
      <p:sp>
        <p:nvSpPr>
          <p:cNvPr id="20" name="TextBox 20"/>
          <p:cNvSpPr txBox="1"/>
          <p:nvPr/>
        </p:nvSpPr>
        <p:spPr>
          <a:xfrm>
            <a:off x="6855165" y="6677662"/>
            <a:ext cx="5600044" cy="445135"/>
          </a:xfrm>
          <a:prstGeom prst="rect">
            <a:avLst/>
          </a:prstGeom>
        </p:spPr>
        <p:txBody>
          <a:bodyPr lIns="0" tIns="0" rIns="0" bIns="0" rtlCol="0" anchor="t">
            <a:spAutoFit/>
          </a:bodyPr>
          <a:lstStyle/>
          <a:p>
            <a:pPr>
              <a:lnSpc>
                <a:spcPts val="3395"/>
              </a:lnSpc>
            </a:pPr>
            <a:r>
              <a:rPr lang="en-US" sz="3500" spc="182">
                <a:solidFill>
                  <a:srgbClr val="000000"/>
                </a:solidFill>
                <a:latin typeface="Canva Sans"/>
              </a:rPr>
              <a:t>Rising pet care costs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8750" r="-21875"/>
            </a:stretch>
          </a:blipFill>
        </p:spPr>
        <p:txBody>
          <a:bodyPr/>
          <a:lstStyle/>
          <a:p/>
        </p:txBody>
      </p:sp>
      <p:grpSp>
        <p:nvGrpSpPr>
          <p:cNvPr id="3" name="Group 3"/>
          <p:cNvGrpSpPr/>
          <p:nvPr/>
        </p:nvGrpSpPr>
        <p:grpSpPr>
          <a:xfrm>
            <a:off x="2423680" y="2229024"/>
            <a:ext cx="13528963" cy="5413317"/>
            <a:chExt cx="3563184" cy="1425729"/>
          </a:xfrm>
        </p:grpSpPr>
        <p:sp>
          <p:nvSpPr>
            <p:cNvPr id="4" name="Freeform 4"/>
            <p:cNvSpPr/>
            <p:nvPr/>
          </p:nvSpPr>
          <p:spPr>
            <a:xfrm>
              <a:off x="0" y="0"/>
              <a:ext cx="3563184" cy="1425729"/>
            </a:xfrm>
            <a:custGeom>
              <a:rect l="l" t="t" r="r" b="b"/>
              <a:pathLst>
                <a:path w="3563184" h="1425729">
                  <a:moveTo>
                    <a:pt x="29185" y="0"/>
                  </a:moveTo>
                  <a:lnTo>
                    <a:pt x="3533999" y="0"/>
                  </a:lnTo>
                  <a:cubicBezTo>
                    <a:pt x="3541739" y="0"/>
                    <a:pt x="3549162" y="3075"/>
                    <a:pt x="3554636" y="8548"/>
                  </a:cubicBezTo>
                  <a:cubicBezTo>
                    <a:pt x="3560109" y="14021"/>
                    <a:pt x="3563184" y="21444"/>
                    <a:pt x="3563184" y="29185"/>
                  </a:cubicBezTo>
                  <a:lnTo>
                    <a:pt x="3563184" y="1396545"/>
                  </a:lnTo>
                  <a:cubicBezTo>
                    <a:pt x="3563184" y="1412663"/>
                    <a:pt x="3550117" y="1425729"/>
                    <a:pt x="3533999" y="1425729"/>
                  </a:cubicBezTo>
                  <a:lnTo>
                    <a:pt x="29185" y="1425729"/>
                  </a:lnTo>
                  <a:cubicBezTo>
                    <a:pt x="21444" y="1425729"/>
                    <a:pt x="14021" y="1422655"/>
                    <a:pt x="8548" y="1417181"/>
                  </a:cubicBezTo>
                  <a:cubicBezTo>
                    <a:pt x="3075" y="1411708"/>
                    <a:pt x="0" y="1404285"/>
                    <a:pt x="0" y="1396545"/>
                  </a:cubicBezTo>
                  <a:lnTo>
                    <a:pt x="0" y="29185"/>
                  </a:lnTo>
                  <a:cubicBezTo>
                    <a:pt x="0" y="21444"/>
                    <a:pt x="3075" y="14021"/>
                    <a:pt x="8548" y="8548"/>
                  </a:cubicBezTo>
                  <a:cubicBezTo>
                    <a:pt x="14021" y="3075"/>
                    <a:pt x="21444" y="0"/>
                    <a:pt x="29185" y="0"/>
                  </a:cubicBezTo>
                  <a:close/>
                </a:path>
              </a:pathLst>
            </a:custGeom>
            <a:solidFill>
              <a:srgbClr val="D89C61">
                <a:alpha val="94902"/>
              </a:srgbClr>
            </a:solidFill>
          </p:spPr>
          <p:txBody>
            <a:bodyPr/>
            <a:lstStyle/>
            <a:p/>
          </p:txBody>
        </p:sp>
        <p:sp>
          <p:nvSpPr>
            <p:cNvPr id="5" name="TextBox 5"/>
            <p:cNvSpPr txBox="1"/>
            <p:nvPr/>
          </p:nvSpPr>
          <p:spPr>
            <a:xfrm>
              <a:off x="0" y="-38100"/>
              <a:ext cx="3563184" cy="146382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84553" y="2314575"/>
            <a:ext cx="10339626" cy="1203327"/>
          </a:xfrm>
          <a:prstGeom prst="rect">
            <a:avLst/>
          </a:prstGeom>
        </p:spPr>
        <p:txBody>
          <a:bodyPr lIns="0" tIns="0" rIns="0" bIns="0" rtlCol="0" anchor="t">
            <a:spAutoFit/>
          </a:bodyPr>
          <a:lstStyle/>
          <a:p>
            <a:pPr algn="ctr">
              <a:lnSpc>
                <a:spcPts val="9799"/>
              </a:lnSpc>
            </a:pPr>
            <a:r>
              <a:rPr lang="en-US" sz="6999">
                <a:solidFill>
                  <a:srgbClr val="FFFFFF"/>
                </a:solidFill>
                <a:latin typeface="Now"/>
              </a:rPr>
              <a:t>AUTHOR'S PERSPECTIVE</a:t>
            </a:r>
          </a:p>
        </p:txBody>
      </p:sp>
      <p:sp>
        <p:nvSpPr>
          <p:cNvPr id="7" name="TextBox 7"/>
          <p:cNvSpPr txBox="1"/>
          <p:nvPr/>
        </p:nvSpPr>
        <p:spPr>
          <a:xfrm>
            <a:off x="2423680" y="3750974"/>
            <a:ext cx="13352318" cy="1216025"/>
          </a:xfrm>
          <a:prstGeom prst="rect">
            <a:avLst/>
          </a:prstGeom>
        </p:spPr>
        <p:txBody>
          <a:bodyPr lIns="0" tIns="0" rIns="0" bIns="0" rtlCol="0" anchor="t">
            <a:spAutoFit/>
          </a:bodyPr>
          <a:lstStyle/>
          <a:p>
            <a:pPr marL="755651" lvl="1" indent="-377825">
              <a:lnSpc>
                <a:spcPts val="4900"/>
              </a:lnSpc>
              <a:buFont typeface="Arial"/>
              <a:buChar char="•"/>
            </a:pPr>
            <a:r>
              <a:rPr lang="en-US" sz="3500" spc="112">
                <a:solidFill>
                  <a:srgbClr val="FAFAFA"/>
                </a:solidFill>
                <a:latin typeface="Barlow Semi-Bold"/>
              </a:rPr>
              <a:t>The animal wound care market is growing, due to increasing demand for high-quality wound care products for animals.  </a:t>
            </a:r>
          </a:p>
        </p:txBody>
      </p:sp>
      <p:sp>
        <p:nvSpPr>
          <p:cNvPr id="8" name="TextBox 8"/>
          <p:cNvSpPr txBox="1"/>
          <p:nvPr/>
        </p:nvSpPr>
        <p:spPr>
          <a:xfrm>
            <a:off x="2335357" y="5195599"/>
            <a:ext cx="13528963" cy="1835150"/>
          </a:xfrm>
          <a:prstGeom prst="rect">
            <a:avLst/>
          </a:prstGeom>
        </p:spPr>
        <p:txBody>
          <a:bodyPr lIns="0" tIns="0" rIns="0" bIns="0" rtlCol="0" anchor="t">
            <a:spAutoFit/>
          </a:bodyPr>
          <a:lstStyle/>
          <a:p>
            <a:pPr marL="755651" lvl="1" indent="-377825">
              <a:lnSpc>
                <a:spcPts val="4900"/>
              </a:lnSpc>
              <a:buFont typeface="Arial"/>
              <a:buChar char="•"/>
            </a:pPr>
            <a:r>
              <a:rPr lang="en-US" sz="3500" spc="112">
                <a:solidFill>
                  <a:srgbClr val="FFFFFF"/>
                </a:solidFill>
                <a:latin typeface="Barlow Semi-Bold"/>
              </a:rPr>
              <a:t>Also, growing awareness of animal welfare, advancements in technology, and the development of new products are also contributing to the growth of the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46" b="-15572"/>
            </a:stretch>
          </a:blipFill>
        </p:spPr>
        <p:txBody>
          <a:bodyPr/>
          <a:lstStyle/>
          <a:p/>
        </p:txBody>
      </p:sp>
      <p:sp>
        <p:nvSpPr>
          <p:cNvPr id="3" name="Freeform 3"/>
          <p:cNvSpPr/>
          <p:nvPr/>
        </p:nvSpPr>
        <p:spPr>
          <a:xfrm>
            <a:off x="557464" y="2999783"/>
            <a:ext cx="2063389" cy="1083279"/>
          </a:xfrm>
          <a:custGeom>
            <a:rect l="l" t="t" r="r" b="b"/>
            <a:pathLst>
              <a:path w="2063388" h="1083279">
                <a:moveTo>
                  <a:pt x="0" y="0"/>
                </a:moveTo>
                <a:lnTo>
                  <a:pt x="2063389" y="0"/>
                </a:lnTo>
                <a:lnTo>
                  <a:pt x="2063389" y="1083279"/>
                </a:lnTo>
                <a:lnTo>
                  <a:pt x="0" y="1083279"/>
                </a:lnTo>
                <a:lnTo>
                  <a:pt x="0" y="0"/>
                </a:lnTo>
                <a:close/>
              </a:path>
            </a:pathLst>
          </a:custGeom>
          <a:blipFill>
            <a:blip r:embed="rId3"/>
            <a:stretch>
              <a:fillRect/>
            </a:stretch>
          </a:blipFill>
        </p:spPr>
        <p:txBody>
          <a:bodyPr/>
          <a:lstStyle/>
          <a:p/>
        </p:txBody>
      </p:sp>
      <p:sp>
        <p:nvSpPr>
          <p:cNvPr id="4" name="Freeform 4"/>
          <p:cNvSpPr/>
          <p:nvPr/>
        </p:nvSpPr>
        <p:spPr>
          <a:xfrm>
            <a:off x="3886695" y="2805166"/>
            <a:ext cx="4794233" cy="1472515"/>
          </a:xfrm>
          <a:custGeom>
            <a:rect l="l" t="t" r="r" b="b"/>
            <a:pathLst>
              <a:path w="4794233" h="1472515">
                <a:moveTo>
                  <a:pt x="0" y="0"/>
                </a:moveTo>
                <a:lnTo>
                  <a:pt x="4794234" y="0"/>
                </a:lnTo>
                <a:lnTo>
                  <a:pt x="4794234" y="1472514"/>
                </a:lnTo>
                <a:lnTo>
                  <a:pt x="0" y="14725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Freeform 5"/>
          <p:cNvSpPr/>
          <p:nvPr/>
        </p:nvSpPr>
        <p:spPr>
          <a:xfrm>
            <a:off x="358938" y="5061426"/>
            <a:ext cx="2460440" cy="1925294"/>
          </a:xfrm>
          <a:custGeom>
            <a:rect l="l" t="t" r="r" b="b"/>
            <a:pathLst>
              <a:path w="2460440" h="1925294">
                <a:moveTo>
                  <a:pt x="0" y="0"/>
                </a:moveTo>
                <a:lnTo>
                  <a:pt x="2460441" y="0"/>
                </a:lnTo>
                <a:lnTo>
                  <a:pt x="2460441" y="1925294"/>
                </a:lnTo>
                <a:lnTo>
                  <a:pt x="0" y="1925294"/>
                </a:lnTo>
                <a:lnTo>
                  <a:pt x="0" y="0"/>
                </a:lnTo>
                <a:close/>
              </a:path>
            </a:pathLst>
          </a:custGeom>
          <a:blipFill>
            <a:blip r:embed="rId5"/>
            <a:stretch>
              <a:fillRect/>
            </a:stretch>
          </a:blipFill>
        </p:spPr>
        <p:txBody>
          <a:bodyPr/>
          <a:lstStyle/>
          <a:p/>
        </p:txBody>
      </p:sp>
      <p:sp>
        <p:nvSpPr>
          <p:cNvPr id="6" name="Freeform 6"/>
          <p:cNvSpPr/>
          <p:nvPr/>
        </p:nvSpPr>
        <p:spPr>
          <a:xfrm>
            <a:off x="10187834" y="3062010"/>
            <a:ext cx="3610857" cy="1215670"/>
          </a:xfrm>
          <a:custGeom>
            <a:rect l="l" t="t" r="r" b="b"/>
            <a:pathLst>
              <a:path w="3610857" h="1215670">
                <a:moveTo>
                  <a:pt x="0" y="0"/>
                </a:moveTo>
                <a:lnTo>
                  <a:pt x="3610857" y="0"/>
                </a:lnTo>
                <a:lnTo>
                  <a:pt x="3610857" y="1215670"/>
                </a:lnTo>
                <a:lnTo>
                  <a:pt x="0" y="1215670"/>
                </a:lnTo>
                <a:lnTo>
                  <a:pt x="0" y="0"/>
                </a:lnTo>
                <a:close/>
              </a:path>
            </a:pathLst>
          </a:custGeom>
          <a:blipFill>
            <a:blip r:embed="rId6"/>
            <a:stretch>
              <a:fillRect t="-27509" r="-125" b="-28252"/>
            </a:stretch>
          </a:blipFill>
        </p:spPr>
        <p:txBody>
          <a:bodyPr/>
          <a:lstStyle/>
          <a:p/>
        </p:txBody>
      </p:sp>
      <p:sp>
        <p:nvSpPr>
          <p:cNvPr id="7" name="Freeform 7"/>
          <p:cNvSpPr/>
          <p:nvPr/>
        </p:nvSpPr>
        <p:spPr>
          <a:xfrm>
            <a:off x="14388722" y="2999783"/>
            <a:ext cx="3540341" cy="1560683"/>
          </a:xfrm>
          <a:custGeom>
            <a:rect l="l" t="t" r="r" b="b"/>
            <a:pathLst>
              <a:path w="3540341" h="1560683">
                <a:moveTo>
                  <a:pt x="0" y="0"/>
                </a:moveTo>
                <a:lnTo>
                  <a:pt x="3540341" y="0"/>
                </a:lnTo>
                <a:lnTo>
                  <a:pt x="3540341" y="1560683"/>
                </a:lnTo>
                <a:lnTo>
                  <a:pt x="0" y="1560683"/>
                </a:lnTo>
                <a:lnTo>
                  <a:pt x="0" y="0"/>
                </a:lnTo>
                <a:close/>
              </a:path>
            </a:pathLst>
          </a:custGeom>
          <a:blipFill>
            <a:blip r:embed="rId7"/>
            <a:stretch>
              <a:fillRect/>
            </a:stretch>
          </a:blipFill>
        </p:spPr>
        <p:txBody>
          <a:bodyPr/>
          <a:lstStyle/>
          <a:p/>
        </p:txBody>
      </p:sp>
      <p:sp>
        <p:nvSpPr>
          <p:cNvPr id="8" name="Freeform 8"/>
          <p:cNvSpPr/>
          <p:nvPr/>
        </p:nvSpPr>
        <p:spPr>
          <a:xfrm>
            <a:off x="3357134" y="5600561"/>
            <a:ext cx="5826917" cy="1187327"/>
          </a:xfrm>
          <a:custGeom>
            <a:rect l="l" t="t" r="r" b="b"/>
            <a:pathLst>
              <a:path w="5826917" h="1187327">
                <a:moveTo>
                  <a:pt x="0" y="0"/>
                </a:moveTo>
                <a:lnTo>
                  <a:pt x="5826917" y="0"/>
                </a:lnTo>
                <a:lnTo>
                  <a:pt x="5826917" y="1187327"/>
                </a:lnTo>
                <a:lnTo>
                  <a:pt x="0" y="1187327"/>
                </a:lnTo>
                <a:lnTo>
                  <a:pt x="0" y="0"/>
                </a:lnTo>
                <a:close/>
              </a:path>
            </a:pathLst>
          </a:custGeom>
          <a:blipFill>
            <a:blip r:embed="rId8"/>
            <a:stretch>
              <a:fillRect l="-11757" t="-58739" r="-10551" b="-60660"/>
            </a:stretch>
          </a:blipFill>
        </p:spPr>
        <p:txBody>
          <a:bodyPr/>
          <a:lstStyle/>
          <a:p/>
        </p:txBody>
      </p:sp>
      <p:sp>
        <p:nvSpPr>
          <p:cNvPr id="9" name="Freeform 9"/>
          <p:cNvSpPr/>
          <p:nvPr/>
        </p:nvSpPr>
        <p:spPr>
          <a:xfrm>
            <a:off x="9688876" y="5430410"/>
            <a:ext cx="4608773" cy="1527630"/>
          </a:xfrm>
          <a:custGeom>
            <a:rect l="l" t="t" r="r" b="b"/>
            <a:pathLst>
              <a:path w="4608773" h="1527630">
                <a:moveTo>
                  <a:pt x="0" y="0"/>
                </a:moveTo>
                <a:lnTo>
                  <a:pt x="4608773" y="0"/>
                </a:lnTo>
                <a:lnTo>
                  <a:pt x="4608773" y="1527630"/>
                </a:lnTo>
                <a:lnTo>
                  <a:pt x="0" y="1527630"/>
                </a:lnTo>
                <a:lnTo>
                  <a:pt x="0" y="0"/>
                </a:lnTo>
                <a:close/>
              </a:path>
            </a:pathLst>
          </a:custGeom>
          <a:blipFill>
            <a:blip r:embed="rId9"/>
            <a:stretch>
              <a:fillRect l="-14275" r="-4735" b="-317"/>
            </a:stretch>
          </a:blipFill>
        </p:spPr>
        <p:txBody>
          <a:bodyPr/>
          <a:lstStyle/>
          <a:p/>
        </p:txBody>
      </p:sp>
      <p:sp>
        <p:nvSpPr>
          <p:cNvPr id="10" name="Freeform 10"/>
          <p:cNvSpPr/>
          <p:nvPr/>
        </p:nvSpPr>
        <p:spPr>
          <a:xfrm>
            <a:off x="14802475" y="5690501"/>
            <a:ext cx="3122335" cy="1007448"/>
          </a:xfrm>
          <a:custGeom>
            <a:rect l="l" t="t" r="r" b="b"/>
            <a:pathLst>
              <a:path w="3122335" h="1007448">
                <a:moveTo>
                  <a:pt x="0" y="0"/>
                </a:moveTo>
                <a:lnTo>
                  <a:pt x="3122335" y="0"/>
                </a:lnTo>
                <a:lnTo>
                  <a:pt x="3122335" y="1007448"/>
                </a:lnTo>
                <a:lnTo>
                  <a:pt x="0" y="1007448"/>
                </a:lnTo>
                <a:lnTo>
                  <a:pt x="0" y="0"/>
                </a:lnTo>
                <a:close/>
              </a:path>
            </a:pathLst>
          </a:custGeom>
          <a:blipFill>
            <a:blip r:embed="rId10"/>
            <a:stretch>
              <a:fillRect/>
            </a:stretch>
          </a:blipFill>
        </p:spPr>
        <p:txBody>
          <a:bodyPr/>
          <a:lstStyle/>
          <a:p/>
        </p:txBody>
      </p:sp>
      <p:sp>
        <p:nvSpPr>
          <p:cNvPr id="11" name="TextBox 11"/>
          <p:cNvSpPr txBox="1"/>
          <p:nvPr/>
        </p:nvSpPr>
        <p:spPr>
          <a:xfrm>
            <a:off x="5706337" y="667327"/>
            <a:ext cx="6875326" cy="1203326"/>
          </a:xfrm>
          <a:prstGeom prst="rect">
            <a:avLst/>
          </a:prstGeom>
        </p:spPr>
        <p:txBody>
          <a:bodyPr lIns="0" tIns="0" rIns="0" bIns="0" rtlCol="0" anchor="t">
            <a:spAutoFit/>
          </a:bodyPr>
          <a:lstStyle/>
          <a:p>
            <a:pPr algn="ctr">
              <a:lnSpc>
                <a:spcPts val="9799"/>
              </a:lnSpc>
            </a:pPr>
            <a:r>
              <a:rPr lang="en-US" sz="6999">
                <a:solidFill>
                  <a:srgbClr val="000000"/>
                </a:solidFill>
                <a:latin typeface="Now"/>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074"/>
            </a:stretch>
          </a:blipFill>
        </p:spPr>
        <p:txBody>
          <a:bodyPr/>
          <a:lstStyle/>
          <a:p/>
        </p:txBody>
      </p:sp>
      <p:sp>
        <p:nvSpPr>
          <p:cNvPr id="3" name="TextBox 3"/>
          <p:cNvSpPr txBox="1"/>
          <p:nvPr/>
        </p:nvSpPr>
        <p:spPr>
          <a:xfrm>
            <a:off x="5145385" y="819150"/>
            <a:ext cx="7282674" cy="411193"/>
          </a:xfrm>
          <a:prstGeom prst="rect">
            <a:avLst/>
          </a:prstGeom>
        </p:spPr>
        <p:txBody>
          <a:bodyPr lIns="0" tIns="0" rIns="0" bIns="0" rtlCol="0" anchor="t">
            <a:spAutoFit/>
          </a:bodyPr>
          <a:lstStyle/>
          <a:p>
            <a:pPr algn="ctr">
              <a:lnSpc>
                <a:spcPts val="3052"/>
              </a:lnSpc>
            </a:pPr>
            <a:r>
              <a:rPr lang="en-US" sz="3213">
                <a:solidFill>
                  <a:srgbClr val="000000"/>
                </a:solidFill>
                <a:latin typeface="Georgia Pro Bold"/>
              </a:rPr>
              <a:t>For Full Report</a:t>
            </a:r>
          </a:p>
        </p:txBody>
      </p:sp>
      <p:sp>
        <p:nvSpPr>
          <p:cNvPr id="4" name="TextBox 4"/>
          <p:cNvSpPr txBox="1"/>
          <p:nvPr/>
        </p:nvSpPr>
        <p:spPr>
          <a:xfrm>
            <a:off x="3980981" y="824721"/>
            <a:ext cx="9874738" cy="1443499"/>
          </a:xfrm>
          <a:prstGeom prst="rect">
            <a:avLst/>
          </a:prstGeom>
        </p:spPr>
        <p:txBody>
          <a:bodyPr lIns="0" tIns="0" rIns="0" bIns="0" rtlCol="0" anchor="t">
            <a:spAutoFit/>
          </a:bodyPr>
          <a:lstStyle/>
          <a:p>
            <a:pPr algn="ctr">
              <a:lnSpc>
                <a:spcPts val="11828"/>
              </a:lnSpc>
            </a:pPr>
            <a:r>
              <a:rPr lang="en-US" sz="8448">
                <a:solidFill>
                  <a:srgbClr val="000000"/>
                </a:solidFill>
                <a:latin typeface="Canva Sans Bold"/>
              </a:rPr>
              <a:t>Contact us</a:t>
            </a:r>
          </a:p>
        </p:txBody>
      </p:sp>
      <p:sp>
        <p:nvSpPr>
          <p:cNvPr id="5" name="Freeform 5"/>
          <p:cNvSpPr/>
          <p:nvPr/>
        </p:nvSpPr>
        <p:spPr>
          <a:xfrm>
            <a:off x="7318873" y="2120870"/>
            <a:ext cx="2935697" cy="1866676"/>
          </a:xfrm>
          <a:custGeom>
            <a:rect l="l" t="t" r="r" b="b"/>
            <a:pathLst>
              <a:path w="2935697" h="1866676">
                <a:moveTo>
                  <a:pt x="0" y="0"/>
                </a:moveTo>
                <a:lnTo>
                  <a:pt x="2935697" y="0"/>
                </a:lnTo>
                <a:lnTo>
                  <a:pt x="2935697" y="1866676"/>
                </a:lnTo>
                <a:lnTo>
                  <a:pt x="0" y="1866676"/>
                </a:lnTo>
                <a:lnTo>
                  <a:pt x="0" y="0"/>
                </a:lnTo>
                <a:close/>
              </a:path>
            </a:pathLst>
          </a:custGeom>
          <a:blipFill>
            <a:blip r:embed="rId3"/>
            <a:stretch>
              <a:fillRect/>
            </a:stretch>
          </a:blipFill>
        </p:spPr>
        <p:txBody>
          <a:bodyPr/>
          <a:lstStyle/>
          <a:p/>
        </p:txBody>
      </p:sp>
      <p:sp>
        <p:nvSpPr>
          <p:cNvPr id="6" name="TextBox 6"/>
          <p:cNvSpPr txBox="1"/>
          <p:nvPr/>
        </p:nvSpPr>
        <p:spPr>
          <a:xfrm>
            <a:off x="420901" y="4001546"/>
            <a:ext cx="17446199" cy="1152622"/>
          </a:xfrm>
          <a:prstGeom prst="rect">
            <a:avLst/>
          </a:prstGeom>
        </p:spPr>
        <p:txBody>
          <a:bodyPr lIns="0" tIns="0" rIns="0" bIns="0" rtlCol="0" anchor="t">
            <a:spAutoFit/>
          </a:bodyPr>
          <a:lstStyle/>
          <a:p>
            <a:pPr algn="ctr">
              <a:lnSpc>
                <a:spcPts val="9417"/>
              </a:lnSpc>
              <a:spcBef>
                <a:spcPct val="0"/>
              </a:spcBef>
            </a:pPr>
            <a:r>
              <a:rPr lang="en-US" sz="6727">
                <a:solidFill>
                  <a:srgbClr val="000000"/>
                </a:solidFill>
                <a:latin typeface="Lato Bold"/>
              </a:rPr>
              <a:t>COGNITIVE MARKET RESEARCH</a:t>
            </a:r>
          </a:p>
        </p:txBody>
      </p:sp>
      <p:sp>
        <p:nvSpPr>
          <p:cNvPr id="7" name="TextBox 7"/>
          <p:cNvSpPr txBox="1"/>
          <p:nvPr/>
        </p:nvSpPr>
        <p:spPr>
          <a:xfrm>
            <a:off x="4257935" y="5236689"/>
            <a:ext cx="9748462" cy="1076121"/>
          </a:xfrm>
          <a:prstGeom prst="rect">
            <a:avLst/>
          </a:prstGeom>
        </p:spPr>
        <p:txBody>
          <a:bodyPr lIns="0" tIns="0" rIns="0" bIns="0" rtlCol="0" anchor="t">
            <a:spAutoFit/>
          </a:bodyPr>
          <a:lstStyle/>
          <a:p>
            <a:pPr algn="ctr">
              <a:lnSpc>
                <a:spcPts val="4336"/>
              </a:lnSpc>
              <a:spcBef>
                <a:spcPct val="0"/>
              </a:spcBef>
            </a:pPr>
            <a:r>
              <a:rPr lang="en-US" sz="3097" spc="309">
                <a:solidFill>
                  <a:srgbClr val="000000"/>
                </a:solidFill>
                <a:latin typeface="Lato"/>
              </a:rPr>
              <a:t>Tel: +1 312-376-8303 | +44 020-8123-0732</a:t>
            </a:r>
          </a:p>
          <a:p>
            <a:pPr algn="ctr">
              <a:lnSpc>
                <a:spcPts val="4336"/>
              </a:lnSpc>
              <a:spcBef>
                <a:spcPct val="0"/>
              </a:spcBef>
            </a:pPr>
            <a:r>
              <a:rPr lang="en-US" sz="3097" spc="309">
                <a:solidFill>
                  <a:srgbClr val="000000"/>
                </a:solidFill>
                <a:latin typeface="Lato"/>
              </a:rPr>
              <a:t>India: (+91) 983-496-8611</a:t>
            </a:r>
          </a:p>
        </p:txBody>
      </p:sp>
      <p:sp>
        <p:nvSpPr>
          <p:cNvPr id="8" name="TextBox 8"/>
          <p:cNvSpPr txBox="1"/>
          <p:nvPr/>
        </p:nvSpPr>
        <p:spPr>
          <a:xfrm>
            <a:off x="2510475" y="6381045"/>
            <a:ext cx="12552492" cy="532152"/>
          </a:xfrm>
          <a:prstGeom prst="rect">
            <a:avLst/>
          </a:prstGeom>
        </p:spPr>
        <p:txBody>
          <a:bodyPr lIns="0" tIns="0" rIns="0" bIns="0" rtlCol="0" anchor="t">
            <a:spAutoFit/>
          </a:bodyPr>
          <a:lstStyle/>
          <a:p>
            <a:pPr algn="ctr">
              <a:lnSpc>
                <a:spcPts val="4331"/>
              </a:lnSpc>
            </a:pPr>
            <a:r>
              <a:rPr lang="en-US" sz="3093" spc="315">
                <a:solidFill>
                  <a:srgbClr val="000000"/>
                </a:solidFill>
                <a:latin typeface="Lato"/>
              </a:rPr>
              <a:t>sales@cognitivemarketresearch.com</a:t>
            </a:r>
          </a:p>
        </p:txBody>
      </p:sp>
      <p:sp>
        <p:nvSpPr>
          <p:cNvPr id="9" name="TextBox 9"/>
          <p:cNvSpPr txBox="1"/>
          <p:nvPr/>
        </p:nvSpPr>
        <p:spPr>
          <a:xfrm>
            <a:off x="1652270" y="6989397"/>
            <a:ext cx="14959792" cy="663751"/>
          </a:xfrm>
          <a:prstGeom prst="rect">
            <a:avLst/>
          </a:prstGeom>
        </p:spPr>
        <p:txBody>
          <a:bodyPr lIns="0" tIns="0" rIns="0" bIns="0" rtlCol="0" anchor="t">
            <a:spAutoFit/>
          </a:bodyPr>
          <a:lstStyle/>
          <a:p>
            <a:pPr algn="ctr">
              <a:lnSpc>
                <a:spcPts val="5415"/>
              </a:lnSpc>
              <a:spcBef>
                <a:spcPct val="0"/>
              </a:spcBef>
            </a:pPr>
            <a:r>
              <a:rPr lang="en-US" sz="3868" spc="386">
                <a:solidFill>
                  <a:srgbClr val="000000"/>
                </a:solidFill>
                <a:latin typeface="Lato"/>
              </a:rPr>
              <a:t>Access the Full Report : </a:t>
            </a:r>
            <a:r>
              <a:rPr lang="en-US" sz="3868" u="sng" spc="386">
                <a:solidFill>
                  <a:srgbClr val="000000"/>
                </a:solidFill>
                <a:latin typeface="Lato"/>
                <a:hlinkClick r:id="rId4" tooltip="https://www.cognitivemarketresearch.com/animal-wound-care-market-report"/>
              </a:rPr>
              <a:t>https://shorturl.at/auLXY</a:t>
            </a:r>
          </a:p>
        </p:txBody>
      </p:sp>
      <p:sp>
        <p:nvSpPr>
          <p:cNvPr id="10" name="TextBox 10"/>
          <p:cNvSpPr txBox="1"/>
          <p:nvPr/>
        </p:nvSpPr>
        <p:spPr>
          <a:xfrm>
            <a:off x="4890162" y="9296400"/>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Bold"/>
              </a:rPr>
              <a:t>Please visit our website:</a:t>
            </a:r>
          </a:p>
          <a:p>
            <a:pPr algn="ctr">
              <a:lnSpc>
                <a:spcPts val="2974"/>
              </a:lnSpc>
            </a:pPr>
            <a:r>
              <a:rPr lang="en-US" sz="2833" u="sng" spc="283">
                <a:solidFill>
                  <a:srgbClr val="000000"/>
                </a:solidFill>
                <a:latin typeface="Lato Bold"/>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Animal Wound Care Market Report</dc:title>
  <cp:lastModifiedBy>decipher market</cp:lastModifiedBy>
  <cp:revision>2</cp:revision>
  <dcterms:created xsi:type="dcterms:W3CDTF">2006-08-16T00:00:00Z</dcterms:created>
  <dcterms:modified xsi:type="dcterms:W3CDTF">2024-04-17T11:26:34Z</dcterms:modified>
</cp:coreProperties>
</file>