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874" y="29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bg1"/>
                </a:solidFill>
                <a:latin typeface="Liberation Sans"/>
                <a:cs typeface="Liberation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7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bg1"/>
                </a:solidFill>
                <a:latin typeface="Liberation Sans"/>
                <a:cs typeface="Liberation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7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bg1"/>
                </a:solidFill>
                <a:latin typeface="Liberation Sans"/>
                <a:cs typeface="Liberation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bg1"/>
                </a:solidFill>
                <a:latin typeface="Liberation Sans"/>
                <a:cs typeface="Liberation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99489" y="2553599"/>
            <a:ext cx="10577830" cy="109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bg1"/>
                </a:solidFill>
                <a:latin typeface="Liberation Sans"/>
                <a:cs typeface="Liberation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571240" y="3759794"/>
            <a:ext cx="13345794" cy="3901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7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ognitivemarketresearch.com/" TargetMode="External"/><Relationship Id="rId5" Type="http://schemas.openxmlformats.org/officeDocument/2006/relationships/hyperlink" Target="https://shorturl.at/luOSY" TargetMode="External"/><Relationship Id="rId4" Type="http://schemas.openxmlformats.org/officeDocument/2006/relationships/hyperlink" Target="http://tinyurl.com/2swph5c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3509010" y="3067684"/>
            <a:ext cx="11269980" cy="4151629"/>
          </a:xfrm>
          <a:custGeom>
            <a:avLst/>
            <a:gdLst/>
            <a:ahLst/>
            <a:cxnLst/>
            <a:rect l="l" t="t" r="r" b="b"/>
            <a:pathLst>
              <a:path w="11269980" h="4151629">
                <a:moveTo>
                  <a:pt x="11269780" y="4151171"/>
                </a:moveTo>
                <a:lnTo>
                  <a:pt x="0" y="4151171"/>
                </a:lnTo>
                <a:lnTo>
                  <a:pt x="0" y="0"/>
                </a:lnTo>
                <a:lnTo>
                  <a:pt x="11269780" y="0"/>
                </a:lnTo>
                <a:lnTo>
                  <a:pt x="11269780" y="415117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3498" y="4143453"/>
            <a:ext cx="10581005" cy="1925527"/>
          </a:xfrm>
          <a:prstGeom prst="rect">
            <a:avLst/>
          </a:prstGeom>
        </p:spPr>
        <p:txBody>
          <a:bodyPr vert="horz" wrap="square" lIns="0" tIns="128905" rIns="0" bIns="0" rtlCol="0">
            <a:spAutoFit/>
          </a:bodyPr>
          <a:lstStyle/>
          <a:p>
            <a:pPr marL="2113280" marR="5080" indent="-2101215" algn="l">
              <a:lnSpc>
                <a:spcPts val="6980"/>
              </a:lnSpc>
              <a:spcBef>
                <a:spcPts val="1015"/>
              </a:spcBef>
            </a:pPr>
            <a:r>
              <a:rPr lang="en-US" sz="6500" spc="-290" dirty="0">
                <a:solidFill>
                  <a:srgbClr val="000000"/>
                </a:solidFill>
                <a:latin typeface="Verdana"/>
                <a:cs typeface="Verdana"/>
              </a:rPr>
              <a:t>ANGIOGRAPHY</a:t>
            </a:r>
            <a:r>
              <a:rPr lang="en-US" sz="6500" spc="-545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en-US" sz="6500" spc="-465" dirty="0">
                <a:solidFill>
                  <a:srgbClr val="000000"/>
                </a:solidFill>
                <a:latin typeface="Verdana"/>
                <a:cs typeface="Verdana"/>
              </a:rPr>
              <a:t>EQUIPMENT</a:t>
            </a:r>
            <a:br>
              <a:rPr lang="en-US" sz="6500" spc="-465" dirty="0">
                <a:solidFill>
                  <a:srgbClr val="000000"/>
                </a:solidFill>
                <a:latin typeface="Verdana"/>
                <a:cs typeface="Verdana"/>
              </a:rPr>
            </a:br>
            <a:r>
              <a:rPr lang="en-US" sz="6500" spc="-425" dirty="0">
                <a:solidFill>
                  <a:srgbClr val="000000"/>
                </a:solidFill>
                <a:latin typeface="Verdana"/>
                <a:cs typeface="Verdana"/>
              </a:rPr>
              <a:t>MARKET</a:t>
            </a:r>
            <a:r>
              <a:rPr lang="en-US" sz="6500" spc="-525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en-US" sz="6500" spc="-470" dirty="0">
                <a:solidFill>
                  <a:srgbClr val="000000"/>
                </a:solidFill>
                <a:latin typeface="Verdana"/>
                <a:cs typeface="Verdana"/>
              </a:rPr>
              <a:t>REPORT 2024</a:t>
            </a:r>
            <a:endParaRPr lang="en-US" sz="65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379518" y="2457449"/>
            <a:ext cx="13521690" cy="6203950"/>
          </a:xfrm>
          <a:custGeom>
            <a:avLst/>
            <a:gdLst/>
            <a:ahLst/>
            <a:cxnLst/>
            <a:rect l="l" t="t" r="r" b="b"/>
            <a:pathLst>
              <a:path w="13521690" h="6203950">
                <a:moveTo>
                  <a:pt x="13043284" y="6203375"/>
                </a:moveTo>
                <a:lnTo>
                  <a:pt x="485668" y="6203375"/>
                </a:lnTo>
                <a:lnTo>
                  <a:pt x="437762" y="6201003"/>
                </a:lnTo>
                <a:lnTo>
                  <a:pt x="390562" y="6193960"/>
                </a:lnTo>
                <a:lnTo>
                  <a:pt x="344494" y="6182383"/>
                </a:lnTo>
                <a:lnTo>
                  <a:pt x="299877" y="6166404"/>
                </a:lnTo>
                <a:lnTo>
                  <a:pt x="257028" y="6146154"/>
                </a:lnTo>
                <a:lnTo>
                  <a:pt x="216266" y="6121766"/>
                </a:lnTo>
                <a:lnTo>
                  <a:pt x="177911" y="6093370"/>
                </a:lnTo>
                <a:lnTo>
                  <a:pt x="142280" y="6061099"/>
                </a:lnTo>
                <a:lnTo>
                  <a:pt x="110010" y="6025467"/>
                </a:lnTo>
                <a:lnTo>
                  <a:pt x="81615" y="5987109"/>
                </a:lnTo>
                <a:lnTo>
                  <a:pt x="57227" y="5946346"/>
                </a:lnTo>
                <a:lnTo>
                  <a:pt x="36977" y="5903495"/>
                </a:lnTo>
                <a:lnTo>
                  <a:pt x="20997" y="5858875"/>
                </a:lnTo>
                <a:lnTo>
                  <a:pt x="9420" y="5812806"/>
                </a:lnTo>
                <a:lnTo>
                  <a:pt x="2377" y="5765604"/>
                </a:lnTo>
                <a:lnTo>
                  <a:pt x="0" y="5717590"/>
                </a:lnTo>
                <a:lnTo>
                  <a:pt x="0" y="485774"/>
                </a:lnTo>
                <a:lnTo>
                  <a:pt x="2377" y="437761"/>
                </a:lnTo>
                <a:lnTo>
                  <a:pt x="9420" y="390562"/>
                </a:lnTo>
                <a:lnTo>
                  <a:pt x="20997" y="344494"/>
                </a:lnTo>
                <a:lnTo>
                  <a:pt x="36977" y="299876"/>
                </a:lnTo>
                <a:lnTo>
                  <a:pt x="57227" y="257028"/>
                </a:lnTo>
                <a:lnTo>
                  <a:pt x="81615" y="216266"/>
                </a:lnTo>
                <a:lnTo>
                  <a:pt x="110010" y="177911"/>
                </a:lnTo>
                <a:lnTo>
                  <a:pt x="142280" y="142280"/>
                </a:lnTo>
                <a:lnTo>
                  <a:pt x="177911" y="110010"/>
                </a:lnTo>
                <a:lnTo>
                  <a:pt x="216266" y="81615"/>
                </a:lnTo>
                <a:lnTo>
                  <a:pt x="257028" y="57227"/>
                </a:lnTo>
                <a:lnTo>
                  <a:pt x="299877" y="36977"/>
                </a:lnTo>
                <a:lnTo>
                  <a:pt x="344494" y="20997"/>
                </a:lnTo>
                <a:lnTo>
                  <a:pt x="390562" y="9420"/>
                </a:lnTo>
                <a:lnTo>
                  <a:pt x="437762" y="2377"/>
                </a:lnTo>
                <a:lnTo>
                  <a:pt x="485775" y="0"/>
                </a:lnTo>
                <a:lnTo>
                  <a:pt x="13043177" y="0"/>
                </a:lnTo>
                <a:lnTo>
                  <a:pt x="13091192" y="2377"/>
                </a:lnTo>
                <a:lnTo>
                  <a:pt x="13138393" y="9420"/>
                </a:lnTo>
                <a:lnTo>
                  <a:pt x="13184463" y="20997"/>
                </a:lnTo>
                <a:lnTo>
                  <a:pt x="13229083" y="36977"/>
                </a:lnTo>
                <a:lnTo>
                  <a:pt x="13271933" y="57227"/>
                </a:lnTo>
                <a:lnTo>
                  <a:pt x="13312697" y="81615"/>
                </a:lnTo>
                <a:lnTo>
                  <a:pt x="13351054" y="110010"/>
                </a:lnTo>
                <a:lnTo>
                  <a:pt x="13386687" y="142280"/>
                </a:lnTo>
                <a:lnTo>
                  <a:pt x="13418958" y="177911"/>
                </a:lnTo>
                <a:lnTo>
                  <a:pt x="13447353" y="216266"/>
                </a:lnTo>
                <a:lnTo>
                  <a:pt x="13471742" y="257028"/>
                </a:lnTo>
                <a:lnTo>
                  <a:pt x="13491992" y="299876"/>
                </a:lnTo>
                <a:lnTo>
                  <a:pt x="13507971" y="344494"/>
                </a:lnTo>
                <a:lnTo>
                  <a:pt x="13519548" y="390562"/>
                </a:lnTo>
                <a:lnTo>
                  <a:pt x="13521419" y="403102"/>
                </a:lnTo>
                <a:lnTo>
                  <a:pt x="13521419" y="5800265"/>
                </a:lnTo>
                <a:lnTo>
                  <a:pt x="13507971" y="5858875"/>
                </a:lnTo>
                <a:lnTo>
                  <a:pt x="13491992" y="5903495"/>
                </a:lnTo>
                <a:lnTo>
                  <a:pt x="13471742" y="5946346"/>
                </a:lnTo>
                <a:lnTo>
                  <a:pt x="13447353" y="5987109"/>
                </a:lnTo>
                <a:lnTo>
                  <a:pt x="13418958" y="6025467"/>
                </a:lnTo>
                <a:lnTo>
                  <a:pt x="13386687" y="6061099"/>
                </a:lnTo>
                <a:lnTo>
                  <a:pt x="13351054" y="6093370"/>
                </a:lnTo>
                <a:lnTo>
                  <a:pt x="13312697" y="6121766"/>
                </a:lnTo>
                <a:lnTo>
                  <a:pt x="13271933" y="6146154"/>
                </a:lnTo>
                <a:lnTo>
                  <a:pt x="13229083" y="6166404"/>
                </a:lnTo>
                <a:lnTo>
                  <a:pt x="13184463" y="6182383"/>
                </a:lnTo>
                <a:lnTo>
                  <a:pt x="13138393" y="6193960"/>
                </a:lnTo>
                <a:lnTo>
                  <a:pt x="13091192" y="6201003"/>
                </a:lnTo>
                <a:lnTo>
                  <a:pt x="13043284" y="6203375"/>
                </a:lnTo>
                <a:close/>
              </a:path>
            </a:pathLst>
          </a:custGeom>
          <a:solidFill>
            <a:srgbClr val="767174">
              <a:alpha val="88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5480">
              <a:lnSpc>
                <a:spcPct val="100000"/>
              </a:lnSpc>
              <a:spcBef>
                <a:spcPts val="100"/>
              </a:spcBef>
            </a:pPr>
            <a:r>
              <a:rPr spc="-75" dirty="0"/>
              <a:t>INTRODUCTION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636981" y="4096514"/>
            <a:ext cx="12968605" cy="436880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 marR="5080">
              <a:lnSpc>
                <a:spcPts val="3750"/>
              </a:lnSpc>
              <a:spcBef>
                <a:spcPts val="600"/>
              </a:spcBef>
            </a:pPr>
            <a:r>
              <a:rPr sz="3500" dirty="0">
                <a:solidFill>
                  <a:srgbClr val="FFFFFF"/>
                </a:solidFill>
                <a:latin typeface="Verdana"/>
                <a:cs typeface="Verdana"/>
              </a:rPr>
              <a:t>Angiography</a:t>
            </a:r>
            <a:r>
              <a:rPr sz="35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50" dirty="0">
                <a:solidFill>
                  <a:srgbClr val="FFFFFF"/>
                </a:solidFill>
                <a:latin typeface="Verdana"/>
                <a:cs typeface="Verdana"/>
              </a:rPr>
              <a:t>equipment</a:t>
            </a:r>
            <a:r>
              <a:rPr sz="35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-60" dirty="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sz="3500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dirty="0">
                <a:solidFill>
                  <a:srgbClr val="FFFFFF"/>
                </a:solidFill>
                <a:latin typeface="Verdana"/>
                <a:cs typeface="Verdana"/>
              </a:rPr>
              <a:t>mainly</a:t>
            </a:r>
            <a:r>
              <a:rPr sz="35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25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3500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105" dirty="0">
                <a:solidFill>
                  <a:srgbClr val="FFFFFF"/>
                </a:solidFill>
                <a:latin typeface="Verdana"/>
                <a:cs typeface="Verdana"/>
              </a:rPr>
              <a:t>medical</a:t>
            </a:r>
            <a:r>
              <a:rPr sz="35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-10" dirty="0">
                <a:solidFill>
                  <a:srgbClr val="FFFFFF"/>
                </a:solidFill>
                <a:latin typeface="Verdana"/>
                <a:cs typeface="Verdana"/>
              </a:rPr>
              <a:t>condition, clarifying</a:t>
            </a:r>
            <a:r>
              <a:rPr sz="3500" spc="-2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50" dirty="0">
                <a:solidFill>
                  <a:srgbClr val="FFFFFF"/>
                </a:solidFill>
                <a:latin typeface="Verdana"/>
                <a:cs typeface="Verdana"/>
              </a:rPr>
              <a:t>equipment</a:t>
            </a:r>
            <a:r>
              <a:rPr sz="3500" spc="-22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-60" dirty="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sz="3500" spc="-2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dirty="0">
                <a:solidFill>
                  <a:srgbClr val="FFFFFF"/>
                </a:solidFill>
                <a:latin typeface="Verdana"/>
                <a:cs typeface="Verdana"/>
              </a:rPr>
              <a:t>countering</a:t>
            </a:r>
            <a:r>
              <a:rPr sz="3500" spc="-22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85" dirty="0">
                <a:solidFill>
                  <a:srgbClr val="FFFFFF"/>
                </a:solidFill>
                <a:latin typeface="Verdana"/>
                <a:cs typeface="Verdana"/>
              </a:rPr>
              <a:t>blood</a:t>
            </a:r>
            <a:r>
              <a:rPr sz="3500" spc="-2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-25" dirty="0">
                <a:solidFill>
                  <a:srgbClr val="FFFFFF"/>
                </a:solidFill>
                <a:latin typeface="Verdana"/>
                <a:cs typeface="Verdana"/>
              </a:rPr>
              <a:t>vessels</a:t>
            </a:r>
            <a:r>
              <a:rPr sz="3500" spc="-22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120" dirty="0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sz="3500" spc="-75" dirty="0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sz="3500" spc="-2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-30" dirty="0">
                <a:solidFill>
                  <a:srgbClr val="FFFFFF"/>
                </a:solidFill>
                <a:latin typeface="Verdana"/>
                <a:cs typeface="Verdana"/>
              </a:rPr>
              <a:t>flow</a:t>
            </a:r>
            <a:r>
              <a:rPr sz="3500" spc="-2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-50" dirty="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sz="3500" spc="-2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-20" dirty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sz="3500" spc="-2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-100" dirty="0">
                <a:solidFill>
                  <a:srgbClr val="FFFFFF"/>
                </a:solidFill>
                <a:latin typeface="Verdana"/>
                <a:cs typeface="Verdana"/>
              </a:rPr>
              <a:t>arteries,</a:t>
            </a:r>
            <a:r>
              <a:rPr sz="3500" spc="-2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-135" dirty="0">
                <a:solidFill>
                  <a:srgbClr val="FFFFFF"/>
                </a:solidFill>
                <a:latin typeface="Verdana"/>
                <a:cs typeface="Verdana"/>
              </a:rPr>
              <a:t>veins,</a:t>
            </a:r>
            <a:r>
              <a:rPr sz="3500" spc="-2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145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3500" spc="-2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dirty="0">
                <a:solidFill>
                  <a:srgbClr val="FFFFFF"/>
                </a:solidFill>
                <a:latin typeface="Verdana"/>
                <a:cs typeface="Verdana"/>
              </a:rPr>
              <a:t>heart</a:t>
            </a:r>
            <a:r>
              <a:rPr sz="3500" spc="-2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95" dirty="0">
                <a:solidFill>
                  <a:srgbClr val="FFFFFF"/>
                </a:solidFill>
                <a:latin typeface="Verdana"/>
                <a:cs typeface="Verdana"/>
              </a:rPr>
              <a:t>chambers</a:t>
            </a:r>
            <a:r>
              <a:rPr sz="3500" spc="-2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145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3500" spc="-2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-25" dirty="0">
                <a:solidFill>
                  <a:srgbClr val="FFFFFF"/>
                </a:solidFill>
                <a:latin typeface="Verdana"/>
                <a:cs typeface="Verdana"/>
              </a:rPr>
              <a:t>is </a:t>
            </a:r>
            <a:r>
              <a:rPr sz="3500" spc="60" dirty="0">
                <a:solidFill>
                  <a:srgbClr val="FFFFFF"/>
                </a:solidFill>
                <a:latin typeface="Verdana"/>
                <a:cs typeface="Verdana"/>
              </a:rPr>
              <a:t>used</a:t>
            </a:r>
            <a:r>
              <a:rPr sz="3500" spc="-2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-10" dirty="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sz="3500" spc="-2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55" dirty="0">
                <a:solidFill>
                  <a:srgbClr val="FFFFFF"/>
                </a:solidFill>
                <a:latin typeface="Verdana"/>
                <a:cs typeface="Verdana"/>
              </a:rPr>
              <a:t>anticipate</a:t>
            </a:r>
            <a:r>
              <a:rPr sz="3500" spc="-2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-50" dirty="0">
                <a:solidFill>
                  <a:srgbClr val="FFFFFF"/>
                </a:solidFill>
                <a:latin typeface="Verdana"/>
                <a:cs typeface="Verdana"/>
              </a:rPr>
              <a:t>internally</a:t>
            </a:r>
            <a:r>
              <a:rPr sz="3500" spc="-2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dirty="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sz="3500" spc="-2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130" dirty="0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sz="3500" spc="-2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-55" dirty="0">
                <a:solidFill>
                  <a:srgbClr val="FFFFFF"/>
                </a:solidFill>
                <a:latin typeface="Verdana"/>
                <a:cs typeface="Verdana"/>
              </a:rPr>
              <a:t>individual.</a:t>
            </a:r>
            <a:r>
              <a:rPr sz="3500" spc="-2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-25" dirty="0">
                <a:solidFill>
                  <a:srgbClr val="FFFFFF"/>
                </a:solidFill>
                <a:latin typeface="Verdana"/>
                <a:cs typeface="Verdana"/>
              </a:rPr>
              <a:t>An </a:t>
            </a:r>
            <a:r>
              <a:rPr sz="3500" spc="60" dirty="0">
                <a:solidFill>
                  <a:srgbClr val="FFFFFF"/>
                </a:solidFill>
                <a:latin typeface="Verdana"/>
                <a:cs typeface="Verdana"/>
              </a:rPr>
              <a:t>angiography</a:t>
            </a:r>
            <a:r>
              <a:rPr sz="3500" spc="-25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dirty="0">
                <a:solidFill>
                  <a:srgbClr val="FFFFFF"/>
                </a:solidFill>
                <a:latin typeface="Verdana"/>
                <a:cs typeface="Verdana"/>
              </a:rPr>
              <a:t>system</a:t>
            </a:r>
            <a:r>
              <a:rPr sz="3500" spc="-25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110" dirty="0">
                <a:solidFill>
                  <a:srgbClr val="FFFFFF"/>
                </a:solidFill>
                <a:latin typeface="Verdana"/>
                <a:cs typeface="Verdana"/>
              </a:rPr>
              <a:t>composes</a:t>
            </a:r>
            <a:r>
              <a:rPr sz="3500" spc="-25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25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3500" spc="-25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dirty="0">
                <a:solidFill>
                  <a:srgbClr val="FFFFFF"/>
                </a:solidFill>
                <a:latin typeface="Verdana"/>
                <a:cs typeface="Verdana"/>
              </a:rPr>
              <a:t>patient</a:t>
            </a:r>
            <a:r>
              <a:rPr sz="3500" spc="-25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-65" dirty="0">
                <a:solidFill>
                  <a:srgbClr val="FFFFFF"/>
                </a:solidFill>
                <a:latin typeface="Verdana"/>
                <a:cs typeface="Verdana"/>
              </a:rPr>
              <a:t>table,</a:t>
            </a:r>
            <a:r>
              <a:rPr sz="3500" spc="-25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130" dirty="0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sz="3500" spc="-25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-55" dirty="0">
                <a:solidFill>
                  <a:srgbClr val="FFFFFF"/>
                </a:solidFill>
                <a:latin typeface="Verdana"/>
                <a:cs typeface="Verdana"/>
              </a:rPr>
              <a:t>x-</a:t>
            </a:r>
            <a:r>
              <a:rPr sz="3500" spc="-25" dirty="0">
                <a:solidFill>
                  <a:srgbClr val="FFFFFF"/>
                </a:solidFill>
                <a:latin typeface="Verdana"/>
                <a:cs typeface="Verdana"/>
              </a:rPr>
              <a:t>ray </a:t>
            </a:r>
            <a:r>
              <a:rPr sz="3500" spc="-100" dirty="0">
                <a:solidFill>
                  <a:srgbClr val="FFFFFF"/>
                </a:solidFill>
                <a:latin typeface="Verdana"/>
                <a:cs typeface="Verdana"/>
              </a:rPr>
              <a:t>tube,</a:t>
            </a:r>
            <a:r>
              <a:rPr sz="3500" spc="-2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145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3500" spc="-2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25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3500" spc="-2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dirty="0">
                <a:solidFill>
                  <a:srgbClr val="FFFFFF"/>
                </a:solidFill>
                <a:latin typeface="Verdana"/>
                <a:cs typeface="Verdana"/>
              </a:rPr>
              <a:t>detector</a:t>
            </a:r>
            <a:r>
              <a:rPr sz="3500" spc="-2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70" dirty="0">
                <a:solidFill>
                  <a:srgbClr val="FFFFFF"/>
                </a:solidFill>
                <a:latin typeface="Verdana"/>
                <a:cs typeface="Verdana"/>
              </a:rPr>
              <a:t>suspended</a:t>
            </a:r>
            <a:r>
              <a:rPr sz="3500" spc="-2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-60" dirty="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sz="3500" spc="-2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dirty="0">
                <a:solidFill>
                  <a:srgbClr val="FFFFFF"/>
                </a:solidFill>
                <a:latin typeface="Verdana"/>
                <a:cs typeface="Verdana"/>
              </a:rPr>
              <a:t>video</a:t>
            </a:r>
            <a:r>
              <a:rPr sz="3500" spc="-2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90" dirty="0">
                <a:solidFill>
                  <a:srgbClr val="FFFFFF"/>
                </a:solidFill>
                <a:latin typeface="Verdana"/>
                <a:cs typeface="Verdana"/>
              </a:rPr>
              <a:t>images</a:t>
            </a:r>
            <a:r>
              <a:rPr sz="3500" spc="-2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dirty="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sz="3500" spc="-2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-25" dirty="0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sz="3500" spc="75" dirty="0">
                <a:solidFill>
                  <a:srgbClr val="FFFFFF"/>
                </a:solidFill>
                <a:latin typeface="Verdana"/>
                <a:cs typeface="Verdana"/>
              </a:rPr>
              <a:t>body</a:t>
            </a:r>
            <a:r>
              <a:rPr sz="3500" spc="-2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120" dirty="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sz="35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25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35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dirty="0">
                <a:solidFill>
                  <a:srgbClr val="FFFFFF"/>
                </a:solidFill>
                <a:latin typeface="Verdana"/>
                <a:cs typeface="Verdana"/>
              </a:rPr>
              <a:t>contradiction</a:t>
            </a:r>
            <a:r>
              <a:rPr sz="35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95" dirty="0">
                <a:solidFill>
                  <a:srgbClr val="FFFFFF"/>
                </a:solidFill>
                <a:latin typeface="Verdana"/>
                <a:cs typeface="Verdana"/>
              </a:rPr>
              <a:t>median</a:t>
            </a:r>
            <a:r>
              <a:rPr sz="35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-60" dirty="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sz="35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-114" dirty="0">
                <a:solidFill>
                  <a:srgbClr val="FFFFFF"/>
                </a:solidFill>
                <a:latin typeface="Verdana"/>
                <a:cs typeface="Verdana"/>
              </a:rPr>
              <a:t>driven.</a:t>
            </a:r>
            <a:r>
              <a:rPr sz="3500" spc="-2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dirty="0">
                <a:solidFill>
                  <a:srgbClr val="FFFFFF"/>
                </a:solidFill>
                <a:latin typeface="Verdana"/>
                <a:cs typeface="Verdana"/>
              </a:rPr>
              <a:t>Some</a:t>
            </a:r>
            <a:r>
              <a:rPr sz="35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75" dirty="0">
                <a:solidFill>
                  <a:srgbClr val="FFFFFF"/>
                </a:solidFill>
                <a:latin typeface="Verdana"/>
                <a:cs typeface="Verdana"/>
              </a:rPr>
              <a:t>machines </a:t>
            </a:r>
            <a:r>
              <a:rPr sz="3500" spc="45" dirty="0">
                <a:solidFill>
                  <a:srgbClr val="FFFFFF"/>
                </a:solidFill>
                <a:latin typeface="Verdana"/>
                <a:cs typeface="Verdana"/>
              </a:rPr>
              <a:t>include</a:t>
            </a:r>
            <a:r>
              <a:rPr sz="3500" spc="-2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25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3500" spc="-2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75" dirty="0">
                <a:solidFill>
                  <a:srgbClr val="FFFFFF"/>
                </a:solidFill>
                <a:latin typeface="Verdana"/>
                <a:cs typeface="Verdana"/>
              </a:rPr>
              <a:t>committed</a:t>
            </a:r>
            <a:r>
              <a:rPr sz="3500" spc="-2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dirty="0">
                <a:solidFill>
                  <a:srgbClr val="FFFFFF"/>
                </a:solidFill>
                <a:latin typeface="Verdana"/>
                <a:cs typeface="Verdana"/>
              </a:rPr>
              <a:t>operating</a:t>
            </a:r>
            <a:r>
              <a:rPr sz="3500" spc="-2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50" dirty="0">
                <a:solidFill>
                  <a:srgbClr val="FFFFFF"/>
                </a:solidFill>
                <a:latin typeface="Verdana"/>
                <a:cs typeface="Verdana"/>
              </a:rPr>
              <a:t>table</a:t>
            </a:r>
            <a:r>
              <a:rPr sz="3500" spc="-2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-60" dirty="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sz="3500" spc="-2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-10" dirty="0">
                <a:solidFill>
                  <a:srgbClr val="FFFFFF"/>
                </a:solidFill>
                <a:latin typeface="Verdana"/>
                <a:cs typeface="Verdana"/>
              </a:rPr>
              <a:t>together </a:t>
            </a:r>
            <a:r>
              <a:rPr sz="3500" spc="60" dirty="0">
                <a:solidFill>
                  <a:srgbClr val="FFFFFF"/>
                </a:solidFill>
                <a:latin typeface="Verdana"/>
                <a:cs typeface="Verdana"/>
              </a:rPr>
              <a:t>performance</a:t>
            </a:r>
            <a:r>
              <a:rPr sz="3500" spc="-2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dirty="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sz="3500" spc="-2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-20" dirty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sz="3500" spc="-2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0" spc="-10" dirty="0">
                <a:solidFill>
                  <a:srgbClr val="FFFFFF"/>
                </a:solidFill>
                <a:latin typeface="Verdana"/>
                <a:cs typeface="Verdana"/>
              </a:rPr>
              <a:t>surgery.</a:t>
            </a:r>
            <a:endParaRPr sz="3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144000" y="2656423"/>
            <a:ext cx="8855075" cy="7345045"/>
            <a:chOff x="9144000" y="2656423"/>
            <a:chExt cx="8855075" cy="734504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97844" y="7410937"/>
              <a:ext cx="8343899" cy="258993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97844" y="7410937"/>
              <a:ext cx="8343899" cy="156847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397844" y="7410937"/>
              <a:ext cx="8343899" cy="66016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144000" y="7141342"/>
              <a:ext cx="8855075" cy="1762125"/>
            </a:xfrm>
            <a:custGeom>
              <a:avLst/>
              <a:gdLst/>
              <a:ahLst/>
              <a:cxnLst/>
              <a:rect l="l" t="t" r="r" b="b"/>
              <a:pathLst>
                <a:path w="8855075" h="1762125">
                  <a:moveTo>
                    <a:pt x="8569124" y="1761679"/>
                  </a:moveTo>
                  <a:lnTo>
                    <a:pt x="285710" y="1761679"/>
                  </a:lnTo>
                  <a:lnTo>
                    <a:pt x="239397" y="1757943"/>
                  </a:lnTo>
                  <a:lnTo>
                    <a:pt x="195426" y="1747115"/>
                  </a:lnTo>
                  <a:lnTo>
                    <a:pt x="154426" y="1729789"/>
                  </a:lnTo>
                  <a:lnTo>
                    <a:pt x="116985" y="1706552"/>
                  </a:lnTo>
                  <a:lnTo>
                    <a:pt x="83690" y="1677992"/>
                  </a:lnTo>
                  <a:lnTo>
                    <a:pt x="55130" y="1644697"/>
                  </a:lnTo>
                  <a:lnTo>
                    <a:pt x="31892" y="1607255"/>
                  </a:lnTo>
                  <a:lnTo>
                    <a:pt x="14566" y="1566255"/>
                  </a:lnTo>
                  <a:lnTo>
                    <a:pt x="3739" y="1522285"/>
                  </a:lnTo>
                  <a:lnTo>
                    <a:pt x="0" y="1475935"/>
                  </a:lnTo>
                  <a:lnTo>
                    <a:pt x="0" y="285747"/>
                  </a:lnTo>
                  <a:lnTo>
                    <a:pt x="3739" y="239397"/>
                  </a:lnTo>
                  <a:lnTo>
                    <a:pt x="14566" y="195426"/>
                  </a:lnTo>
                  <a:lnTo>
                    <a:pt x="31892" y="154426"/>
                  </a:lnTo>
                  <a:lnTo>
                    <a:pt x="55130" y="116985"/>
                  </a:lnTo>
                  <a:lnTo>
                    <a:pt x="83690" y="83690"/>
                  </a:lnTo>
                  <a:lnTo>
                    <a:pt x="116985" y="55130"/>
                  </a:lnTo>
                  <a:lnTo>
                    <a:pt x="154426" y="31892"/>
                  </a:lnTo>
                  <a:lnTo>
                    <a:pt x="195426" y="14566"/>
                  </a:lnTo>
                  <a:lnTo>
                    <a:pt x="239397" y="3739"/>
                  </a:lnTo>
                  <a:lnTo>
                    <a:pt x="285747" y="0"/>
                  </a:lnTo>
                  <a:lnTo>
                    <a:pt x="8569087" y="0"/>
                  </a:lnTo>
                  <a:lnTo>
                    <a:pt x="8615437" y="3739"/>
                  </a:lnTo>
                  <a:lnTo>
                    <a:pt x="8659408" y="14566"/>
                  </a:lnTo>
                  <a:lnTo>
                    <a:pt x="8700408" y="31892"/>
                  </a:lnTo>
                  <a:lnTo>
                    <a:pt x="8737849" y="55130"/>
                  </a:lnTo>
                  <a:lnTo>
                    <a:pt x="8771144" y="83690"/>
                  </a:lnTo>
                  <a:lnTo>
                    <a:pt x="8799704" y="116985"/>
                  </a:lnTo>
                  <a:lnTo>
                    <a:pt x="8822942" y="154426"/>
                  </a:lnTo>
                  <a:lnTo>
                    <a:pt x="8840268" y="195426"/>
                  </a:lnTo>
                  <a:lnTo>
                    <a:pt x="8851095" y="239397"/>
                  </a:lnTo>
                  <a:lnTo>
                    <a:pt x="8854835" y="285747"/>
                  </a:lnTo>
                  <a:lnTo>
                    <a:pt x="8854835" y="1475935"/>
                  </a:lnTo>
                  <a:lnTo>
                    <a:pt x="8851095" y="1522285"/>
                  </a:lnTo>
                  <a:lnTo>
                    <a:pt x="8840268" y="1566255"/>
                  </a:lnTo>
                  <a:lnTo>
                    <a:pt x="8822942" y="1607255"/>
                  </a:lnTo>
                  <a:lnTo>
                    <a:pt x="8799704" y="1644697"/>
                  </a:lnTo>
                  <a:lnTo>
                    <a:pt x="8771144" y="1677992"/>
                  </a:lnTo>
                  <a:lnTo>
                    <a:pt x="8737849" y="1706552"/>
                  </a:lnTo>
                  <a:lnTo>
                    <a:pt x="8700408" y="1729789"/>
                  </a:lnTo>
                  <a:lnTo>
                    <a:pt x="8659408" y="1747115"/>
                  </a:lnTo>
                  <a:lnTo>
                    <a:pt x="8615437" y="1757943"/>
                  </a:lnTo>
                  <a:lnTo>
                    <a:pt x="8569124" y="1761679"/>
                  </a:lnTo>
                  <a:close/>
                </a:path>
              </a:pathLst>
            </a:custGeom>
            <a:solidFill>
              <a:srgbClr val="7671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97844" y="5165689"/>
              <a:ext cx="8343899" cy="258993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397844" y="5165689"/>
              <a:ext cx="8343899" cy="156734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397844" y="5165689"/>
              <a:ext cx="8343899" cy="65903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144000" y="4898898"/>
              <a:ext cx="8855075" cy="1762125"/>
            </a:xfrm>
            <a:custGeom>
              <a:avLst/>
              <a:gdLst/>
              <a:ahLst/>
              <a:cxnLst/>
              <a:rect l="l" t="t" r="r" b="b"/>
              <a:pathLst>
                <a:path w="8855075" h="1762125">
                  <a:moveTo>
                    <a:pt x="8569085" y="1761652"/>
                  </a:moveTo>
                  <a:lnTo>
                    <a:pt x="285749" y="1761652"/>
                  </a:lnTo>
                  <a:lnTo>
                    <a:pt x="239397" y="1757912"/>
                  </a:lnTo>
                  <a:lnTo>
                    <a:pt x="195426" y="1747085"/>
                  </a:lnTo>
                  <a:lnTo>
                    <a:pt x="154426" y="1729759"/>
                  </a:lnTo>
                  <a:lnTo>
                    <a:pt x="116985" y="1706522"/>
                  </a:lnTo>
                  <a:lnTo>
                    <a:pt x="83690" y="1677961"/>
                  </a:lnTo>
                  <a:lnTo>
                    <a:pt x="55130" y="1644666"/>
                  </a:lnTo>
                  <a:lnTo>
                    <a:pt x="31892" y="1607225"/>
                  </a:lnTo>
                  <a:lnTo>
                    <a:pt x="14566" y="1566225"/>
                  </a:lnTo>
                  <a:lnTo>
                    <a:pt x="3739" y="1522254"/>
                  </a:lnTo>
                  <a:lnTo>
                    <a:pt x="0" y="1475904"/>
                  </a:lnTo>
                  <a:lnTo>
                    <a:pt x="0" y="285747"/>
                  </a:lnTo>
                  <a:lnTo>
                    <a:pt x="3739" y="239397"/>
                  </a:lnTo>
                  <a:lnTo>
                    <a:pt x="14566" y="195426"/>
                  </a:lnTo>
                  <a:lnTo>
                    <a:pt x="31892" y="154426"/>
                  </a:lnTo>
                  <a:lnTo>
                    <a:pt x="55130" y="116985"/>
                  </a:lnTo>
                  <a:lnTo>
                    <a:pt x="83690" y="83690"/>
                  </a:lnTo>
                  <a:lnTo>
                    <a:pt x="116985" y="55130"/>
                  </a:lnTo>
                  <a:lnTo>
                    <a:pt x="154426" y="31892"/>
                  </a:lnTo>
                  <a:lnTo>
                    <a:pt x="195426" y="14566"/>
                  </a:lnTo>
                  <a:lnTo>
                    <a:pt x="239397" y="3739"/>
                  </a:lnTo>
                  <a:lnTo>
                    <a:pt x="285748" y="0"/>
                  </a:lnTo>
                  <a:lnTo>
                    <a:pt x="8569086" y="0"/>
                  </a:lnTo>
                  <a:lnTo>
                    <a:pt x="8615437" y="3739"/>
                  </a:lnTo>
                  <a:lnTo>
                    <a:pt x="8659408" y="14566"/>
                  </a:lnTo>
                  <a:lnTo>
                    <a:pt x="8700408" y="31892"/>
                  </a:lnTo>
                  <a:lnTo>
                    <a:pt x="8737849" y="55130"/>
                  </a:lnTo>
                  <a:lnTo>
                    <a:pt x="8771144" y="83690"/>
                  </a:lnTo>
                  <a:lnTo>
                    <a:pt x="8799704" y="116985"/>
                  </a:lnTo>
                  <a:lnTo>
                    <a:pt x="8822942" y="154426"/>
                  </a:lnTo>
                  <a:lnTo>
                    <a:pt x="8840268" y="195426"/>
                  </a:lnTo>
                  <a:lnTo>
                    <a:pt x="8851095" y="239397"/>
                  </a:lnTo>
                  <a:lnTo>
                    <a:pt x="8854835" y="285747"/>
                  </a:lnTo>
                  <a:lnTo>
                    <a:pt x="8854835" y="1475904"/>
                  </a:lnTo>
                  <a:lnTo>
                    <a:pt x="8851095" y="1522254"/>
                  </a:lnTo>
                  <a:lnTo>
                    <a:pt x="8840268" y="1566225"/>
                  </a:lnTo>
                  <a:lnTo>
                    <a:pt x="8822942" y="1607225"/>
                  </a:lnTo>
                  <a:lnTo>
                    <a:pt x="8799704" y="1644666"/>
                  </a:lnTo>
                  <a:lnTo>
                    <a:pt x="8771144" y="1677961"/>
                  </a:lnTo>
                  <a:lnTo>
                    <a:pt x="8737849" y="1706522"/>
                  </a:lnTo>
                  <a:lnTo>
                    <a:pt x="8700408" y="1729759"/>
                  </a:lnTo>
                  <a:lnTo>
                    <a:pt x="8659408" y="1747085"/>
                  </a:lnTo>
                  <a:lnTo>
                    <a:pt x="8615437" y="1757912"/>
                  </a:lnTo>
                  <a:lnTo>
                    <a:pt x="8569085" y="1761652"/>
                  </a:lnTo>
                  <a:close/>
                </a:path>
              </a:pathLst>
            </a:custGeom>
            <a:solidFill>
              <a:srgbClr val="7671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97844" y="2924071"/>
              <a:ext cx="8343899" cy="258993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397844" y="2924071"/>
              <a:ext cx="8343899" cy="156563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397844" y="2924071"/>
              <a:ext cx="8343899" cy="66037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9144000" y="2656423"/>
              <a:ext cx="8855075" cy="1762125"/>
            </a:xfrm>
            <a:custGeom>
              <a:avLst/>
              <a:gdLst/>
              <a:ahLst/>
              <a:cxnLst/>
              <a:rect l="l" t="t" r="r" b="b"/>
              <a:pathLst>
                <a:path w="8855075" h="1762125">
                  <a:moveTo>
                    <a:pt x="8569125" y="1761679"/>
                  </a:moveTo>
                  <a:lnTo>
                    <a:pt x="285709" y="1761679"/>
                  </a:lnTo>
                  <a:lnTo>
                    <a:pt x="239397" y="1757943"/>
                  </a:lnTo>
                  <a:lnTo>
                    <a:pt x="195426" y="1747116"/>
                  </a:lnTo>
                  <a:lnTo>
                    <a:pt x="154426" y="1729789"/>
                  </a:lnTo>
                  <a:lnTo>
                    <a:pt x="116985" y="1706552"/>
                  </a:lnTo>
                  <a:lnTo>
                    <a:pt x="83690" y="1677992"/>
                  </a:lnTo>
                  <a:lnTo>
                    <a:pt x="55130" y="1644697"/>
                  </a:lnTo>
                  <a:lnTo>
                    <a:pt x="31892" y="1607255"/>
                  </a:lnTo>
                  <a:lnTo>
                    <a:pt x="14566" y="1566255"/>
                  </a:lnTo>
                  <a:lnTo>
                    <a:pt x="3739" y="1522285"/>
                  </a:lnTo>
                  <a:lnTo>
                    <a:pt x="0" y="1475935"/>
                  </a:lnTo>
                  <a:lnTo>
                    <a:pt x="0" y="285747"/>
                  </a:lnTo>
                  <a:lnTo>
                    <a:pt x="3739" y="239400"/>
                  </a:lnTo>
                  <a:lnTo>
                    <a:pt x="14566" y="195431"/>
                  </a:lnTo>
                  <a:lnTo>
                    <a:pt x="31892" y="154432"/>
                  </a:lnTo>
                  <a:lnTo>
                    <a:pt x="55130" y="116990"/>
                  </a:lnTo>
                  <a:lnTo>
                    <a:pt x="83690" y="83694"/>
                  </a:lnTo>
                  <a:lnTo>
                    <a:pt x="116985" y="55133"/>
                  </a:lnTo>
                  <a:lnTo>
                    <a:pt x="154426" y="31895"/>
                  </a:lnTo>
                  <a:lnTo>
                    <a:pt x="195426" y="14567"/>
                  </a:lnTo>
                  <a:lnTo>
                    <a:pt x="239397" y="3739"/>
                  </a:lnTo>
                  <a:lnTo>
                    <a:pt x="285749" y="0"/>
                  </a:lnTo>
                  <a:lnTo>
                    <a:pt x="8569085" y="0"/>
                  </a:lnTo>
                  <a:lnTo>
                    <a:pt x="8615437" y="3739"/>
                  </a:lnTo>
                  <a:lnTo>
                    <a:pt x="8659408" y="14567"/>
                  </a:lnTo>
                  <a:lnTo>
                    <a:pt x="8700408" y="31895"/>
                  </a:lnTo>
                  <a:lnTo>
                    <a:pt x="8737849" y="55133"/>
                  </a:lnTo>
                  <a:lnTo>
                    <a:pt x="8771144" y="83694"/>
                  </a:lnTo>
                  <a:lnTo>
                    <a:pt x="8799704" y="116990"/>
                  </a:lnTo>
                  <a:lnTo>
                    <a:pt x="8822942" y="154432"/>
                  </a:lnTo>
                  <a:lnTo>
                    <a:pt x="8840268" y="195431"/>
                  </a:lnTo>
                  <a:lnTo>
                    <a:pt x="8851095" y="239400"/>
                  </a:lnTo>
                  <a:lnTo>
                    <a:pt x="8854835" y="285747"/>
                  </a:lnTo>
                  <a:lnTo>
                    <a:pt x="8854835" y="1475935"/>
                  </a:lnTo>
                  <a:lnTo>
                    <a:pt x="8851095" y="1522285"/>
                  </a:lnTo>
                  <a:lnTo>
                    <a:pt x="8840268" y="1566255"/>
                  </a:lnTo>
                  <a:lnTo>
                    <a:pt x="8822942" y="1607255"/>
                  </a:lnTo>
                  <a:lnTo>
                    <a:pt x="8799704" y="1644697"/>
                  </a:lnTo>
                  <a:lnTo>
                    <a:pt x="8771144" y="1677992"/>
                  </a:lnTo>
                  <a:lnTo>
                    <a:pt x="8737849" y="1706552"/>
                  </a:lnTo>
                  <a:lnTo>
                    <a:pt x="8700408" y="1729789"/>
                  </a:lnTo>
                  <a:lnTo>
                    <a:pt x="8659408" y="1747116"/>
                  </a:lnTo>
                  <a:lnTo>
                    <a:pt x="8615437" y="1757943"/>
                  </a:lnTo>
                  <a:lnTo>
                    <a:pt x="8569125" y="1761679"/>
                  </a:lnTo>
                  <a:close/>
                </a:path>
              </a:pathLst>
            </a:custGeom>
            <a:solidFill>
              <a:srgbClr val="7671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980412" y="3074283"/>
              <a:ext cx="0" cy="926465"/>
            </a:xfrm>
            <a:custGeom>
              <a:avLst/>
              <a:gdLst/>
              <a:ahLst/>
              <a:cxnLst/>
              <a:rect l="l" t="t" r="r" b="b"/>
              <a:pathLst>
                <a:path h="926464">
                  <a:moveTo>
                    <a:pt x="0" y="925911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980412" y="5316757"/>
              <a:ext cx="0" cy="926465"/>
            </a:xfrm>
            <a:custGeom>
              <a:avLst/>
              <a:gdLst/>
              <a:ahLst/>
              <a:cxnLst/>
              <a:rect l="l" t="t" r="r" b="b"/>
              <a:pathLst>
                <a:path h="926464">
                  <a:moveTo>
                    <a:pt x="0" y="925911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0980412" y="7559201"/>
              <a:ext cx="0" cy="926465"/>
            </a:xfrm>
            <a:custGeom>
              <a:avLst/>
              <a:gdLst/>
              <a:ahLst/>
              <a:cxnLst/>
              <a:rect l="l" t="t" r="r" b="b"/>
              <a:pathLst>
                <a:path h="926465">
                  <a:moveTo>
                    <a:pt x="0" y="925911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2848694" y="2777345"/>
            <a:ext cx="3067050" cy="1381760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75"/>
              </a:spcBef>
            </a:pPr>
            <a:r>
              <a:rPr sz="3800" b="1" spc="75" dirty="0">
                <a:solidFill>
                  <a:srgbClr val="FFFFFF"/>
                </a:solidFill>
                <a:latin typeface="Trebuchet MS"/>
                <a:cs typeface="Trebuchet MS"/>
              </a:rPr>
              <a:t>MARKET</a:t>
            </a:r>
            <a:r>
              <a:rPr sz="3800" b="1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b="1" spc="145" dirty="0">
                <a:solidFill>
                  <a:srgbClr val="FFFFFF"/>
                </a:solidFill>
                <a:latin typeface="Trebuchet MS"/>
                <a:cs typeface="Trebuchet MS"/>
              </a:rPr>
              <a:t>SIZE</a:t>
            </a:r>
            <a:endParaRPr sz="3800">
              <a:latin typeface="Trebuchet MS"/>
              <a:cs typeface="Trebuchet MS"/>
            </a:endParaRPr>
          </a:p>
          <a:p>
            <a:pPr marL="235585">
              <a:lnSpc>
                <a:spcPct val="100000"/>
              </a:lnSpc>
              <a:spcBef>
                <a:spcPts val="780"/>
              </a:spcBef>
            </a:pPr>
            <a:r>
              <a:rPr sz="3800" b="1" spc="-409" dirty="0">
                <a:solidFill>
                  <a:srgbClr val="FFFFFF"/>
                </a:solidFill>
                <a:latin typeface="Trebuchet MS"/>
                <a:cs typeface="Trebuchet MS"/>
              </a:rPr>
              <a:t>12.21</a:t>
            </a:r>
            <a:r>
              <a:rPr sz="3800" b="1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b="1" spc="-10" dirty="0">
                <a:solidFill>
                  <a:srgbClr val="FFFFFF"/>
                </a:solidFill>
                <a:latin typeface="Trebuchet MS"/>
                <a:cs typeface="Trebuchet MS"/>
              </a:rPr>
              <a:t>Billion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092597" y="5040386"/>
            <a:ext cx="2579370" cy="1381760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69215">
              <a:lnSpc>
                <a:spcPct val="100000"/>
              </a:lnSpc>
              <a:spcBef>
                <a:spcPts val="875"/>
              </a:spcBef>
            </a:pPr>
            <a:r>
              <a:rPr sz="3800" b="1" spc="80" dirty="0">
                <a:solidFill>
                  <a:srgbClr val="FFFFFF"/>
                </a:solidFill>
                <a:latin typeface="Trebuchet MS"/>
                <a:cs typeface="Trebuchet MS"/>
              </a:rPr>
              <a:t>FORECAST</a:t>
            </a:r>
            <a:endParaRPr sz="3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3800" b="1" spc="-475" dirty="0">
                <a:solidFill>
                  <a:srgbClr val="FFFFFF"/>
                </a:solidFill>
                <a:latin typeface="Trebuchet MS"/>
                <a:cs typeface="Trebuchet MS"/>
              </a:rPr>
              <a:t>17.61</a:t>
            </a:r>
            <a:r>
              <a:rPr sz="3800" b="1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b="1" spc="-10" dirty="0">
                <a:solidFill>
                  <a:srgbClr val="FFFFFF"/>
                </a:solidFill>
                <a:latin typeface="Trebuchet MS"/>
                <a:cs typeface="Trebuchet MS"/>
              </a:rPr>
              <a:t>Billion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746932" y="7301363"/>
            <a:ext cx="1271270" cy="1381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7630" marR="5080" indent="-75565">
              <a:lnSpc>
                <a:spcPct val="117100"/>
              </a:lnSpc>
              <a:spcBef>
                <a:spcPts val="95"/>
              </a:spcBef>
            </a:pPr>
            <a:r>
              <a:rPr sz="3800" b="1" spc="-20" dirty="0">
                <a:solidFill>
                  <a:srgbClr val="FFFFFF"/>
                </a:solidFill>
                <a:latin typeface="Trebuchet MS"/>
                <a:cs typeface="Trebuchet MS"/>
              </a:rPr>
              <a:t>CAGR 5.3%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512726" y="3286128"/>
            <a:ext cx="1148080" cy="6070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3800" b="1" spc="-20" dirty="0">
                <a:solidFill>
                  <a:srgbClr val="FFFFFF"/>
                </a:solidFill>
                <a:latin typeface="Trebuchet MS"/>
                <a:cs typeface="Trebuchet MS"/>
              </a:rPr>
              <a:t>2022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587915" y="5501688"/>
            <a:ext cx="1146810" cy="6070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3800" b="1" spc="-20" dirty="0">
                <a:solidFill>
                  <a:srgbClr val="FFFFFF"/>
                </a:solidFill>
                <a:latin typeface="Trebuchet MS"/>
                <a:cs typeface="Trebuchet MS"/>
              </a:rPr>
              <a:t>2030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412058" y="7282861"/>
            <a:ext cx="1349375" cy="1381760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75"/>
              </a:spcBef>
            </a:pPr>
            <a:r>
              <a:rPr sz="3800" b="1" spc="-10" dirty="0">
                <a:solidFill>
                  <a:srgbClr val="FFFFFF"/>
                </a:solidFill>
                <a:latin typeface="Trebuchet MS"/>
                <a:cs typeface="Trebuchet MS"/>
              </a:rPr>
              <a:t>2023-</a:t>
            </a:r>
            <a:endParaRPr sz="3800">
              <a:latin typeface="Trebuchet MS"/>
              <a:cs typeface="Trebuchet MS"/>
            </a:endParaRPr>
          </a:p>
          <a:p>
            <a:pPr marL="113664">
              <a:lnSpc>
                <a:spcPct val="100000"/>
              </a:lnSpc>
              <a:spcBef>
                <a:spcPts val="780"/>
              </a:spcBef>
            </a:pPr>
            <a:r>
              <a:rPr sz="3800" b="1" spc="-20" dirty="0">
                <a:solidFill>
                  <a:srgbClr val="FFFFFF"/>
                </a:solidFill>
                <a:latin typeface="Trebuchet MS"/>
                <a:cs typeface="Trebuchet MS"/>
              </a:rPr>
              <a:t>2030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10337624" y="691190"/>
            <a:ext cx="6344285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0" spc="-520" dirty="0">
                <a:solidFill>
                  <a:srgbClr val="000000"/>
                </a:solidFill>
              </a:rPr>
              <a:t>KEY</a:t>
            </a:r>
            <a:r>
              <a:rPr sz="7500" spc="-150" dirty="0">
                <a:solidFill>
                  <a:srgbClr val="000000"/>
                </a:solidFill>
              </a:rPr>
              <a:t> </a:t>
            </a:r>
            <a:r>
              <a:rPr sz="7500" spc="-130" dirty="0">
                <a:solidFill>
                  <a:srgbClr val="000000"/>
                </a:solidFill>
              </a:rPr>
              <a:t>INSIGHTS</a:t>
            </a:r>
            <a:endParaRPr sz="75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765468" y="3197504"/>
            <a:ext cx="12628245" cy="1875789"/>
            <a:chOff x="3765468" y="3197504"/>
            <a:chExt cx="12628245" cy="1875789"/>
          </a:xfrm>
        </p:grpSpPr>
        <p:sp>
          <p:nvSpPr>
            <p:cNvPr id="4" name="object 4"/>
            <p:cNvSpPr/>
            <p:nvPr/>
          </p:nvSpPr>
          <p:spPr>
            <a:xfrm>
              <a:off x="3765461" y="3197516"/>
              <a:ext cx="12628245" cy="1875789"/>
            </a:xfrm>
            <a:custGeom>
              <a:avLst/>
              <a:gdLst/>
              <a:ahLst/>
              <a:cxnLst/>
              <a:rect l="l" t="t" r="r" b="b"/>
              <a:pathLst>
                <a:path w="12628244" h="1875789">
                  <a:moveTo>
                    <a:pt x="12627788" y="174459"/>
                  </a:moveTo>
                  <a:lnTo>
                    <a:pt x="1630248" y="174459"/>
                  </a:lnTo>
                  <a:lnTo>
                    <a:pt x="1630248" y="0"/>
                  </a:lnTo>
                  <a:lnTo>
                    <a:pt x="0" y="0"/>
                  </a:lnTo>
                  <a:lnTo>
                    <a:pt x="0" y="1630235"/>
                  </a:lnTo>
                  <a:lnTo>
                    <a:pt x="593636" y="1630235"/>
                  </a:lnTo>
                  <a:lnTo>
                    <a:pt x="593636" y="1875586"/>
                  </a:lnTo>
                  <a:lnTo>
                    <a:pt x="12627788" y="1875586"/>
                  </a:lnTo>
                  <a:lnTo>
                    <a:pt x="12627788" y="174459"/>
                  </a:lnTo>
                  <a:close/>
                </a:path>
              </a:pathLst>
            </a:custGeom>
            <a:solidFill>
              <a:srgbClr val="7671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82572" y="3314608"/>
              <a:ext cx="1396365" cy="1396365"/>
            </a:xfrm>
            <a:custGeom>
              <a:avLst/>
              <a:gdLst/>
              <a:ahLst/>
              <a:cxnLst/>
              <a:rect l="l" t="t" r="r" b="b"/>
              <a:pathLst>
                <a:path w="1396364" h="1396364">
                  <a:moveTo>
                    <a:pt x="1396052" y="1396052"/>
                  </a:moveTo>
                  <a:lnTo>
                    <a:pt x="0" y="1396052"/>
                  </a:lnTo>
                  <a:lnTo>
                    <a:pt x="0" y="0"/>
                  </a:lnTo>
                  <a:lnTo>
                    <a:pt x="1396052" y="0"/>
                  </a:lnTo>
                  <a:lnTo>
                    <a:pt x="1396052" y="13960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3765468" y="5366278"/>
            <a:ext cx="12628245" cy="1875789"/>
            <a:chOff x="3765468" y="5366278"/>
            <a:chExt cx="12628245" cy="1875789"/>
          </a:xfrm>
        </p:grpSpPr>
        <p:sp>
          <p:nvSpPr>
            <p:cNvPr id="7" name="object 7"/>
            <p:cNvSpPr/>
            <p:nvPr/>
          </p:nvSpPr>
          <p:spPr>
            <a:xfrm>
              <a:off x="3765461" y="5366283"/>
              <a:ext cx="12628245" cy="1875789"/>
            </a:xfrm>
            <a:custGeom>
              <a:avLst/>
              <a:gdLst/>
              <a:ahLst/>
              <a:cxnLst/>
              <a:rect l="l" t="t" r="r" b="b"/>
              <a:pathLst>
                <a:path w="12628244" h="1875790">
                  <a:moveTo>
                    <a:pt x="12627788" y="174472"/>
                  </a:moveTo>
                  <a:lnTo>
                    <a:pt x="1630248" y="174472"/>
                  </a:lnTo>
                  <a:lnTo>
                    <a:pt x="1630248" y="0"/>
                  </a:lnTo>
                  <a:lnTo>
                    <a:pt x="0" y="0"/>
                  </a:lnTo>
                  <a:lnTo>
                    <a:pt x="0" y="1630248"/>
                  </a:lnTo>
                  <a:lnTo>
                    <a:pt x="593636" y="1630248"/>
                  </a:lnTo>
                  <a:lnTo>
                    <a:pt x="593636" y="1875599"/>
                  </a:lnTo>
                  <a:lnTo>
                    <a:pt x="12627788" y="1875599"/>
                  </a:lnTo>
                  <a:lnTo>
                    <a:pt x="12627788" y="174472"/>
                  </a:lnTo>
                  <a:close/>
                </a:path>
              </a:pathLst>
            </a:custGeom>
            <a:solidFill>
              <a:srgbClr val="7671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882572" y="5483382"/>
              <a:ext cx="1396365" cy="1396365"/>
            </a:xfrm>
            <a:custGeom>
              <a:avLst/>
              <a:gdLst/>
              <a:ahLst/>
              <a:cxnLst/>
              <a:rect l="l" t="t" r="r" b="b"/>
              <a:pathLst>
                <a:path w="1396364" h="1396365">
                  <a:moveTo>
                    <a:pt x="1396052" y="1396052"/>
                  </a:moveTo>
                  <a:lnTo>
                    <a:pt x="0" y="1396052"/>
                  </a:lnTo>
                  <a:lnTo>
                    <a:pt x="0" y="0"/>
                  </a:lnTo>
                  <a:lnTo>
                    <a:pt x="1396052" y="0"/>
                  </a:lnTo>
                  <a:lnTo>
                    <a:pt x="1396052" y="13960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3765468" y="7382712"/>
            <a:ext cx="12628245" cy="1875789"/>
            <a:chOff x="3765468" y="7382712"/>
            <a:chExt cx="12628245" cy="1875789"/>
          </a:xfrm>
        </p:grpSpPr>
        <p:sp>
          <p:nvSpPr>
            <p:cNvPr id="10" name="object 10"/>
            <p:cNvSpPr/>
            <p:nvPr/>
          </p:nvSpPr>
          <p:spPr>
            <a:xfrm>
              <a:off x="3765461" y="7382725"/>
              <a:ext cx="12628245" cy="1875789"/>
            </a:xfrm>
            <a:custGeom>
              <a:avLst/>
              <a:gdLst/>
              <a:ahLst/>
              <a:cxnLst/>
              <a:rect l="l" t="t" r="r" b="b"/>
              <a:pathLst>
                <a:path w="12628244" h="1875790">
                  <a:moveTo>
                    <a:pt x="12627788" y="174459"/>
                  </a:moveTo>
                  <a:lnTo>
                    <a:pt x="1630248" y="174459"/>
                  </a:lnTo>
                  <a:lnTo>
                    <a:pt x="1630248" y="0"/>
                  </a:lnTo>
                  <a:lnTo>
                    <a:pt x="0" y="0"/>
                  </a:lnTo>
                  <a:lnTo>
                    <a:pt x="0" y="1630235"/>
                  </a:lnTo>
                  <a:lnTo>
                    <a:pt x="593636" y="1630235"/>
                  </a:lnTo>
                  <a:lnTo>
                    <a:pt x="593636" y="1875586"/>
                  </a:lnTo>
                  <a:lnTo>
                    <a:pt x="12627788" y="1875586"/>
                  </a:lnTo>
                  <a:lnTo>
                    <a:pt x="12627788" y="174459"/>
                  </a:lnTo>
                  <a:close/>
                </a:path>
              </a:pathLst>
            </a:custGeom>
            <a:solidFill>
              <a:srgbClr val="7671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82572" y="7499817"/>
              <a:ext cx="1396365" cy="1396365"/>
            </a:xfrm>
            <a:custGeom>
              <a:avLst/>
              <a:gdLst/>
              <a:ahLst/>
              <a:cxnLst/>
              <a:rect l="l" t="t" r="r" b="b"/>
              <a:pathLst>
                <a:path w="1396364" h="1396365">
                  <a:moveTo>
                    <a:pt x="1396052" y="1396052"/>
                  </a:moveTo>
                  <a:lnTo>
                    <a:pt x="0" y="1396052"/>
                  </a:lnTo>
                  <a:lnTo>
                    <a:pt x="0" y="0"/>
                  </a:lnTo>
                  <a:lnTo>
                    <a:pt x="1396052" y="0"/>
                  </a:lnTo>
                  <a:lnTo>
                    <a:pt x="1396052" y="13960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82237" y="3500057"/>
            <a:ext cx="1398988" cy="102878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10471" y="5541926"/>
            <a:ext cx="1139125" cy="1275176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4423397" y="8158340"/>
            <a:ext cx="224154" cy="51435"/>
          </a:xfrm>
          <a:custGeom>
            <a:avLst/>
            <a:gdLst/>
            <a:ahLst/>
            <a:cxnLst/>
            <a:rect l="l" t="t" r="r" b="b"/>
            <a:pathLst>
              <a:path w="224154" h="51434">
                <a:moveTo>
                  <a:pt x="101714" y="0"/>
                </a:moveTo>
                <a:lnTo>
                  <a:pt x="81368" y="0"/>
                </a:lnTo>
                <a:lnTo>
                  <a:pt x="78968" y="11861"/>
                </a:lnTo>
                <a:lnTo>
                  <a:pt x="72428" y="21564"/>
                </a:lnTo>
                <a:lnTo>
                  <a:pt x="62725" y="28105"/>
                </a:lnTo>
                <a:lnTo>
                  <a:pt x="50850" y="30505"/>
                </a:lnTo>
                <a:lnTo>
                  <a:pt x="38989" y="28105"/>
                </a:lnTo>
                <a:lnTo>
                  <a:pt x="29286" y="21564"/>
                </a:lnTo>
                <a:lnTo>
                  <a:pt x="22745" y="11861"/>
                </a:lnTo>
                <a:lnTo>
                  <a:pt x="20345" y="0"/>
                </a:lnTo>
                <a:lnTo>
                  <a:pt x="0" y="0"/>
                </a:lnTo>
                <a:lnTo>
                  <a:pt x="4000" y="19773"/>
                </a:lnTo>
                <a:lnTo>
                  <a:pt x="14909" y="35941"/>
                </a:lnTo>
                <a:lnTo>
                  <a:pt x="31089" y="46850"/>
                </a:lnTo>
                <a:lnTo>
                  <a:pt x="50850" y="50850"/>
                </a:lnTo>
                <a:lnTo>
                  <a:pt x="70624" y="46850"/>
                </a:lnTo>
                <a:lnTo>
                  <a:pt x="86791" y="35941"/>
                </a:lnTo>
                <a:lnTo>
                  <a:pt x="97713" y="19773"/>
                </a:lnTo>
                <a:lnTo>
                  <a:pt x="101714" y="0"/>
                </a:lnTo>
                <a:close/>
              </a:path>
              <a:path w="224154" h="51434">
                <a:moveTo>
                  <a:pt x="223774" y="0"/>
                </a:moveTo>
                <a:lnTo>
                  <a:pt x="203428" y="0"/>
                </a:lnTo>
                <a:lnTo>
                  <a:pt x="201028" y="11861"/>
                </a:lnTo>
                <a:lnTo>
                  <a:pt x="194487" y="21564"/>
                </a:lnTo>
                <a:lnTo>
                  <a:pt x="184785" y="28105"/>
                </a:lnTo>
                <a:lnTo>
                  <a:pt x="172910" y="30505"/>
                </a:lnTo>
                <a:lnTo>
                  <a:pt x="161048" y="28105"/>
                </a:lnTo>
                <a:lnTo>
                  <a:pt x="151345" y="21564"/>
                </a:lnTo>
                <a:lnTo>
                  <a:pt x="144805" y="11861"/>
                </a:lnTo>
                <a:lnTo>
                  <a:pt x="142405" y="0"/>
                </a:lnTo>
                <a:lnTo>
                  <a:pt x="122059" y="0"/>
                </a:lnTo>
                <a:lnTo>
                  <a:pt x="126060" y="19773"/>
                </a:lnTo>
                <a:lnTo>
                  <a:pt x="136969" y="35941"/>
                </a:lnTo>
                <a:lnTo>
                  <a:pt x="153136" y="46850"/>
                </a:lnTo>
                <a:lnTo>
                  <a:pt x="172910" y="50850"/>
                </a:lnTo>
                <a:lnTo>
                  <a:pt x="192684" y="46850"/>
                </a:lnTo>
                <a:lnTo>
                  <a:pt x="208851" y="35941"/>
                </a:lnTo>
                <a:lnTo>
                  <a:pt x="219773" y="19773"/>
                </a:lnTo>
                <a:lnTo>
                  <a:pt x="2237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924986" y="7588732"/>
            <a:ext cx="1221105" cy="1221105"/>
          </a:xfrm>
          <a:custGeom>
            <a:avLst/>
            <a:gdLst/>
            <a:ahLst/>
            <a:cxnLst/>
            <a:rect l="l" t="t" r="r" b="b"/>
            <a:pathLst>
              <a:path w="1221104" h="1221104">
                <a:moveTo>
                  <a:pt x="305155" y="569607"/>
                </a:moveTo>
                <a:lnTo>
                  <a:pt x="298742" y="537959"/>
                </a:lnTo>
                <a:lnTo>
                  <a:pt x="292646" y="528916"/>
                </a:lnTo>
                <a:lnTo>
                  <a:pt x="281292" y="512089"/>
                </a:lnTo>
                <a:lnTo>
                  <a:pt x="264490" y="500761"/>
                </a:lnTo>
                <a:lnTo>
                  <a:pt x="264490" y="640803"/>
                </a:lnTo>
                <a:lnTo>
                  <a:pt x="264490" y="691667"/>
                </a:lnTo>
                <a:lnTo>
                  <a:pt x="261277" y="707491"/>
                </a:lnTo>
                <a:lnTo>
                  <a:pt x="252539" y="720420"/>
                </a:lnTo>
                <a:lnTo>
                  <a:pt x="239598" y="729145"/>
                </a:lnTo>
                <a:lnTo>
                  <a:pt x="223774" y="732345"/>
                </a:lnTo>
                <a:lnTo>
                  <a:pt x="216458" y="732345"/>
                </a:lnTo>
                <a:lnTo>
                  <a:pt x="209270" y="730275"/>
                </a:lnTo>
                <a:lnTo>
                  <a:pt x="202984" y="726452"/>
                </a:lnTo>
                <a:lnTo>
                  <a:pt x="202920" y="725246"/>
                </a:lnTo>
                <a:lnTo>
                  <a:pt x="202641" y="724090"/>
                </a:lnTo>
                <a:lnTo>
                  <a:pt x="190766" y="684060"/>
                </a:lnTo>
                <a:lnTo>
                  <a:pt x="183210" y="672084"/>
                </a:lnTo>
                <a:lnTo>
                  <a:pt x="183108" y="671360"/>
                </a:lnTo>
                <a:lnTo>
                  <a:pt x="183108" y="640803"/>
                </a:lnTo>
                <a:lnTo>
                  <a:pt x="264490" y="640803"/>
                </a:lnTo>
                <a:lnTo>
                  <a:pt x="264490" y="500761"/>
                </a:lnTo>
                <a:lnTo>
                  <a:pt x="264464" y="569607"/>
                </a:lnTo>
                <a:lnTo>
                  <a:pt x="264464" y="620458"/>
                </a:lnTo>
                <a:lnTo>
                  <a:pt x="183095" y="620458"/>
                </a:lnTo>
                <a:lnTo>
                  <a:pt x="183095" y="569607"/>
                </a:lnTo>
                <a:lnTo>
                  <a:pt x="186296" y="553783"/>
                </a:lnTo>
                <a:lnTo>
                  <a:pt x="195021" y="540842"/>
                </a:lnTo>
                <a:lnTo>
                  <a:pt x="207949" y="532117"/>
                </a:lnTo>
                <a:lnTo>
                  <a:pt x="223774" y="528916"/>
                </a:lnTo>
                <a:lnTo>
                  <a:pt x="239598" y="532117"/>
                </a:lnTo>
                <a:lnTo>
                  <a:pt x="252539" y="540842"/>
                </a:lnTo>
                <a:lnTo>
                  <a:pt x="261264" y="553783"/>
                </a:lnTo>
                <a:lnTo>
                  <a:pt x="264464" y="569607"/>
                </a:lnTo>
                <a:lnTo>
                  <a:pt x="264464" y="500748"/>
                </a:lnTo>
                <a:lnTo>
                  <a:pt x="255422" y="494639"/>
                </a:lnTo>
                <a:lnTo>
                  <a:pt x="223774" y="488226"/>
                </a:lnTo>
                <a:lnTo>
                  <a:pt x="192125" y="494639"/>
                </a:lnTo>
                <a:lnTo>
                  <a:pt x="166268" y="512089"/>
                </a:lnTo>
                <a:lnTo>
                  <a:pt x="162420" y="517791"/>
                </a:lnTo>
                <a:lnTo>
                  <a:pt x="162420" y="735647"/>
                </a:lnTo>
                <a:lnTo>
                  <a:pt x="160845" y="746772"/>
                </a:lnTo>
                <a:lnTo>
                  <a:pt x="126987" y="787882"/>
                </a:lnTo>
                <a:lnTo>
                  <a:pt x="106616" y="793064"/>
                </a:lnTo>
                <a:lnTo>
                  <a:pt x="85788" y="791083"/>
                </a:lnTo>
                <a:lnTo>
                  <a:pt x="66484" y="781964"/>
                </a:lnTo>
                <a:lnTo>
                  <a:pt x="80848" y="767600"/>
                </a:lnTo>
                <a:lnTo>
                  <a:pt x="151015" y="697458"/>
                </a:lnTo>
                <a:lnTo>
                  <a:pt x="156210" y="706158"/>
                </a:lnTo>
                <a:lnTo>
                  <a:pt x="159918" y="715492"/>
                </a:lnTo>
                <a:lnTo>
                  <a:pt x="161988" y="725246"/>
                </a:lnTo>
                <a:lnTo>
                  <a:pt x="162382" y="735584"/>
                </a:lnTo>
                <a:lnTo>
                  <a:pt x="162420" y="517791"/>
                </a:lnTo>
                <a:lnTo>
                  <a:pt x="148805" y="537959"/>
                </a:lnTo>
                <a:lnTo>
                  <a:pt x="142405" y="569607"/>
                </a:lnTo>
                <a:lnTo>
                  <a:pt x="142405" y="639381"/>
                </a:lnTo>
                <a:lnTo>
                  <a:pt x="136956" y="637921"/>
                </a:lnTo>
                <a:lnTo>
                  <a:pt x="136956" y="682726"/>
                </a:lnTo>
                <a:lnTo>
                  <a:pt x="52057" y="767600"/>
                </a:lnTo>
                <a:lnTo>
                  <a:pt x="47205" y="759574"/>
                </a:lnTo>
                <a:lnTo>
                  <a:pt x="43637" y="750951"/>
                </a:lnTo>
                <a:lnTo>
                  <a:pt x="41440" y="741845"/>
                </a:lnTo>
                <a:lnTo>
                  <a:pt x="40690" y="732345"/>
                </a:lnTo>
                <a:lnTo>
                  <a:pt x="41859" y="720344"/>
                </a:lnTo>
                <a:lnTo>
                  <a:pt x="68122" y="681393"/>
                </a:lnTo>
                <a:lnTo>
                  <a:pt x="110972" y="672084"/>
                </a:lnTo>
                <a:lnTo>
                  <a:pt x="136956" y="682726"/>
                </a:lnTo>
                <a:lnTo>
                  <a:pt x="136956" y="637921"/>
                </a:lnTo>
                <a:lnTo>
                  <a:pt x="113385" y="631545"/>
                </a:lnTo>
                <a:lnTo>
                  <a:pt x="83540" y="632421"/>
                </a:lnTo>
                <a:lnTo>
                  <a:pt x="54978" y="642035"/>
                </a:lnTo>
                <a:lnTo>
                  <a:pt x="17030" y="675957"/>
                </a:lnTo>
                <a:lnTo>
                  <a:pt x="1955" y="712343"/>
                </a:lnTo>
                <a:lnTo>
                  <a:pt x="0" y="732345"/>
                </a:lnTo>
                <a:lnTo>
                  <a:pt x="1955" y="752348"/>
                </a:lnTo>
                <a:lnTo>
                  <a:pt x="17030" y="788746"/>
                </a:lnTo>
                <a:lnTo>
                  <a:pt x="45732" y="817270"/>
                </a:lnTo>
                <a:lnTo>
                  <a:pt x="82283" y="832142"/>
                </a:lnTo>
                <a:lnTo>
                  <a:pt x="101714" y="834009"/>
                </a:lnTo>
                <a:lnTo>
                  <a:pt x="121158" y="832142"/>
                </a:lnTo>
                <a:lnTo>
                  <a:pt x="157708" y="817270"/>
                </a:lnTo>
                <a:lnTo>
                  <a:pt x="183095" y="793064"/>
                </a:lnTo>
                <a:lnTo>
                  <a:pt x="187198" y="787298"/>
                </a:lnTo>
                <a:lnTo>
                  <a:pt x="192443" y="777951"/>
                </a:lnTo>
                <a:lnTo>
                  <a:pt x="196697" y="768134"/>
                </a:lnTo>
                <a:lnTo>
                  <a:pt x="203263" y="770216"/>
                </a:lnTo>
                <a:lnTo>
                  <a:pt x="209994" y="771753"/>
                </a:lnTo>
                <a:lnTo>
                  <a:pt x="216827" y="772706"/>
                </a:lnTo>
                <a:lnTo>
                  <a:pt x="223774" y="773036"/>
                </a:lnTo>
                <a:lnTo>
                  <a:pt x="248005" y="768134"/>
                </a:lnTo>
                <a:lnTo>
                  <a:pt x="255422" y="766635"/>
                </a:lnTo>
                <a:lnTo>
                  <a:pt x="281292" y="749173"/>
                </a:lnTo>
                <a:lnTo>
                  <a:pt x="292646" y="732345"/>
                </a:lnTo>
                <a:lnTo>
                  <a:pt x="298742" y="723303"/>
                </a:lnTo>
                <a:lnTo>
                  <a:pt x="305155" y="691667"/>
                </a:lnTo>
                <a:lnTo>
                  <a:pt x="305155" y="640803"/>
                </a:lnTo>
                <a:lnTo>
                  <a:pt x="305155" y="639381"/>
                </a:lnTo>
                <a:lnTo>
                  <a:pt x="305155" y="620458"/>
                </a:lnTo>
                <a:lnTo>
                  <a:pt x="305155" y="569607"/>
                </a:lnTo>
                <a:close/>
              </a:path>
              <a:path w="1221104" h="1221104">
                <a:moveTo>
                  <a:pt x="404837" y="376034"/>
                </a:moveTo>
                <a:lnTo>
                  <a:pt x="359625" y="330835"/>
                </a:lnTo>
                <a:lnTo>
                  <a:pt x="330860" y="302069"/>
                </a:lnTo>
                <a:lnTo>
                  <a:pt x="331038" y="301625"/>
                </a:lnTo>
                <a:lnTo>
                  <a:pt x="340423" y="277253"/>
                </a:lnTo>
                <a:lnTo>
                  <a:pt x="341579" y="251066"/>
                </a:lnTo>
                <a:lnTo>
                  <a:pt x="334302" y="225717"/>
                </a:lnTo>
                <a:lnTo>
                  <a:pt x="318516" y="203403"/>
                </a:lnTo>
                <a:lnTo>
                  <a:pt x="311340" y="196227"/>
                </a:lnTo>
                <a:lnTo>
                  <a:pt x="301637" y="186524"/>
                </a:lnTo>
                <a:lnTo>
                  <a:pt x="301637" y="260972"/>
                </a:lnTo>
                <a:lnTo>
                  <a:pt x="298665" y="276288"/>
                </a:lnTo>
                <a:lnTo>
                  <a:pt x="289750" y="289737"/>
                </a:lnTo>
                <a:lnTo>
                  <a:pt x="276301" y="298653"/>
                </a:lnTo>
                <a:lnTo>
                  <a:pt x="260985" y="301625"/>
                </a:lnTo>
                <a:lnTo>
                  <a:pt x="245668" y="298653"/>
                </a:lnTo>
                <a:lnTo>
                  <a:pt x="232206" y="289737"/>
                </a:lnTo>
                <a:lnTo>
                  <a:pt x="196227" y="253771"/>
                </a:lnTo>
                <a:lnTo>
                  <a:pt x="210616" y="239395"/>
                </a:lnTo>
                <a:lnTo>
                  <a:pt x="253784" y="196227"/>
                </a:lnTo>
                <a:lnTo>
                  <a:pt x="289750" y="232194"/>
                </a:lnTo>
                <a:lnTo>
                  <a:pt x="298665" y="245643"/>
                </a:lnTo>
                <a:lnTo>
                  <a:pt x="301637" y="260972"/>
                </a:lnTo>
                <a:lnTo>
                  <a:pt x="301637" y="186524"/>
                </a:lnTo>
                <a:lnTo>
                  <a:pt x="239407" y="124294"/>
                </a:lnTo>
                <a:lnTo>
                  <a:pt x="239407" y="181838"/>
                </a:lnTo>
                <a:lnTo>
                  <a:pt x="181851" y="239395"/>
                </a:lnTo>
                <a:lnTo>
                  <a:pt x="117119" y="174663"/>
                </a:lnTo>
                <a:lnTo>
                  <a:pt x="174675" y="117106"/>
                </a:lnTo>
                <a:lnTo>
                  <a:pt x="239407" y="181838"/>
                </a:lnTo>
                <a:lnTo>
                  <a:pt x="239407" y="124294"/>
                </a:lnTo>
                <a:lnTo>
                  <a:pt x="232219" y="117106"/>
                </a:lnTo>
                <a:lnTo>
                  <a:pt x="189077" y="73964"/>
                </a:lnTo>
                <a:lnTo>
                  <a:pt x="182410" y="69646"/>
                </a:lnTo>
                <a:lnTo>
                  <a:pt x="174675" y="68224"/>
                </a:lnTo>
                <a:lnTo>
                  <a:pt x="166928" y="69646"/>
                </a:lnTo>
                <a:lnTo>
                  <a:pt x="160286" y="73939"/>
                </a:lnTo>
                <a:lnTo>
                  <a:pt x="131508" y="102730"/>
                </a:lnTo>
                <a:lnTo>
                  <a:pt x="102743" y="73964"/>
                </a:lnTo>
                <a:lnTo>
                  <a:pt x="145884" y="30810"/>
                </a:lnTo>
                <a:lnTo>
                  <a:pt x="117119" y="2057"/>
                </a:lnTo>
                <a:lnTo>
                  <a:pt x="2057" y="117132"/>
                </a:lnTo>
                <a:lnTo>
                  <a:pt x="30822" y="145897"/>
                </a:lnTo>
                <a:lnTo>
                  <a:pt x="73977" y="102730"/>
                </a:lnTo>
                <a:lnTo>
                  <a:pt x="102743" y="131521"/>
                </a:lnTo>
                <a:lnTo>
                  <a:pt x="73977" y="160274"/>
                </a:lnTo>
                <a:lnTo>
                  <a:pt x="69494" y="167017"/>
                </a:lnTo>
                <a:lnTo>
                  <a:pt x="68008" y="174663"/>
                </a:lnTo>
                <a:lnTo>
                  <a:pt x="69494" y="182308"/>
                </a:lnTo>
                <a:lnTo>
                  <a:pt x="203441" y="318503"/>
                </a:lnTo>
                <a:lnTo>
                  <a:pt x="245427" y="340804"/>
                </a:lnTo>
                <a:lnTo>
                  <a:pt x="260985" y="342290"/>
                </a:lnTo>
                <a:lnTo>
                  <a:pt x="271653" y="341541"/>
                </a:lnTo>
                <a:lnTo>
                  <a:pt x="282143" y="339356"/>
                </a:lnTo>
                <a:lnTo>
                  <a:pt x="292341" y="335762"/>
                </a:lnTo>
                <a:lnTo>
                  <a:pt x="302094" y="330835"/>
                </a:lnTo>
                <a:lnTo>
                  <a:pt x="376072" y="404799"/>
                </a:lnTo>
                <a:lnTo>
                  <a:pt x="404837" y="376034"/>
                </a:lnTo>
                <a:close/>
              </a:path>
              <a:path w="1221104" h="1221104">
                <a:moveTo>
                  <a:pt x="650989" y="681494"/>
                </a:moveTo>
                <a:lnTo>
                  <a:pt x="569607" y="681494"/>
                </a:lnTo>
                <a:lnTo>
                  <a:pt x="569607" y="701840"/>
                </a:lnTo>
                <a:lnTo>
                  <a:pt x="650989" y="701840"/>
                </a:lnTo>
                <a:lnTo>
                  <a:pt x="650989" y="681494"/>
                </a:lnTo>
                <a:close/>
              </a:path>
              <a:path w="1221104" h="1221104">
                <a:moveTo>
                  <a:pt x="752703" y="122059"/>
                </a:moveTo>
                <a:lnTo>
                  <a:pt x="751103" y="114134"/>
                </a:lnTo>
                <a:lnTo>
                  <a:pt x="746734" y="107670"/>
                </a:lnTo>
                <a:lnTo>
                  <a:pt x="740270" y="103314"/>
                </a:lnTo>
                <a:lnTo>
                  <a:pt x="732358" y="101714"/>
                </a:lnTo>
                <a:lnTo>
                  <a:pt x="712012" y="101714"/>
                </a:lnTo>
                <a:lnTo>
                  <a:pt x="712012" y="142392"/>
                </a:lnTo>
                <a:lnTo>
                  <a:pt x="712012" y="223774"/>
                </a:lnTo>
                <a:lnTo>
                  <a:pt x="671322" y="223774"/>
                </a:lnTo>
                <a:lnTo>
                  <a:pt x="663409" y="225361"/>
                </a:lnTo>
                <a:lnTo>
                  <a:pt x="656945" y="229717"/>
                </a:lnTo>
                <a:lnTo>
                  <a:pt x="652589" y="236194"/>
                </a:lnTo>
                <a:lnTo>
                  <a:pt x="650989" y="244119"/>
                </a:lnTo>
                <a:lnTo>
                  <a:pt x="650989" y="284797"/>
                </a:lnTo>
                <a:lnTo>
                  <a:pt x="569607" y="284797"/>
                </a:lnTo>
                <a:lnTo>
                  <a:pt x="569607" y="244119"/>
                </a:lnTo>
                <a:lnTo>
                  <a:pt x="568007" y="236194"/>
                </a:lnTo>
                <a:lnTo>
                  <a:pt x="563651" y="229717"/>
                </a:lnTo>
                <a:lnTo>
                  <a:pt x="557187" y="225361"/>
                </a:lnTo>
                <a:lnTo>
                  <a:pt x="549262" y="223774"/>
                </a:lnTo>
                <a:lnTo>
                  <a:pt x="508584" y="223774"/>
                </a:lnTo>
                <a:lnTo>
                  <a:pt x="508584" y="142392"/>
                </a:lnTo>
                <a:lnTo>
                  <a:pt x="549262" y="142392"/>
                </a:lnTo>
                <a:lnTo>
                  <a:pt x="557187" y="140804"/>
                </a:lnTo>
                <a:lnTo>
                  <a:pt x="563651" y="136448"/>
                </a:lnTo>
                <a:lnTo>
                  <a:pt x="568007" y="129984"/>
                </a:lnTo>
                <a:lnTo>
                  <a:pt x="569607" y="122059"/>
                </a:lnTo>
                <a:lnTo>
                  <a:pt x="569607" y="81368"/>
                </a:lnTo>
                <a:lnTo>
                  <a:pt x="650989" y="81368"/>
                </a:lnTo>
                <a:lnTo>
                  <a:pt x="650989" y="122059"/>
                </a:lnTo>
                <a:lnTo>
                  <a:pt x="652589" y="129984"/>
                </a:lnTo>
                <a:lnTo>
                  <a:pt x="656945" y="136448"/>
                </a:lnTo>
                <a:lnTo>
                  <a:pt x="663409" y="140804"/>
                </a:lnTo>
                <a:lnTo>
                  <a:pt x="671322" y="142392"/>
                </a:lnTo>
                <a:lnTo>
                  <a:pt x="712012" y="142392"/>
                </a:lnTo>
                <a:lnTo>
                  <a:pt x="712012" y="101714"/>
                </a:lnTo>
                <a:lnTo>
                  <a:pt x="691667" y="101714"/>
                </a:lnTo>
                <a:lnTo>
                  <a:pt x="691667" y="81368"/>
                </a:lnTo>
                <a:lnTo>
                  <a:pt x="691667" y="61023"/>
                </a:lnTo>
                <a:lnTo>
                  <a:pt x="690067" y="53098"/>
                </a:lnTo>
                <a:lnTo>
                  <a:pt x="685711" y="46634"/>
                </a:lnTo>
                <a:lnTo>
                  <a:pt x="679246" y="42278"/>
                </a:lnTo>
                <a:lnTo>
                  <a:pt x="671322" y="40678"/>
                </a:lnTo>
                <a:lnTo>
                  <a:pt x="549262" y="40678"/>
                </a:lnTo>
                <a:lnTo>
                  <a:pt x="541350" y="42278"/>
                </a:lnTo>
                <a:lnTo>
                  <a:pt x="534885" y="46634"/>
                </a:lnTo>
                <a:lnTo>
                  <a:pt x="530529" y="53098"/>
                </a:lnTo>
                <a:lnTo>
                  <a:pt x="528929" y="61023"/>
                </a:lnTo>
                <a:lnTo>
                  <a:pt x="528929" y="101714"/>
                </a:lnTo>
                <a:lnTo>
                  <a:pt x="488238" y="101714"/>
                </a:lnTo>
                <a:lnTo>
                  <a:pt x="480326" y="103314"/>
                </a:lnTo>
                <a:lnTo>
                  <a:pt x="473862" y="107670"/>
                </a:lnTo>
                <a:lnTo>
                  <a:pt x="469493" y="114134"/>
                </a:lnTo>
                <a:lnTo>
                  <a:pt x="467893" y="122059"/>
                </a:lnTo>
                <a:lnTo>
                  <a:pt x="467893" y="244119"/>
                </a:lnTo>
                <a:lnTo>
                  <a:pt x="469493" y="252044"/>
                </a:lnTo>
                <a:lnTo>
                  <a:pt x="473862" y="258508"/>
                </a:lnTo>
                <a:lnTo>
                  <a:pt x="480326" y="262864"/>
                </a:lnTo>
                <a:lnTo>
                  <a:pt x="488238" y="264452"/>
                </a:lnTo>
                <a:lnTo>
                  <a:pt x="528929" y="264452"/>
                </a:lnTo>
                <a:lnTo>
                  <a:pt x="528929" y="305142"/>
                </a:lnTo>
                <a:lnTo>
                  <a:pt x="530529" y="313067"/>
                </a:lnTo>
                <a:lnTo>
                  <a:pt x="534885" y="319532"/>
                </a:lnTo>
                <a:lnTo>
                  <a:pt x="541350" y="323888"/>
                </a:lnTo>
                <a:lnTo>
                  <a:pt x="549262" y="325488"/>
                </a:lnTo>
                <a:lnTo>
                  <a:pt x="671322" y="325488"/>
                </a:lnTo>
                <a:lnTo>
                  <a:pt x="679246" y="323888"/>
                </a:lnTo>
                <a:lnTo>
                  <a:pt x="685711" y="319532"/>
                </a:lnTo>
                <a:lnTo>
                  <a:pt x="690067" y="313067"/>
                </a:lnTo>
                <a:lnTo>
                  <a:pt x="691667" y="305142"/>
                </a:lnTo>
                <a:lnTo>
                  <a:pt x="691667" y="284797"/>
                </a:lnTo>
                <a:lnTo>
                  <a:pt x="691667" y="264452"/>
                </a:lnTo>
                <a:lnTo>
                  <a:pt x="732358" y="264452"/>
                </a:lnTo>
                <a:lnTo>
                  <a:pt x="740270" y="262864"/>
                </a:lnTo>
                <a:lnTo>
                  <a:pt x="746734" y="258508"/>
                </a:lnTo>
                <a:lnTo>
                  <a:pt x="751103" y="252044"/>
                </a:lnTo>
                <a:lnTo>
                  <a:pt x="752703" y="244119"/>
                </a:lnTo>
                <a:lnTo>
                  <a:pt x="752703" y="122059"/>
                </a:lnTo>
                <a:close/>
              </a:path>
              <a:path w="1221104" h="1221104">
                <a:moveTo>
                  <a:pt x="915441" y="952296"/>
                </a:moveTo>
                <a:lnTo>
                  <a:pt x="909485" y="901331"/>
                </a:lnTo>
                <a:lnTo>
                  <a:pt x="892517" y="854583"/>
                </a:lnTo>
                <a:lnTo>
                  <a:pt x="874763" y="827100"/>
                </a:lnTo>
                <a:lnTo>
                  <a:pt x="874763" y="952296"/>
                </a:lnTo>
                <a:lnTo>
                  <a:pt x="874763" y="1179893"/>
                </a:lnTo>
                <a:lnTo>
                  <a:pt x="345833" y="1179893"/>
                </a:lnTo>
                <a:lnTo>
                  <a:pt x="345833" y="953744"/>
                </a:lnTo>
                <a:lnTo>
                  <a:pt x="352298" y="905751"/>
                </a:lnTo>
                <a:lnTo>
                  <a:pt x="370535" y="862596"/>
                </a:lnTo>
                <a:lnTo>
                  <a:pt x="398818" y="826020"/>
                </a:lnTo>
                <a:lnTo>
                  <a:pt x="435394" y="797737"/>
                </a:lnTo>
                <a:lnTo>
                  <a:pt x="478548" y="779500"/>
                </a:lnTo>
                <a:lnTo>
                  <a:pt x="526529" y="773036"/>
                </a:lnTo>
                <a:lnTo>
                  <a:pt x="533539" y="771867"/>
                </a:lnTo>
                <a:lnTo>
                  <a:pt x="539673" y="768604"/>
                </a:lnTo>
                <a:lnTo>
                  <a:pt x="544461" y="763574"/>
                </a:lnTo>
                <a:lnTo>
                  <a:pt x="547458" y="757123"/>
                </a:lnTo>
                <a:lnTo>
                  <a:pt x="548055" y="750239"/>
                </a:lnTo>
                <a:lnTo>
                  <a:pt x="546392" y="743356"/>
                </a:lnTo>
                <a:lnTo>
                  <a:pt x="542798" y="737247"/>
                </a:lnTo>
                <a:lnTo>
                  <a:pt x="537591" y="732688"/>
                </a:lnTo>
                <a:lnTo>
                  <a:pt x="508571" y="709790"/>
                </a:lnTo>
                <a:lnTo>
                  <a:pt x="486625" y="680618"/>
                </a:lnTo>
                <a:lnTo>
                  <a:pt x="472744" y="646874"/>
                </a:lnTo>
                <a:lnTo>
                  <a:pt x="467893" y="610285"/>
                </a:lnTo>
                <a:lnTo>
                  <a:pt x="471068" y="580440"/>
                </a:lnTo>
                <a:lnTo>
                  <a:pt x="495211" y="526440"/>
                </a:lnTo>
                <a:lnTo>
                  <a:pt x="539851" y="486448"/>
                </a:lnTo>
                <a:lnTo>
                  <a:pt x="596176" y="468553"/>
                </a:lnTo>
                <a:lnTo>
                  <a:pt x="626618" y="468807"/>
                </a:lnTo>
                <a:lnTo>
                  <a:pt x="671195" y="481622"/>
                </a:lnTo>
                <a:lnTo>
                  <a:pt x="708825" y="507720"/>
                </a:lnTo>
                <a:lnTo>
                  <a:pt x="736460" y="544156"/>
                </a:lnTo>
                <a:lnTo>
                  <a:pt x="751027" y="588035"/>
                </a:lnTo>
                <a:lnTo>
                  <a:pt x="751027" y="632193"/>
                </a:lnTo>
                <a:lnTo>
                  <a:pt x="738251" y="673023"/>
                </a:lnTo>
                <a:lnTo>
                  <a:pt x="713905" y="708063"/>
                </a:lnTo>
                <a:lnTo>
                  <a:pt x="679183" y="734885"/>
                </a:lnTo>
                <a:lnTo>
                  <a:pt x="673900" y="739114"/>
                </a:lnTo>
                <a:lnTo>
                  <a:pt x="670356" y="744664"/>
                </a:lnTo>
                <a:lnTo>
                  <a:pt x="668769" y="751052"/>
                </a:lnTo>
                <a:lnTo>
                  <a:pt x="669353" y="757783"/>
                </a:lnTo>
                <a:lnTo>
                  <a:pt x="671690" y="766749"/>
                </a:lnTo>
                <a:lnTo>
                  <a:pt x="679754" y="773036"/>
                </a:lnTo>
                <a:lnTo>
                  <a:pt x="695477" y="773036"/>
                </a:lnTo>
                <a:lnTo>
                  <a:pt x="743089" y="779449"/>
                </a:lnTo>
                <a:lnTo>
                  <a:pt x="785901" y="797547"/>
                </a:lnTo>
                <a:lnTo>
                  <a:pt x="822185" y="825601"/>
                </a:lnTo>
                <a:lnTo>
                  <a:pt x="850252" y="861885"/>
                </a:lnTo>
                <a:lnTo>
                  <a:pt x="868349" y="904697"/>
                </a:lnTo>
                <a:lnTo>
                  <a:pt x="874763" y="952296"/>
                </a:lnTo>
                <a:lnTo>
                  <a:pt x="874763" y="827100"/>
                </a:lnTo>
                <a:lnTo>
                  <a:pt x="865936" y="813422"/>
                </a:lnTo>
                <a:lnTo>
                  <a:pt x="831100" y="779246"/>
                </a:lnTo>
                <a:lnTo>
                  <a:pt x="789419" y="753427"/>
                </a:lnTo>
                <a:lnTo>
                  <a:pt x="742238" y="737349"/>
                </a:lnTo>
                <a:lnTo>
                  <a:pt x="767626" y="704265"/>
                </a:lnTo>
                <a:lnTo>
                  <a:pt x="784694" y="666419"/>
                </a:lnTo>
                <a:lnTo>
                  <a:pt x="792797" y="625195"/>
                </a:lnTo>
                <a:lnTo>
                  <a:pt x="791248" y="581952"/>
                </a:lnTo>
                <a:lnTo>
                  <a:pt x="777709" y="536092"/>
                </a:lnTo>
                <a:lnTo>
                  <a:pt x="752906" y="495871"/>
                </a:lnTo>
                <a:lnTo>
                  <a:pt x="724420" y="468553"/>
                </a:lnTo>
                <a:lnTo>
                  <a:pt x="677570" y="440067"/>
                </a:lnTo>
                <a:lnTo>
                  <a:pt x="631063" y="428345"/>
                </a:lnTo>
                <a:lnTo>
                  <a:pt x="592239" y="428142"/>
                </a:lnTo>
                <a:lnTo>
                  <a:pt x="554634" y="435927"/>
                </a:lnTo>
                <a:lnTo>
                  <a:pt x="519531" y="451281"/>
                </a:lnTo>
                <a:lnTo>
                  <a:pt x="488200" y="473824"/>
                </a:lnTo>
                <a:lnTo>
                  <a:pt x="462318" y="502488"/>
                </a:lnTo>
                <a:lnTo>
                  <a:pt x="443166" y="535571"/>
                </a:lnTo>
                <a:lnTo>
                  <a:pt x="431292" y="571906"/>
                </a:lnTo>
                <a:lnTo>
                  <a:pt x="427215" y="610285"/>
                </a:lnTo>
                <a:lnTo>
                  <a:pt x="430695" y="645604"/>
                </a:lnTo>
                <a:lnTo>
                  <a:pt x="440804" y="679183"/>
                </a:lnTo>
                <a:lnTo>
                  <a:pt x="457022" y="710133"/>
                </a:lnTo>
                <a:lnTo>
                  <a:pt x="478815" y="737539"/>
                </a:lnTo>
                <a:lnTo>
                  <a:pt x="431507" y="753808"/>
                </a:lnTo>
                <a:lnTo>
                  <a:pt x="389699" y="779818"/>
                </a:lnTo>
                <a:lnTo>
                  <a:pt x="354774" y="814209"/>
                </a:lnTo>
                <a:lnTo>
                  <a:pt x="328129" y="855573"/>
                </a:lnTo>
                <a:lnTo>
                  <a:pt x="311124" y="902550"/>
                </a:lnTo>
                <a:lnTo>
                  <a:pt x="305155" y="953744"/>
                </a:lnTo>
                <a:lnTo>
                  <a:pt x="305155" y="1200238"/>
                </a:lnTo>
                <a:lnTo>
                  <a:pt x="306755" y="1208163"/>
                </a:lnTo>
                <a:lnTo>
                  <a:pt x="311111" y="1214628"/>
                </a:lnTo>
                <a:lnTo>
                  <a:pt x="317576" y="1218984"/>
                </a:lnTo>
                <a:lnTo>
                  <a:pt x="325488" y="1220584"/>
                </a:lnTo>
                <a:lnTo>
                  <a:pt x="895096" y="1220584"/>
                </a:lnTo>
                <a:lnTo>
                  <a:pt x="903020" y="1218984"/>
                </a:lnTo>
                <a:lnTo>
                  <a:pt x="909485" y="1214628"/>
                </a:lnTo>
                <a:lnTo>
                  <a:pt x="913841" y="1208163"/>
                </a:lnTo>
                <a:lnTo>
                  <a:pt x="915441" y="1200238"/>
                </a:lnTo>
                <a:lnTo>
                  <a:pt x="915441" y="1179893"/>
                </a:lnTo>
                <a:lnTo>
                  <a:pt x="915441" y="952296"/>
                </a:lnTo>
                <a:close/>
              </a:path>
              <a:path w="1221104" h="1221104">
                <a:moveTo>
                  <a:pt x="1220444" y="592696"/>
                </a:moveTo>
                <a:lnTo>
                  <a:pt x="1207655" y="549656"/>
                </a:lnTo>
                <a:lnTo>
                  <a:pt x="1180007" y="519696"/>
                </a:lnTo>
                <a:lnTo>
                  <a:pt x="1180007" y="592683"/>
                </a:lnTo>
                <a:lnTo>
                  <a:pt x="1177010" y="609333"/>
                </a:lnTo>
                <a:lnTo>
                  <a:pt x="1168044" y="623963"/>
                </a:lnTo>
                <a:lnTo>
                  <a:pt x="1057846" y="743064"/>
                </a:lnTo>
                <a:lnTo>
                  <a:pt x="947648" y="623963"/>
                </a:lnTo>
                <a:lnTo>
                  <a:pt x="938682" y="609333"/>
                </a:lnTo>
                <a:lnTo>
                  <a:pt x="935685" y="592696"/>
                </a:lnTo>
                <a:lnTo>
                  <a:pt x="938682" y="576033"/>
                </a:lnTo>
                <a:lnTo>
                  <a:pt x="967028" y="550062"/>
                </a:lnTo>
                <a:lnTo>
                  <a:pt x="974420" y="549262"/>
                </a:lnTo>
                <a:lnTo>
                  <a:pt x="981811" y="550062"/>
                </a:lnTo>
                <a:lnTo>
                  <a:pt x="988847" y="552399"/>
                </a:lnTo>
                <a:lnTo>
                  <a:pt x="995362" y="556209"/>
                </a:lnTo>
                <a:lnTo>
                  <a:pt x="1001102" y="561327"/>
                </a:lnTo>
                <a:lnTo>
                  <a:pt x="1042898" y="606501"/>
                </a:lnTo>
                <a:lnTo>
                  <a:pt x="1049731" y="611200"/>
                </a:lnTo>
                <a:lnTo>
                  <a:pt x="1057833" y="612762"/>
                </a:lnTo>
                <a:lnTo>
                  <a:pt x="1065936" y="611200"/>
                </a:lnTo>
                <a:lnTo>
                  <a:pt x="1072781" y="606501"/>
                </a:lnTo>
                <a:lnTo>
                  <a:pt x="1113256" y="562724"/>
                </a:lnTo>
                <a:lnTo>
                  <a:pt x="1114475" y="561403"/>
                </a:lnTo>
                <a:lnTo>
                  <a:pt x="1126934" y="552589"/>
                </a:lnTo>
                <a:lnTo>
                  <a:pt x="1141260" y="549656"/>
                </a:lnTo>
                <a:lnTo>
                  <a:pt x="1155585" y="552589"/>
                </a:lnTo>
                <a:lnTo>
                  <a:pt x="1168019" y="561403"/>
                </a:lnTo>
                <a:lnTo>
                  <a:pt x="1177010" y="576033"/>
                </a:lnTo>
                <a:lnTo>
                  <a:pt x="1180007" y="592683"/>
                </a:lnTo>
                <a:lnTo>
                  <a:pt x="1180007" y="519696"/>
                </a:lnTo>
                <a:lnTo>
                  <a:pt x="1172006" y="515086"/>
                </a:lnTo>
                <a:lnTo>
                  <a:pt x="1157071" y="510222"/>
                </a:lnTo>
                <a:lnTo>
                  <a:pt x="1141272" y="508571"/>
                </a:lnTo>
                <a:lnTo>
                  <a:pt x="1125474" y="510222"/>
                </a:lnTo>
                <a:lnTo>
                  <a:pt x="1110538" y="515086"/>
                </a:lnTo>
                <a:lnTo>
                  <a:pt x="1096797" y="522986"/>
                </a:lnTo>
                <a:lnTo>
                  <a:pt x="1084618" y="533781"/>
                </a:lnTo>
                <a:lnTo>
                  <a:pt x="1057846" y="562724"/>
                </a:lnTo>
                <a:lnTo>
                  <a:pt x="1045387" y="549262"/>
                </a:lnTo>
                <a:lnTo>
                  <a:pt x="1005166" y="515086"/>
                </a:lnTo>
                <a:lnTo>
                  <a:pt x="974420" y="508571"/>
                </a:lnTo>
                <a:lnTo>
                  <a:pt x="958608" y="510222"/>
                </a:lnTo>
                <a:lnTo>
                  <a:pt x="917765" y="533781"/>
                </a:lnTo>
                <a:lnTo>
                  <a:pt x="895223" y="592683"/>
                </a:lnTo>
                <a:lnTo>
                  <a:pt x="900874" y="624052"/>
                </a:lnTo>
                <a:lnTo>
                  <a:pt x="917765" y="651560"/>
                </a:lnTo>
                <a:lnTo>
                  <a:pt x="1046759" y="791019"/>
                </a:lnTo>
                <a:lnTo>
                  <a:pt x="1052169" y="793381"/>
                </a:lnTo>
                <a:lnTo>
                  <a:pt x="1063523" y="793381"/>
                </a:lnTo>
                <a:lnTo>
                  <a:pt x="1068933" y="791019"/>
                </a:lnTo>
                <a:lnTo>
                  <a:pt x="1113282" y="743064"/>
                </a:lnTo>
                <a:lnTo>
                  <a:pt x="1197914" y="651586"/>
                </a:lnTo>
                <a:lnTo>
                  <a:pt x="1214805" y="624052"/>
                </a:lnTo>
                <a:lnTo>
                  <a:pt x="1220444" y="592696"/>
                </a:lnTo>
                <a:close/>
              </a:path>
              <a:path w="1221104" h="1221104">
                <a:moveTo>
                  <a:pt x="1220838" y="97802"/>
                </a:moveTo>
                <a:lnTo>
                  <a:pt x="1220787" y="96824"/>
                </a:lnTo>
                <a:lnTo>
                  <a:pt x="1218831" y="91655"/>
                </a:lnTo>
                <a:lnTo>
                  <a:pt x="1218717" y="91427"/>
                </a:lnTo>
                <a:lnTo>
                  <a:pt x="1214716" y="87414"/>
                </a:lnTo>
                <a:lnTo>
                  <a:pt x="1210703" y="83337"/>
                </a:lnTo>
                <a:lnTo>
                  <a:pt x="1205052" y="80962"/>
                </a:lnTo>
                <a:lnTo>
                  <a:pt x="1178090" y="82931"/>
                </a:lnTo>
                <a:lnTo>
                  <a:pt x="1178090" y="123685"/>
                </a:lnTo>
                <a:lnTo>
                  <a:pt x="1168692" y="169672"/>
                </a:lnTo>
                <a:lnTo>
                  <a:pt x="1150950" y="203187"/>
                </a:lnTo>
                <a:lnTo>
                  <a:pt x="1123315" y="225780"/>
                </a:lnTo>
                <a:lnTo>
                  <a:pt x="1084287" y="238963"/>
                </a:lnTo>
                <a:lnTo>
                  <a:pt x="1084541" y="238556"/>
                </a:lnTo>
                <a:lnTo>
                  <a:pt x="1087729" y="233387"/>
                </a:lnTo>
                <a:lnTo>
                  <a:pt x="1100124" y="213296"/>
                </a:lnTo>
                <a:lnTo>
                  <a:pt x="1111173" y="188188"/>
                </a:lnTo>
                <a:lnTo>
                  <a:pt x="1117460" y="163410"/>
                </a:lnTo>
                <a:lnTo>
                  <a:pt x="1118971" y="138760"/>
                </a:lnTo>
                <a:lnTo>
                  <a:pt x="1131443" y="133604"/>
                </a:lnTo>
                <a:lnTo>
                  <a:pt x="1145387" y="129374"/>
                </a:lnTo>
                <a:lnTo>
                  <a:pt x="1160919" y="126060"/>
                </a:lnTo>
                <a:lnTo>
                  <a:pt x="1178090" y="123685"/>
                </a:lnTo>
                <a:lnTo>
                  <a:pt x="1178090" y="82931"/>
                </a:lnTo>
                <a:lnTo>
                  <a:pt x="1174051" y="83223"/>
                </a:lnTo>
                <a:lnTo>
                  <a:pt x="1150950" y="86563"/>
                </a:lnTo>
                <a:lnTo>
                  <a:pt x="1130007" y="91427"/>
                </a:lnTo>
                <a:lnTo>
                  <a:pt x="1111123" y="97802"/>
                </a:lnTo>
                <a:lnTo>
                  <a:pt x="1101826" y="75907"/>
                </a:lnTo>
                <a:lnTo>
                  <a:pt x="1088999" y="53517"/>
                </a:lnTo>
                <a:lnTo>
                  <a:pt x="1087488" y="51384"/>
                </a:lnTo>
                <a:lnTo>
                  <a:pt x="1078496" y="38773"/>
                </a:lnTo>
                <a:lnTo>
                  <a:pt x="1078496" y="142951"/>
                </a:lnTo>
                <a:lnTo>
                  <a:pt x="1068324" y="186588"/>
                </a:lnTo>
                <a:lnTo>
                  <a:pt x="1037666" y="233387"/>
                </a:lnTo>
                <a:lnTo>
                  <a:pt x="1006830" y="185750"/>
                </a:lnTo>
                <a:lnTo>
                  <a:pt x="996505" y="141833"/>
                </a:lnTo>
                <a:lnTo>
                  <a:pt x="1000696" y="123863"/>
                </a:lnTo>
                <a:lnTo>
                  <a:pt x="1006678" y="98196"/>
                </a:lnTo>
                <a:lnTo>
                  <a:pt x="1006881" y="97891"/>
                </a:lnTo>
                <a:lnTo>
                  <a:pt x="1037336" y="51384"/>
                </a:lnTo>
                <a:lnTo>
                  <a:pt x="1068158" y="99021"/>
                </a:lnTo>
                <a:lnTo>
                  <a:pt x="1078496" y="142951"/>
                </a:lnTo>
                <a:lnTo>
                  <a:pt x="1078496" y="38773"/>
                </a:lnTo>
                <a:lnTo>
                  <a:pt x="1052614" y="6731"/>
                </a:lnTo>
                <a:lnTo>
                  <a:pt x="1037602" y="0"/>
                </a:lnTo>
                <a:lnTo>
                  <a:pt x="1031824" y="0"/>
                </a:lnTo>
                <a:lnTo>
                  <a:pt x="1026401" y="2374"/>
                </a:lnTo>
                <a:lnTo>
                  <a:pt x="1022553" y="6553"/>
                </a:lnTo>
                <a:lnTo>
                  <a:pt x="1002195" y="30289"/>
                </a:lnTo>
                <a:lnTo>
                  <a:pt x="990917" y="45935"/>
                </a:lnTo>
                <a:lnTo>
                  <a:pt x="990917" y="238556"/>
                </a:lnTo>
                <a:lnTo>
                  <a:pt x="951293" y="225132"/>
                </a:lnTo>
                <a:lnTo>
                  <a:pt x="923404" y="202577"/>
                </a:lnTo>
                <a:lnTo>
                  <a:pt x="905700" y="169329"/>
                </a:lnTo>
                <a:lnTo>
                  <a:pt x="896670" y="123863"/>
                </a:lnTo>
                <a:lnTo>
                  <a:pt x="913980" y="126352"/>
                </a:lnTo>
                <a:lnTo>
                  <a:pt x="929525" y="129705"/>
                </a:lnTo>
                <a:lnTo>
                  <a:pt x="943444" y="133934"/>
                </a:lnTo>
                <a:lnTo>
                  <a:pt x="955890" y="139065"/>
                </a:lnTo>
                <a:lnTo>
                  <a:pt x="957707" y="163360"/>
                </a:lnTo>
                <a:lnTo>
                  <a:pt x="964158" y="187909"/>
                </a:lnTo>
                <a:lnTo>
                  <a:pt x="975233" y="212915"/>
                </a:lnTo>
                <a:lnTo>
                  <a:pt x="990917" y="238556"/>
                </a:lnTo>
                <a:lnTo>
                  <a:pt x="990917" y="45935"/>
                </a:lnTo>
                <a:lnTo>
                  <a:pt x="985583" y="53327"/>
                </a:lnTo>
                <a:lnTo>
                  <a:pt x="972680" y="75806"/>
                </a:lnTo>
                <a:lnTo>
                  <a:pt x="963434" y="97891"/>
                </a:lnTo>
                <a:lnTo>
                  <a:pt x="944841" y="91655"/>
                </a:lnTo>
                <a:lnTo>
                  <a:pt x="924179" y="86868"/>
                </a:lnTo>
                <a:lnTo>
                  <a:pt x="901242" y="83451"/>
                </a:lnTo>
                <a:lnTo>
                  <a:pt x="875830" y="81394"/>
                </a:lnTo>
                <a:lnTo>
                  <a:pt x="870115" y="81203"/>
                </a:lnTo>
                <a:lnTo>
                  <a:pt x="864527" y="83235"/>
                </a:lnTo>
                <a:lnTo>
                  <a:pt x="856411" y="91274"/>
                </a:lnTo>
                <a:lnTo>
                  <a:pt x="854214" y="96824"/>
                </a:lnTo>
                <a:lnTo>
                  <a:pt x="854456" y="102552"/>
                </a:lnTo>
                <a:lnTo>
                  <a:pt x="861060" y="158280"/>
                </a:lnTo>
                <a:lnTo>
                  <a:pt x="876274" y="202984"/>
                </a:lnTo>
                <a:lnTo>
                  <a:pt x="900760" y="237324"/>
                </a:lnTo>
                <a:lnTo>
                  <a:pt x="935177" y="261962"/>
                </a:lnTo>
                <a:lnTo>
                  <a:pt x="980198" y="277571"/>
                </a:lnTo>
                <a:lnTo>
                  <a:pt x="1036459" y="284784"/>
                </a:lnTo>
                <a:lnTo>
                  <a:pt x="1036459" y="284594"/>
                </a:lnTo>
                <a:lnTo>
                  <a:pt x="1036789" y="284619"/>
                </a:lnTo>
                <a:lnTo>
                  <a:pt x="1037082" y="284797"/>
                </a:lnTo>
                <a:lnTo>
                  <a:pt x="1037793" y="284797"/>
                </a:lnTo>
                <a:lnTo>
                  <a:pt x="1038047" y="284632"/>
                </a:lnTo>
                <a:lnTo>
                  <a:pt x="1038339" y="284619"/>
                </a:lnTo>
                <a:lnTo>
                  <a:pt x="1038339" y="284784"/>
                </a:lnTo>
                <a:lnTo>
                  <a:pt x="1039710" y="284619"/>
                </a:lnTo>
                <a:lnTo>
                  <a:pt x="1039888" y="284594"/>
                </a:lnTo>
                <a:lnTo>
                  <a:pt x="1094066" y="278180"/>
                </a:lnTo>
                <a:lnTo>
                  <a:pt x="1138783" y="262966"/>
                </a:lnTo>
                <a:lnTo>
                  <a:pt x="1172438" y="238963"/>
                </a:lnTo>
                <a:lnTo>
                  <a:pt x="1173124" y="238480"/>
                </a:lnTo>
                <a:lnTo>
                  <a:pt x="1197762" y="204050"/>
                </a:lnTo>
                <a:lnTo>
                  <a:pt x="1213358" y="159042"/>
                </a:lnTo>
                <a:lnTo>
                  <a:pt x="1217891" y="123685"/>
                </a:lnTo>
                <a:lnTo>
                  <a:pt x="1220571" y="102768"/>
                </a:lnTo>
                <a:lnTo>
                  <a:pt x="1220838" y="978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765468" y="3197504"/>
            <a:ext cx="12628245" cy="1875789"/>
          </a:xfrm>
          <a:prstGeom prst="rect">
            <a:avLst/>
          </a:prstGeom>
        </p:spPr>
        <p:txBody>
          <a:bodyPr vert="horz" wrap="square" lIns="0" tIns="335915" rIns="0" bIns="0" rtlCol="0">
            <a:spAutoFit/>
          </a:bodyPr>
          <a:lstStyle/>
          <a:p>
            <a:pPr marL="1898650" marR="840740" indent="73660">
              <a:lnSpc>
                <a:spcPct val="114999"/>
              </a:lnSpc>
              <a:spcBef>
                <a:spcPts val="2645"/>
              </a:spcBef>
            </a:pPr>
            <a:r>
              <a:rPr sz="2500" b="0" spc="42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By</a:t>
            </a:r>
            <a:r>
              <a:rPr sz="2500" b="0" spc="21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500" b="0" spc="40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Product:</a:t>
            </a:r>
            <a:r>
              <a:rPr sz="2500" b="0" spc="22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500" b="0" spc="38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Angiography</a:t>
            </a:r>
            <a:r>
              <a:rPr sz="2500" b="0" spc="22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500" b="0" spc="34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systems,</a:t>
            </a:r>
            <a:r>
              <a:rPr sz="2500" b="0" spc="22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500" b="0" spc="38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Balloons,</a:t>
            </a:r>
            <a:r>
              <a:rPr sz="2500" b="0" spc="22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500" b="0" spc="36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Catheters,</a:t>
            </a:r>
            <a:r>
              <a:rPr sz="2500" b="0" spc="22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500" b="0" spc="36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Guidewire, </a:t>
            </a:r>
            <a:r>
              <a:rPr sz="2500" b="0" spc="38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Angiography</a:t>
            </a:r>
            <a:r>
              <a:rPr sz="2500" b="0" spc="21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500" b="0" spc="38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accessories,</a:t>
            </a:r>
            <a:r>
              <a:rPr sz="2500" b="0" spc="21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500" b="0" spc="36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Contrast</a:t>
            </a:r>
            <a:r>
              <a:rPr sz="2500" b="0" spc="22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500" b="0" spc="39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media,</a:t>
            </a:r>
            <a:r>
              <a:rPr sz="2500" b="0" spc="21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500" b="0" spc="37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and</a:t>
            </a:r>
            <a:r>
              <a:rPr sz="2500" b="0" spc="21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500" b="0" spc="37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Vascular</a:t>
            </a:r>
            <a:r>
              <a:rPr sz="2500" b="0" spc="22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500" b="0" spc="35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closure </a:t>
            </a:r>
            <a:r>
              <a:rPr sz="2500" b="0" spc="38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devices.</a:t>
            </a:r>
            <a:r>
              <a:rPr sz="2500" b="0" spc="22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500" b="0" spc="36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(dominated</a:t>
            </a:r>
            <a:r>
              <a:rPr sz="2500" b="0" spc="22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500" b="0" spc="380" dirty="0">
                <a:solidFill>
                  <a:srgbClr val="FFFFFF"/>
                </a:solidFill>
                <a:latin typeface="Yanone Kaffeesatz Thin"/>
                <a:cs typeface="Yanone Kaffeesatz Thin"/>
              </a:rPr>
              <a:t>product:</a:t>
            </a:r>
            <a:r>
              <a:rPr sz="2500" b="0" spc="22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500" b="0" spc="38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Angiography</a:t>
            </a:r>
            <a:r>
              <a:rPr sz="2500" b="0" spc="229" dirty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sz="2500" b="0" spc="305" dirty="0">
                <a:solidFill>
                  <a:srgbClr val="FFFFFF"/>
                </a:solidFill>
                <a:latin typeface="Yanone Kaffeesatz Thin"/>
                <a:cs typeface="Yanone Kaffeesatz Thin"/>
              </a:rPr>
              <a:t>systems)</a:t>
            </a:r>
            <a:endParaRPr sz="2500">
              <a:latin typeface="Yanone Kaffeesatz Thin"/>
              <a:cs typeface="Yanone Kaffeesatz Thi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65468" y="5366278"/>
            <a:ext cx="12628245" cy="1875789"/>
          </a:xfrm>
          <a:prstGeom prst="rect">
            <a:avLst/>
          </a:prstGeom>
        </p:spPr>
        <p:txBody>
          <a:bodyPr vert="horz" wrap="square" lIns="0" tIns="2787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195"/>
              </a:spcBef>
            </a:pPr>
            <a:endParaRPr sz="2500">
              <a:latin typeface="Times New Roman"/>
              <a:cs typeface="Times New Roman"/>
            </a:endParaRPr>
          </a:p>
          <a:p>
            <a:pPr marL="1898650">
              <a:lnSpc>
                <a:spcPct val="100000"/>
              </a:lnSpc>
            </a:pPr>
            <a:r>
              <a:rPr sz="2500" b="1" dirty="0">
                <a:solidFill>
                  <a:srgbClr val="FFFFFF"/>
                </a:solidFill>
                <a:latin typeface="Trebuchet MS"/>
                <a:cs typeface="Trebuchet MS"/>
              </a:rPr>
              <a:t>By</a:t>
            </a:r>
            <a:r>
              <a:rPr sz="2500" b="1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1" dirty="0">
                <a:solidFill>
                  <a:srgbClr val="FFFFFF"/>
                </a:solidFill>
                <a:latin typeface="Trebuchet MS"/>
                <a:cs typeface="Trebuchet MS"/>
              </a:rPr>
              <a:t>Technology:</a:t>
            </a:r>
            <a:r>
              <a:rPr sz="2500" b="1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1" spc="-60" dirty="0">
                <a:solidFill>
                  <a:srgbClr val="FFFFFF"/>
                </a:solidFill>
                <a:latin typeface="Trebuchet MS"/>
                <a:cs typeface="Trebuchet MS"/>
              </a:rPr>
              <a:t>CT,</a:t>
            </a:r>
            <a:r>
              <a:rPr sz="2500" b="1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1" spc="135" dirty="0">
                <a:solidFill>
                  <a:srgbClr val="FFFFFF"/>
                </a:solidFill>
                <a:latin typeface="Trebuchet MS"/>
                <a:cs typeface="Trebuchet MS"/>
              </a:rPr>
              <a:t>X-</a:t>
            </a:r>
            <a:r>
              <a:rPr sz="2500" b="1" spc="-80" dirty="0">
                <a:solidFill>
                  <a:srgbClr val="FFFFFF"/>
                </a:solidFill>
                <a:latin typeface="Trebuchet MS"/>
                <a:cs typeface="Trebuchet MS"/>
              </a:rPr>
              <a:t>ray,</a:t>
            </a:r>
            <a:r>
              <a:rPr sz="2500" b="1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1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2500" b="1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1" dirty="0">
                <a:solidFill>
                  <a:srgbClr val="FFFFFF"/>
                </a:solidFill>
                <a:latin typeface="Trebuchet MS"/>
                <a:cs typeface="Trebuchet MS"/>
              </a:rPr>
              <a:t>MRA</a:t>
            </a:r>
            <a:r>
              <a:rPr sz="2500" b="1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1" spc="-10" dirty="0">
                <a:solidFill>
                  <a:srgbClr val="FFFFFF"/>
                </a:solidFill>
                <a:latin typeface="Trebuchet MS"/>
                <a:cs typeface="Trebuchet MS"/>
              </a:rPr>
              <a:t>(dominated</a:t>
            </a:r>
            <a:r>
              <a:rPr sz="2500" b="1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1" dirty="0">
                <a:solidFill>
                  <a:srgbClr val="FFFFFF"/>
                </a:solidFill>
                <a:latin typeface="Trebuchet MS"/>
                <a:cs typeface="Trebuchet MS"/>
              </a:rPr>
              <a:t>technology:</a:t>
            </a:r>
            <a:r>
              <a:rPr sz="2500" b="1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1" spc="135" dirty="0">
                <a:solidFill>
                  <a:srgbClr val="FFFFFF"/>
                </a:solidFill>
                <a:latin typeface="Trebuchet MS"/>
                <a:cs typeface="Trebuchet MS"/>
              </a:rPr>
              <a:t>X-</a:t>
            </a:r>
            <a:r>
              <a:rPr sz="2500" b="1" spc="-20" dirty="0">
                <a:solidFill>
                  <a:srgbClr val="FFFFFF"/>
                </a:solidFill>
                <a:latin typeface="Trebuchet MS"/>
                <a:cs typeface="Trebuchet MS"/>
              </a:rPr>
              <a:t>ray)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65468" y="7382712"/>
            <a:ext cx="12628245" cy="1875789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90"/>
              </a:spcBef>
            </a:pPr>
            <a:endParaRPr sz="2500">
              <a:latin typeface="Times New Roman"/>
              <a:cs typeface="Times New Roman"/>
            </a:endParaRPr>
          </a:p>
          <a:p>
            <a:pPr marL="1898650" marR="1158240">
              <a:lnSpc>
                <a:spcPct val="114999"/>
              </a:lnSpc>
            </a:pPr>
            <a:r>
              <a:rPr sz="2500" b="1" dirty="0">
                <a:solidFill>
                  <a:srgbClr val="FFFFFF"/>
                </a:solidFill>
                <a:latin typeface="Trebuchet MS"/>
                <a:cs typeface="Trebuchet MS"/>
              </a:rPr>
              <a:t>By</a:t>
            </a:r>
            <a:r>
              <a:rPr sz="250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1" dirty="0">
                <a:solidFill>
                  <a:srgbClr val="FFFFFF"/>
                </a:solidFill>
                <a:latin typeface="Trebuchet MS"/>
                <a:cs typeface="Trebuchet MS"/>
              </a:rPr>
              <a:t>Application:</a:t>
            </a:r>
            <a:r>
              <a:rPr sz="2500" b="1" spc="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1" spc="-30" dirty="0">
                <a:solidFill>
                  <a:srgbClr val="FFFFFF"/>
                </a:solidFill>
                <a:latin typeface="Trebuchet MS"/>
                <a:cs typeface="Trebuchet MS"/>
              </a:rPr>
              <a:t>Therapeutic,</a:t>
            </a:r>
            <a:r>
              <a:rPr sz="250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1" dirty="0">
                <a:solidFill>
                  <a:srgbClr val="FFFFFF"/>
                </a:solidFill>
                <a:latin typeface="Trebuchet MS"/>
                <a:cs typeface="Trebuchet MS"/>
              </a:rPr>
              <a:t>Diagnostic</a:t>
            </a:r>
            <a:r>
              <a:rPr sz="2500" b="1" spc="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1" spc="-10" dirty="0">
                <a:solidFill>
                  <a:srgbClr val="FFFFFF"/>
                </a:solidFill>
                <a:latin typeface="Trebuchet MS"/>
                <a:cs typeface="Trebuchet MS"/>
              </a:rPr>
              <a:t>(dominated</a:t>
            </a:r>
            <a:r>
              <a:rPr sz="250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1" spc="-10" dirty="0">
                <a:solidFill>
                  <a:srgbClr val="FFFFFF"/>
                </a:solidFill>
                <a:latin typeface="Trebuchet MS"/>
                <a:cs typeface="Trebuchet MS"/>
              </a:rPr>
              <a:t>application: Diagnostic)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687870" y="546131"/>
            <a:ext cx="15584169" cy="86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0" spc="-220" dirty="0">
                <a:solidFill>
                  <a:srgbClr val="000000"/>
                </a:solidFill>
              </a:rPr>
              <a:t>REVENUE</a:t>
            </a:r>
            <a:r>
              <a:rPr sz="5500" spc="-165" dirty="0">
                <a:solidFill>
                  <a:srgbClr val="000000"/>
                </a:solidFill>
              </a:rPr>
              <a:t> </a:t>
            </a:r>
            <a:r>
              <a:rPr sz="5500" spc="-95" dirty="0">
                <a:solidFill>
                  <a:srgbClr val="000000"/>
                </a:solidFill>
              </a:rPr>
              <a:t>MARKET</a:t>
            </a:r>
            <a:r>
              <a:rPr sz="5500" spc="-285" dirty="0">
                <a:solidFill>
                  <a:srgbClr val="000000"/>
                </a:solidFill>
              </a:rPr>
              <a:t> </a:t>
            </a:r>
            <a:r>
              <a:rPr sz="5500" spc="-80" dirty="0">
                <a:solidFill>
                  <a:srgbClr val="000000"/>
                </a:solidFill>
              </a:rPr>
              <a:t>SHARE</a:t>
            </a:r>
            <a:r>
              <a:rPr sz="5500" spc="-270" dirty="0">
                <a:solidFill>
                  <a:srgbClr val="000000"/>
                </a:solidFill>
              </a:rPr>
              <a:t> </a:t>
            </a:r>
            <a:r>
              <a:rPr sz="5500" spc="-105" dirty="0">
                <a:solidFill>
                  <a:srgbClr val="000000"/>
                </a:solidFill>
              </a:rPr>
              <a:t>BY</a:t>
            </a:r>
            <a:r>
              <a:rPr sz="5500" spc="-220" dirty="0">
                <a:solidFill>
                  <a:srgbClr val="000000"/>
                </a:solidFill>
              </a:rPr>
              <a:t> SEGMENTS</a:t>
            </a:r>
            <a:r>
              <a:rPr sz="5500" spc="-160" dirty="0">
                <a:solidFill>
                  <a:srgbClr val="000000"/>
                </a:solidFill>
              </a:rPr>
              <a:t> </a:t>
            </a:r>
            <a:r>
              <a:rPr sz="5500" spc="190" dirty="0">
                <a:solidFill>
                  <a:srgbClr val="000000"/>
                </a:solidFill>
              </a:rPr>
              <a:t>2022</a:t>
            </a:r>
            <a:endParaRPr sz="55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0F46A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41372" y="665881"/>
            <a:ext cx="11144249" cy="943929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21566" y="330948"/>
            <a:ext cx="17444720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00" spc="70" dirty="0">
                <a:solidFill>
                  <a:srgbClr val="FFFFFF"/>
                </a:solidFill>
                <a:latin typeface="Liberation Sans"/>
                <a:cs typeface="Liberation Sans"/>
              </a:rPr>
              <a:t>GLOBAL</a:t>
            </a:r>
            <a:r>
              <a:rPr sz="3700" spc="110" dirty="0">
                <a:solidFill>
                  <a:srgbClr val="FFFFFF"/>
                </a:solidFill>
                <a:latin typeface="Liberation Sans"/>
                <a:cs typeface="Liberation Sans"/>
              </a:rPr>
              <a:t> </a:t>
            </a:r>
            <a:r>
              <a:rPr sz="3700" spc="55" dirty="0">
                <a:solidFill>
                  <a:srgbClr val="FFFFFF"/>
                </a:solidFill>
                <a:latin typeface="Liberation Sans"/>
                <a:cs typeface="Liberation Sans"/>
              </a:rPr>
              <a:t>ANGIOGRAPHY</a:t>
            </a:r>
            <a:r>
              <a:rPr sz="3700" spc="114" dirty="0">
                <a:solidFill>
                  <a:srgbClr val="FFFFFF"/>
                </a:solidFill>
                <a:latin typeface="Liberation Sans"/>
                <a:cs typeface="Liberation Sans"/>
              </a:rPr>
              <a:t> </a:t>
            </a:r>
            <a:r>
              <a:rPr sz="3700" dirty="0">
                <a:solidFill>
                  <a:srgbClr val="FFFFFF"/>
                </a:solidFill>
                <a:latin typeface="Liberation Sans"/>
                <a:cs typeface="Liberation Sans"/>
              </a:rPr>
              <a:t>EǪUIPMENT</a:t>
            </a:r>
            <a:r>
              <a:rPr sz="3700" spc="114" dirty="0">
                <a:solidFill>
                  <a:srgbClr val="FFFFFF"/>
                </a:solidFill>
                <a:latin typeface="Liberation Sans"/>
                <a:cs typeface="Liberation Sans"/>
              </a:rPr>
              <a:t> </a:t>
            </a:r>
            <a:r>
              <a:rPr sz="3700" dirty="0">
                <a:solidFill>
                  <a:srgbClr val="FFFFFF"/>
                </a:solidFill>
                <a:latin typeface="Liberation Sans"/>
                <a:cs typeface="Liberation Sans"/>
              </a:rPr>
              <a:t>MARKET</a:t>
            </a:r>
            <a:r>
              <a:rPr sz="3700" spc="110" dirty="0">
                <a:solidFill>
                  <a:srgbClr val="FFFFFF"/>
                </a:solidFill>
                <a:latin typeface="Liberation Sans"/>
                <a:cs typeface="Liberation Sans"/>
              </a:rPr>
              <a:t> </a:t>
            </a:r>
            <a:r>
              <a:rPr sz="3700" dirty="0">
                <a:solidFill>
                  <a:srgbClr val="FFFFFF"/>
                </a:solidFill>
                <a:latin typeface="Liberation Sans"/>
                <a:cs typeface="Liberation Sans"/>
              </a:rPr>
              <a:t>REVENUE</a:t>
            </a:r>
            <a:r>
              <a:rPr sz="3700" spc="114" dirty="0">
                <a:solidFill>
                  <a:srgbClr val="FFFFFF"/>
                </a:solidFill>
                <a:latin typeface="Liberation Sans"/>
                <a:cs typeface="Liberation Sans"/>
              </a:rPr>
              <a:t> </a:t>
            </a:r>
            <a:r>
              <a:rPr sz="3700" dirty="0">
                <a:solidFill>
                  <a:srgbClr val="FFFFFF"/>
                </a:solidFill>
                <a:latin typeface="Liberation Sans"/>
                <a:cs typeface="Liberation Sans"/>
              </a:rPr>
              <a:t>SHARE</a:t>
            </a:r>
            <a:r>
              <a:rPr sz="3700" spc="114" dirty="0">
                <a:solidFill>
                  <a:srgbClr val="FFFFFF"/>
                </a:solidFill>
                <a:latin typeface="Liberation Sans"/>
                <a:cs typeface="Liberation Sans"/>
              </a:rPr>
              <a:t> </a:t>
            </a:r>
            <a:r>
              <a:rPr sz="3700" dirty="0">
                <a:solidFill>
                  <a:srgbClr val="FFFFFF"/>
                </a:solidFill>
                <a:latin typeface="Liberation Sans"/>
                <a:cs typeface="Liberation Sans"/>
              </a:rPr>
              <a:t>FOR</a:t>
            </a:r>
            <a:r>
              <a:rPr sz="3700" spc="110" dirty="0">
                <a:solidFill>
                  <a:srgbClr val="FFFFFF"/>
                </a:solidFill>
                <a:latin typeface="Liberation Sans"/>
                <a:cs typeface="Liberation Sans"/>
              </a:rPr>
              <a:t> </a:t>
            </a:r>
            <a:r>
              <a:rPr sz="3700" spc="210" dirty="0">
                <a:solidFill>
                  <a:srgbClr val="FFFFFF"/>
                </a:solidFill>
                <a:latin typeface="Liberation Sans"/>
                <a:cs typeface="Liberation Sans"/>
              </a:rPr>
              <a:t>2022</a:t>
            </a:r>
            <a:endParaRPr sz="3700">
              <a:latin typeface="Liberation Sans"/>
              <a:cs typeface="Liberation San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907339" y="4124846"/>
            <a:ext cx="4185920" cy="15132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750" spc="170" dirty="0">
                <a:latin typeface="Arial"/>
                <a:cs typeface="Arial"/>
              </a:rPr>
              <a:t>Europe</a:t>
            </a:r>
            <a:endParaRPr sz="97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75944" y="5283449"/>
            <a:ext cx="4046854" cy="158559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0200" spc="520" dirty="0">
                <a:solidFill>
                  <a:srgbClr val="FFFFFF"/>
                </a:solidFill>
                <a:latin typeface="Arial"/>
                <a:cs typeface="Arial"/>
              </a:rPr>
              <a:t>33.5%</a:t>
            </a:r>
            <a:endParaRPr sz="10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597591" y="1975270"/>
              <a:ext cx="9368155" cy="3453129"/>
            </a:xfrm>
            <a:custGeom>
              <a:avLst/>
              <a:gdLst/>
              <a:ahLst/>
              <a:cxnLst/>
              <a:rect l="l" t="t" r="r" b="b"/>
              <a:pathLst>
                <a:path w="9368155" h="3453129">
                  <a:moveTo>
                    <a:pt x="9197483" y="3452652"/>
                  </a:moveTo>
                  <a:lnTo>
                    <a:pt x="170117" y="3452652"/>
                  </a:lnTo>
                  <a:lnTo>
                    <a:pt x="125045" y="3446570"/>
                  </a:lnTo>
                  <a:lnTo>
                    <a:pt x="84400" y="3429374"/>
                  </a:lnTo>
                  <a:lnTo>
                    <a:pt x="49933" y="3402718"/>
                  </a:lnTo>
                  <a:lnTo>
                    <a:pt x="23285" y="3368244"/>
                  </a:lnTo>
                  <a:lnTo>
                    <a:pt x="6094" y="3327593"/>
                  </a:lnTo>
                  <a:lnTo>
                    <a:pt x="0" y="3282407"/>
                  </a:lnTo>
                  <a:lnTo>
                    <a:pt x="0" y="170248"/>
                  </a:lnTo>
                  <a:lnTo>
                    <a:pt x="6094" y="125064"/>
                  </a:lnTo>
                  <a:lnTo>
                    <a:pt x="23285" y="84416"/>
                  </a:lnTo>
                  <a:lnTo>
                    <a:pt x="49933" y="49945"/>
                  </a:lnTo>
                  <a:lnTo>
                    <a:pt x="84400" y="23291"/>
                  </a:lnTo>
                  <a:lnTo>
                    <a:pt x="125045" y="6096"/>
                  </a:lnTo>
                  <a:lnTo>
                    <a:pt x="170230" y="0"/>
                  </a:lnTo>
                  <a:lnTo>
                    <a:pt x="9197370" y="0"/>
                  </a:lnTo>
                  <a:lnTo>
                    <a:pt x="9242557" y="6096"/>
                  </a:lnTo>
                  <a:lnTo>
                    <a:pt x="9283208" y="23291"/>
                  </a:lnTo>
                  <a:lnTo>
                    <a:pt x="9317682" y="49945"/>
                  </a:lnTo>
                  <a:lnTo>
                    <a:pt x="9344338" y="84416"/>
                  </a:lnTo>
                  <a:lnTo>
                    <a:pt x="9361534" y="125064"/>
                  </a:lnTo>
                  <a:lnTo>
                    <a:pt x="9367631" y="170248"/>
                  </a:lnTo>
                  <a:lnTo>
                    <a:pt x="9367631" y="3282407"/>
                  </a:lnTo>
                  <a:lnTo>
                    <a:pt x="9361534" y="3327593"/>
                  </a:lnTo>
                  <a:lnTo>
                    <a:pt x="9344338" y="3368244"/>
                  </a:lnTo>
                  <a:lnTo>
                    <a:pt x="9317682" y="3402718"/>
                  </a:lnTo>
                  <a:lnTo>
                    <a:pt x="9283208" y="3429374"/>
                  </a:lnTo>
                  <a:lnTo>
                    <a:pt x="9242557" y="3446570"/>
                  </a:lnTo>
                  <a:lnTo>
                    <a:pt x="9197483" y="3452652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723485" y="5805647"/>
              <a:ext cx="10236835" cy="3453129"/>
            </a:xfrm>
            <a:custGeom>
              <a:avLst/>
              <a:gdLst/>
              <a:ahLst/>
              <a:cxnLst/>
              <a:rect l="l" t="t" r="r" b="b"/>
              <a:pathLst>
                <a:path w="10236835" h="3453129">
                  <a:moveTo>
                    <a:pt x="10071475" y="3452652"/>
                  </a:moveTo>
                  <a:lnTo>
                    <a:pt x="170230" y="3452652"/>
                  </a:lnTo>
                  <a:lnTo>
                    <a:pt x="125056" y="3446555"/>
                  </a:lnTo>
                  <a:lnTo>
                    <a:pt x="84413" y="3429358"/>
                  </a:lnTo>
                  <a:lnTo>
                    <a:pt x="49945" y="3402703"/>
                  </a:lnTo>
                  <a:lnTo>
                    <a:pt x="23292" y="3368229"/>
                  </a:lnTo>
                  <a:lnTo>
                    <a:pt x="6096" y="3327578"/>
                  </a:lnTo>
                  <a:lnTo>
                    <a:pt x="0" y="3282391"/>
                  </a:lnTo>
                  <a:lnTo>
                    <a:pt x="0" y="170229"/>
                  </a:lnTo>
                  <a:lnTo>
                    <a:pt x="6096" y="125056"/>
                  </a:lnTo>
                  <a:lnTo>
                    <a:pt x="23292" y="84413"/>
                  </a:lnTo>
                  <a:lnTo>
                    <a:pt x="49945" y="49945"/>
                  </a:lnTo>
                  <a:lnTo>
                    <a:pt x="84413" y="23292"/>
                  </a:lnTo>
                  <a:lnTo>
                    <a:pt x="125056" y="6096"/>
                  </a:lnTo>
                  <a:lnTo>
                    <a:pt x="170229" y="0"/>
                  </a:lnTo>
                  <a:lnTo>
                    <a:pt x="10071476" y="0"/>
                  </a:lnTo>
                  <a:lnTo>
                    <a:pt x="10116663" y="6096"/>
                  </a:lnTo>
                  <a:lnTo>
                    <a:pt x="10157314" y="23292"/>
                  </a:lnTo>
                  <a:lnTo>
                    <a:pt x="10191788" y="49945"/>
                  </a:lnTo>
                  <a:lnTo>
                    <a:pt x="10218443" y="84413"/>
                  </a:lnTo>
                  <a:lnTo>
                    <a:pt x="10235640" y="125056"/>
                  </a:lnTo>
                  <a:lnTo>
                    <a:pt x="10236590" y="132094"/>
                  </a:lnTo>
                  <a:lnTo>
                    <a:pt x="10236590" y="3320538"/>
                  </a:lnTo>
                  <a:lnTo>
                    <a:pt x="10218443" y="3368229"/>
                  </a:lnTo>
                  <a:lnTo>
                    <a:pt x="10191788" y="3402703"/>
                  </a:lnTo>
                  <a:lnTo>
                    <a:pt x="10157314" y="3429358"/>
                  </a:lnTo>
                  <a:lnTo>
                    <a:pt x="10116663" y="3446555"/>
                  </a:lnTo>
                  <a:lnTo>
                    <a:pt x="10071475" y="34526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723485" y="1975270"/>
              <a:ext cx="10236835" cy="3453129"/>
            </a:xfrm>
            <a:custGeom>
              <a:avLst/>
              <a:gdLst/>
              <a:ahLst/>
              <a:cxnLst/>
              <a:rect l="l" t="t" r="r" b="b"/>
              <a:pathLst>
                <a:path w="10236835" h="3453129">
                  <a:moveTo>
                    <a:pt x="10071588" y="3452652"/>
                  </a:moveTo>
                  <a:lnTo>
                    <a:pt x="170117" y="3452652"/>
                  </a:lnTo>
                  <a:lnTo>
                    <a:pt x="125056" y="3446570"/>
                  </a:lnTo>
                  <a:lnTo>
                    <a:pt x="84413" y="3429374"/>
                  </a:lnTo>
                  <a:lnTo>
                    <a:pt x="49945" y="3402718"/>
                  </a:lnTo>
                  <a:lnTo>
                    <a:pt x="23292" y="3368244"/>
                  </a:lnTo>
                  <a:lnTo>
                    <a:pt x="6096" y="3327593"/>
                  </a:lnTo>
                  <a:lnTo>
                    <a:pt x="0" y="3282407"/>
                  </a:lnTo>
                  <a:lnTo>
                    <a:pt x="0" y="170248"/>
                  </a:lnTo>
                  <a:lnTo>
                    <a:pt x="6096" y="125064"/>
                  </a:lnTo>
                  <a:lnTo>
                    <a:pt x="23292" y="84416"/>
                  </a:lnTo>
                  <a:lnTo>
                    <a:pt x="49945" y="49945"/>
                  </a:lnTo>
                  <a:lnTo>
                    <a:pt x="84413" y="23291"/>
                  </a:lnTo>
                  <a:lnTo>
                    <a:pt x="125056" y="6096"/>
                  </a:lnTo>
                  <a:lnTo>
                    <a:pt x="170230" y="0"/>
                  </a:lnTo>
                  <a:lnTo>
                    <a:pt x="10071476" y="0"/>
                  </a:lnTo>
                  <a:lnTo>
                    <a:pt x="10116663" y="6096"/>
                  </a:lnTo>
                  <a:lnTo>
                    <a:pt x="10157314" y="23291"/>
                  </a:lnTo>
                  <a:lnTo>
                    <a:pt x="10191788" y="49945"/>
                  </a:lnTo>
                  <a:lnTo>
                    <a:pt x="10218443" y="84416"/>
                  </a:lnTo>
                  <a:lnTo>
                    <a:pt x="10235640" y="125064"/>
                  </a:lnTo>
                  <a:lnTo>
                    <a:pt x="10236590" y="132104"/>
                  </a:lnTo>
                  <a:lnTo>
                    <a:pt x="10236590" y="3320553"/>
                  </a:lnTo>
                  <a:lnTo>
                    <a:pt x="10218443" y="3368244"/>
                  </a:lnTo>
                  <a:lnTo>
                    <a:pt x="10191788" y="3402718"/>
                  </a:lnTo>
                  <a:lnTo>
                    <a:pt x="10157314" y="3429374"/>
                  </a:lnTo>
                  <a:lnTo>
                    <a:pt x="10116663" y="3446570"/>
                  </a:lnTo>
                  <a:lnTo>
                    <a:pt x="10071588" y="3452652"/>
                  </a:lnTo>
                  <a:close/>
                </a:path>
              </a:pathLst>
            </a:custGeom>
            <a:solidFill>
              <a:srgbClr val="7671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07938" y="2509448"/>
              <a:ext cx="2626995" cy="2384425"/>
            </a:xfrm>
            <a:custGeom>
              <a:avLst/>
              <a:gdLst/>
              <a:ahLst/>
              <a:cxnLst/>
              <a:rect l="l" t="t" r="r" b="b"/>
              <a:pathLst>
                <a:path w="2626995" h="2384425">
                  <a:moveTo>
                    <a:pt x="2460833" y="2384297"/>
                  </a:moveTo>
                  <a:lnTo>
                    <a:pt x="170261" y="2384297"/>
                  </a:lnTo>
                  <a:lnTo>
                    <a:pt x="125073" y="2378201"/>
                  </a:lnTo>
                  <a:lnTo>
                    <a:pt x="84422" y="2361005"/>
                  </a:lnTo>
                  <a:lnTo>
                    <a:pt x="49949" y="2334352"/>
                  </a:lnTo>
                  <a:lnTo>
                    <a:pt x="23293" y="2299884"/>
                  </a:lnTo>
                  <a:lnTo>
                    <a:pt x="6096" y="2259241"/>
                  </a:lnTo>
                  <a:lnTo>
                    <a:pt x="0" y="2214067"/>
                  </a:lnTo>
                  <a:lnTo>
                    <a:pt x="0" y="170248"/>
                  </a:lnTo>
                  <a:lnTo>
                    <a:pt x="6096" y="125064"/>
                  </a:lnTo>
                  <a:lnTo>
                    <a:pt x="23293" y="84416"/>
                  </a:lnTo>
                  <a:lnTo>
                    <a:pt x="49949" y="49945"/>
                  </a:lnTo>
                  <a:lnTo>
                    <a:pt x="84422" y="23291"/>
                  </a:lnTo>
                  <a:lnTo>
                    <a:pt x="125073" y="6096"/>
                  </a:lnTo>
                  <a:lnTo>
                    <a:pt x="170260" y="0"/>
                  </a:lnTo>
                  <a:lnTo>
                    <a:pt x="2460833" y="0"/>
                  </a:lnTo>
                  <a:lnTo>
                    <a:pt x="2506007" y="6096"/>
                  </a:lnTo>
                  <a:lnTo>
                    <a:pt x="2546650" y="23291"/>
                  </a:lnTo>
                  <a:lnTo>
                    <a:pt x="2581118" y="49945"/>
                  </a:lnTo>
                  <a:lnTo>
                    <a:pt x="2607771" y="84416"/>
                  </a:lnTo>
                  <a:lnTo>
                    <a:pt x="2624967" y="125064"/>
                  </a:lnTo>
                  <a:lnTo>
                    <a:pt x="2626467" y="136179"/>
                  </a:lnTo>
                  <a:lnTo>
                    <a:pt x="2626467" y="2248128"/>
                  </a:lnTo>
                  <a:lnTo>
                    <a:pt x="2607771" y="2299884"/>
                  </a:lnTo>
                  <a:lnTo>
                    <a:pt x="2581118" y="2334352"/>
                  </a:lnTo>
                  <a:lnTo>
                    <a:pt x="2546650" y="2361005"/>
                  </a:lnTo>
                  <a:lnTo>
                    <a:pt x="2506007" y="2378201"/>
                  </a:lnTo>
                  <a:lnTo>
                    <a:pt x="2460833" y="23842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07938" y="6339809"/>
              <a:ext cx="2626995" cy="2384425"/>
            </a:xfrm>
            <a:custGeom>
              <a:avLst/>
              <a:gdLst/>
              <a:ahLst/>
              <a:cxnLst/>
              <a:rect l="l" t="t" r="r" b="b"/>
              <a:pathLst>
                <a:path w="2626995" h="2384425">
                  <a:moveTo>
                    <a:pt x="2460991" y="2384307"/>
                  </a:moveTo>
                  <a:lnTo>
                    <a:pt x="170103" y="2384307"/>
                  </a:lnTo>
                  <a:lnTo>
                    <a:pt x="125073" y="2378231"/>
                  </a:lnTo>
                  <a:lnTo>
                    <a:pt x="84422" y="2361034"/>
                  </a:lnTo>
                  <a:lnTo>
                    <a:pt x="49949" y="2334379"/>
                  </a:lnTo>
                  <a:lnTo>
                    <a:pt x="23293" y="2299905"/>
                  </a:lnTo>
                  <a:lnTo>
                    <a:pt x="6096" y="2259254"/>
                  </a:lnTo>
                  <a:lnTo>
                    <a:pt x="0" y="2214067"/>
                  </a:lnTo>
                  <a:lnTo>
                    <a:pt x="0" y="170260"/>
                  </a:lnTo>
                  <a:lnTo>
                    <a:pt x="6096" y="125073"/>
                  </a:lnTo>
                  <a:lnTo>
                    <a:pt x="23293" y="84422"/>
                  </a:lnTo>
                  <a:lnTo>
                    <a:pt x="49949" y="49948"/>
                  </a:lnTo>
                  <a:lnTo>
                    <a:pt x="84422" y="23293"/>
                  </a:lnTo>
                  <a:lnTo>
                    <a:pt x="125073" y="6096"/>
                  </a:lnTo>
                  <a:lnTo>
                    <a:pt x="170260" y="0"/>
                  </a:lnTo>
                  <a:lnTo>
                    <a:pt x="2460834" y="0"/>
                  </a:lnTo>
                  <a:lnTo>
                    <a:pt x="2506007" y="6096"/>
                  </a:lnTo>
                  <a:lnTo>
                    <a:pt x="2546650" y="23293"/>
                  </a:lnTo>
                  <a:lnTo>
                    <a:pt x="2581118" y="49948"/>
                  </a:lnTo>
                  <a:lnTo>
                    <a:pt x="2607771" y="84422"/>
                  </a:lnTo>
                  <a:lnTo>
                    <a:pt x="2624967" y="125073"/>
                  </a:lnTo>
                  <a:lnTo>
                    <a:pt x="2626467" y="136189"/>
                  </a:lnTo>
                  <a:lnTo>
                    <a:pt x="2626467" y="2248138"/>
                  </a:lnTo>
                  <a:lnTo>
                    <a:pt x="2607771" y="2299905"/>
                  </a:lnTo>
                  <a:lnTo>
                    <a:pt x="2581118" y="2334379"/>
                  </a:lnTo>
                  <a:lnTo>
                    <a:pt x="2546650" y="2361034"/>
                  </a:lnTo>
                  <a:lnTo>
                    <a:pt x="2506007" y="2378231"/>
                  </a:lnTo>
                  <a:lnTo>
                    <a:pt x="2460991" y="2384307"/>
                  </a:lnTo>
                  <a:close/>
                </a:path>
              </a:pathLst>
            </a:custGeom>
            <a:solidFill>
              <a:srgbClr val="7671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953414" y="3303116"/>
              <a:ext cx="690245" cy="796925"/>
            </a:xfrm>
            <a:custGeom>
              <a:avLst/>
              <a:gdLst/>
              <a:ahLst/>
              <a:cxnLst/>
              <a:rect l="l" t="t" r="r" b="b"/>
              <a:pathLst>
                <a:path w="690245" h="796925">
                  <a:moveTo>
                    <a:pt x="5" y="796896"/>
                  </a:moveTo>
                  <a:lnTo>
                    <a:pt x="0" y="0"/>
                  </a:lnTo>
                  <a:lnTo>
                    <a:pt x="690097" y="398434"/>
                  </a:lnTo>
                  <a:lnTo>
                    <a:pt x="5" y="7968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953414" y="7133478"/>
              <a:ext cx="690245" cy="796925"/>
            </a:xfrm>
            <a:custGeom>
              <a:avLst/>
              <a:gdLst/>
              <a:ahLst/>
              <a:cxnLst/>
              <a:rect l="l" t="t" r="r" b="b"/>
              <a:pathLst>
                <a:path w="690245" h="796925">
                  <a:moveTo>
                    <a:pt x="0" y="796896"/>
                  </a:moveTo>
                  <a:lnTo>
                    <a:pt x="0" y="0"/>
                  </a:lnTo>
                  <a:lnTo>
                    <a:pt x="690097" y="398464"/>
                  </a:lnTo>
                  <a:lnTo>
                    <a:pt x="5" y="796896"/>
                  </a:lnTo>
                  <a:close/>
                </a:path>
              </a:pathLst>
            </a:custGeom>
            <a:solidFill>
              <a:srgbClr val="7671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785464" y="3317917"/>
            <a:ext cx="1875789" cy="582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50" spc="-10" dirty="0">
                <a:latin typeface="Arial Black"/>
                <a:cs typeface="Arial Black"/>
              </a:rPr>
              <a:t>Drivers</a:t>
            </a:r>
            <a:endParaRPr sz="365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6630934" y="2344353"/>
            <a:ext cx="8016875" cy="1659889"/>
          </a:xfrm>
          <a:prstGeom prst="rect">
            <a:avLst/>
          </a:prstGeom>
        </p:spPr>
        <p:txBody>
          <a:bodyPr vert="horz" wrap="square" lIns="0" tIns="128905" rIns="0" bIns="0" rtlCol="0">
            <a:spAutoFit/>
          </a:bodyPr>
          <a:lstStyle/>
          <a:p>
            <a:pPr marL="12700" marR="5080">
              <a:lnSpc>
                <a:spcPts val="3979"/>
              </a:lnSpc>
              <a:spcBef>
                <a:spcPts val="1015"/>
              </a:spcBef>
            </a:pPr>
            <a:r>
              <a:rPr sz="4100" spc="155" dirty="0">
                <a:latin typeface="Verdana"/>
                <a:cs typeface="Verdana"/>
              </a:rPr>
              <a:t>Technological</a:t>
            </a:r>
            <a:r>
              <a:rPr sz="4100" spc="-15" dirty="0">
                <a:latin typeface="Verdana"/>
                <a:cs typeface="Verdana"/>
              </a:rPr>
              <a:t> </a:t>
            </a:r>
            <a:r>
              <a:rPr sz="4100" spc="105" dirty="0">
                <a:latin typeface="Verdana"/>
                <a:cs typeface="Verdana"/>
              </a:rPr>
              <a:t>advancements </a:t>
            </a:r>
            <a:r>
              <a:rPr sz="4100" spc="70" dirty="0">
                <a:latin typeface="Verdana"/>
                <a:cs typeface="Verdana"/>
              </a:rPr>
              <a:t>Growing</a:t>
            </a:r>
            <a:r>
              <a:rPr sz="4100" spc="15" dirty="0">
                <a:latin typeface="Verdana"/>
                <a:cs typeface="Verdana"/>
              </a:rPr>
              <a:t> </a:t>
            </a:r>
            <a:r>
              <a:rPr sz="4100" spc="125" dirty="0">
                <a:latin typeface="Verdana"/>
                <a:cs typeface="Verdana"/>
              </a:rPr>
              <a:t>healthcare</a:t>
            </a:r>
            <a:endParaRPr sz="4100">
              <a:latin typeface="Verdana"/>
              <a:cs typeface="Verdana"/>
            </a:endParaRPr>
          </a:p>
          <a:p>
            <a:pPr marL="12700">
              <a:lnSpc>
                <a:spcPts val="3995"/>
              </a:lnSpc>
            </a:pPr>
            <a:r>
              <a:rPr sz="4100" spc="155" dirty="0">
                <a:latin typeface="Verdana"/>
                <a:cs typeface="Verdana"/>
              </a:rPr>
              <a:t>infrastructure</a:t>
            </a:r>
            <a:r>
              <a:rPr sz="4100" spc="65" dirty="0">
                <a:latin typeface="Verdana"/>
                <a:cs typeface="Verdana"/>
              </a:rPr>
              <a:t> </a:t>
            </a:r>
            <a:r>
              <a:rPr sz="4100" dirty="0">
                <a:latin typeface="Verdana"/>
                <a:cs typeface="Verdana"/>
              </a:rPr>
              <a:t>in</a:t>
            </a:r>
            <a:r>
              <a:rPr sz="4100" spc="70" dirty="0">
                <a:latin typeface="Verdana"/>
                <a:cs typeface="Verdana"/>
              </a:rPr>
              <a:t> </a:t>
            </a:r>
            <a:r>
              <a:rPr sz="4100" spc="75" dirty="0">
                <a:latin typeface="Verdana"/>
                <a:cs typeface="Verdana"/>
              </a:rPr>
              <a:t>the</a:t>
            </a:r>
            <a:endParaRPr sz="41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30934" y="3858828"/>
            <a:ext cx="6541770" cy="1155065"/>
          </a:xfrm>
          <a:prstGeom prst="rect">
            <a:avLst/>
          </a:prstGeom>
        </p:spPr>
        <p:txBody>
          <a:bodyPr vert="horz" wrap="square" lIns="0" tIns="128905" rIns="0" bIns="0" rtlCol="0">
            <a:spAutoFit/>
          </a:bodyPr>
          <a:lstStyle/>
          <a:p>
            <a:pPr marL="12700" marR="5080">
              <a:lnSpc>
                <a:spcPts val="3979"/>
              </a:lnSpc>
              <a:spcBef>
                <a:spcPts val="1015"/>
              </a:spcBef>
            </a:pPr>
            <a:r>
              <a:rPr sz="4100" spc="75" dirty="0">
                <a:solidFill>
                  <a:srgbClr val="FFFFFF"/>
                </a:solidFill>
                <a:latin typeface="Verdana"/>
                <a:cs typeface="Verdana"/>
              </a:rPr>
              <a:t>angiography</a:t>
            </a:r>
            <a:r>
              <a:rPr sz="41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100" spc="125" dirty="0">
                <a:solidFill>
                  <a:srgbClr val="FFFFFF"/>
                </a:solidFill>
                <a:latin typeface="Verdana"/>
                <a:cs typeface="Verdana"/>
              </a:rPr>
              <a:t>equipment </a:t>
            </a:r>
            <a:r>
              <a:rPr sz="4100" spc="-10" dirty="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endParaRPr sz="41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633042" y="6427137"/>
            <a:ext cx="9552305" cy="16598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10535">
              <a:lnSpc>
                <a:spcPts val="4450"/>
              </a:lnSpc>
              <a:spcBef>
                <a:spcPts val="100"/>
              </a:spcBef>
            </a:pPr>
            <a:r>
              <a:rPr sz="4100" spc="55" dirty="0">
                <a:latin typeface="Verdana"/>
                <a:cs typeface="Verdana"/>
              </a:rPr>
              <a:t>Increasing</a:t>
            </a:r>
            <a:r>
              <a:rPr sz="4100" dirty="0">
                <a:latin typeface="Verdana"/>
                <a:cs typeface="Verdana"/>
              </a:rPr>
              <a:t> </a:t>
            </a:r>
            <a:r>
              <a:rPr sz="4100" spc="120" dirty="0">
                <a:latin typeface="Verdana"/>
                <a:cs typeface="Verdana"/>
              </a:rPr>
              <a:t>technology-</a:t>
            </a:r>
            <a:endParaRPr sz="4100">
              <a:latin typeface="Verdana"/>
              <a:cs typeface="Verdana"/>
            </a:endParaRPr>
          </a:p>
          <a:p>
            <a:pPr marL="63500">
              <a:lnSpc>
                <a:spcPts val="3975"/>
              </a:lnSpc>
              <a:tabLst>
                <a:tab pos="3009900" algn="l"/>
              </a:tabLst>
            </a:pPr>
            <a:r>
              <a:rPr sz="5475" spc="-15" baseline="-25875" dirty="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r>
              <a:rPr sz="5475" baseline="-25875" dirty="0">
                <a:solidFill>
                  <a:srgbClr val="FFFFFF"/>
                </a:solidFill>
                <a:latin typeface="Arial Black"/>
                <a:cs typeface="Arial Black"/>
              </a:rPr>
              <a:t>	</a:t>
            </a:r>
            <a:r>
              <a:rPr sz="4100" spc="145" dirty="0">
                <a:latin typeface="Verdana"/>
                <a:cs typeface="Verdana"/>
              </a:rPr>
              <a:t>related</a:t>
            </a:r>
            <a:r>
              <a:rPr sz="4100" spc="5" dirty="0">
                <a:latin typeface="Verdana"/>
                <a:cs typeface="Verdana"/>
              </a:rPr>
              <a:t> </a:t>
            </a:r>
            <a:r>
              <a:rPr sz="4100" spc="204" dirty="0">
                <a:latin typeface="Verdana"/>
                <a:cs typeface="Verdana"/>
              </a:rPr>
              <a:t>difficulties</a:t>
            </a:r>
            <a:r>
              <a:rPr sz="4100" spc="5" dirty="0">
                <a:latin typeface="Verdana"/>
                <a:cs typeface="Verdana"/>
              </a:rPr>
              <a:t> </a:t>
            </a:r>
            <a:r>
              <a:rPr sz="4100" spc="155" dirty="0">
                <a:latin typeface="Verdana"/>
                <a:cs typeface="Verdana"/>
              </a:rPr>
              <a:t>of</a:t>
            </a:r>
            <a:endParaRPr sz="4100">
              <a:latin typeface="Verdana"/>
              <a:cs typeface="Verdana"/>
            </a:endParaRPr>
          </a:p>
          <a:p>
            <a:pPr marL="3010535">
              <a:lnSpc>
                <a:spcPts val="4445"/>
              </a:lnSpc>
            </a:pPr>
            <a:r>
              <a:rPr sz="4100" spc="75" dirty="0">
                <a:latin typeface="Verdana"/>
                <a:cs typeface="Verdana"/>
              </a:rPr>
              <a:t>angiography</a:t>
            </a:r>
            <a:r>
              <a:rPr sz="4100" spc="15" dirty="0">
                <a:latin typeface="Verdana"/>
                <a:cs typeface="Verdana"/>
              </a:rPr>
              <a:t> </a:t>
            </a:r>
            <a:r>
              <a:rPr sz="4100" spc="125" dirty="0">
                <a:latin typeface="Verdana"/>
                <a:cs typeface="Verdana"/>
              </a:rPr>
              <a:t>equipment</a:t>
            </a:r>
            <a:endParaRPr sz="4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379518" y="2457449"/>
            <a:ext cx="13521690" cy="6203950"/>
          </a:xfrm>
          <a:custGeom>
            <a:avLst/>
            <a:gdLst/>
            <a:ahLst/>
            <a:cxnLst/>
            <a:rect l="l" t="t" r="r" b="b"/>
            <a:pathLst>
              <a:path w="13521690" h="6203950">
                <a:moveTo>
                  <a:pt x="13043284" y="6203375"/>
                </a:moveTo>
                <a:lnTo>
                  <a:pt x="485668" y="6203375"/>
                </a:lnTo>
                <a:lnTo>
                  <a:pt x="437762" y="6201003"/>
                </a:lnTo>
                <a:lnTo>
                  <a:pt x="390562" y="6193960"/>
                </a:lnTo>
                <a:lnTo>
                  <a:pt x="344494" y="6182383"/>
                </a:lnTo>
                <a:lnTo>
                  <a:pt x="299877" y="6166404"/>
                </a:lnTo>
                <a:lnTo>
                  <a:pt x="257028" y="6146154"/>
                </a:lnTo>
                <a:lnTo>
                  <a:pt x="216266" y="6121766"/>
                </a:lnTo>
                <a:lnTo>
                  <a:pt x="177911" y="6093370"/>
                </a:lnTo>
                <a:lnTo>
                  <a:pt x="142280" y="6061099"/>
                </a:lnTo>
                <a:lnTo>
                  <a:pt x="110010" y="6025467"/>
                </a:lnTo>
                <a:lnTo>
                  <a:pt x="81615" y="5987109"/>
                </a:lnTo>
                <a:lnTo>
                  <a:pt x="57227" y="5946346"/>
                </a:lnTo>
                <a:lnTo>
                  <a:pt x="36977" y="5903495"/>
                </a:lnTo>
                <a:lnTo>
                  <a:pt x="20997" y="5858875"/>
                </a:lnTo>
                <a:lnTo>
                  <a:pt x="9420" y="5812806"/>
                </a:lnTo>
                <a:lnTo>
                  <a:pt x="2377" y="5765604"/>
                </a:lnTo>
                <a:lnTo>
                  <a:pt x="0" y="5717590"/>
                </a:lnTo>
                <a:lnTo>
                  <a:pt x="0" y="485774"/>
                </a:lnTo>
                <a:lnTo>
                  <a:pt x="2377" y="437761"/>
                </a:lnTo>
                <a:lnTo>
                  <a:pt x="9420" y="390562"/>
                </a:lnTo>
                <a:lnTo>
                  <a:pt x="20997" y="344494"/>
                </a:lnTo>
                <a:lnTo>
                  <a:pt x="36977" y="299876"/>
                </a:lnTo>
                <a:lnTo>
                  <a:pt x="57227" y="257028"/>
                </a:lnTo>
                <a:lnTo>
                  <a:pt x="81615" y="216266"/>
                </a:lnTo>
                <a:lnTo>
                  <a:pt x="110010" y="177911"/>
                </a:lnTo>
                <a:lnTo>
                  <a:pt x="142280" y="142280"/>
                </a:lnTo>
                <a:lnTo>
                  <a:pt x="177911" y="110010"/>
                </a:lnTo>
                <a:lnTo>
                  <a:pt x="216266" y="81615"/>
                </a:lnTo>
                <a:lnTo>
                  <a:pt x="257028" y="57227"/>
                </a:lnTo>
                <a:lnTo>
                  <a:pt x="299877" y="36977"/>
                </a:lnTo>
                <a:lnTo>
                  <a:pt x="344494" y="20997"/>
                </a:lnTo>
                <a:lnTo>
                  <a:pt x="390562" y="9420"/>
                </a:lnTo>
                <a:lnTo>
                  <a:pt x="437762" y="2377"/>
                </a:lnTo>
                <a:lnTo>
                  <a:pt x="485775" y="0"/>
                </a:lnTo>
                <a:lnTo>
                  <a:pt x="13043177" y="0"/>
                </a:lnTo>
                <a:lnTo>
                  <a:pt x="13091192" y="2377"/>
                </a:lnTo>
                <a:lnTo>
                  <a:pt x="13138393" y="9420"/>
                </a:lnTo>
                <a:lnTo>
                  <a:pt x="13184463" y="20997"/>
                </a:lnTo>
                <a:lnTo>
                  <a:pt x="13229083" y="36977"/>
                </a:lnTo>
                <a:lnTo>
                  <a:pt x="13271933" y="57227"/>
                </a:lnTo>
                <a:lnTo>
                  <a:pt x="13312697" y="81615"/>
                </a:lnTo>
                <a:lnTo>
                  <a:pt x="13351054" y="110010"/>
                </a:lnTo>
                <a:lnTo>
                  <a:pt x="13386687" y="142280"/>
                </a:lnTo>
                <a:lnTo>
                  <a:pt x="13418958" y="177911"/>
                </a:lnTo>
                <a:lnTo>
                  <a:pt x="13447353" y="216266"/>
                </a:lnTo>
                <a:lnTo>
                  <a:pt x="13471742" y="257028"/>
                </a:lnTo>
                <a:lnTo>
                  <a:pt x="13491992" y="299876"/>
                </a:lnTo>
                <a:lnTo>
                  <a:pt x="13507971" y="344494"/>
                </a:lnTo>
                <a:lnTo>
                  <a:pt x="13519548" y="390562"/>
                </a:lnTo>
                <a:lnTo>
                  <a:pt x="13521419" y="403102"/>
                </a:lnTo>
                <a:lnTo>
                  <a:pt x="13521419" y="5800265"/>
                </a:lnTo>
                <a:lnTo>
                  <a:pt x="13507971" y="5858875"/>
                </a:lnTo>
                <a:lnTo>
                  <a:pt x="13491992" y="5903495"/>
                </a:lnTo>
                <a:lnTo>
                  <a:pt x="13471742" y="5946346"/>
                </a:lnTo>
                <a:lnTo>
                  <a:pt x="13447353" y="5987109"/>
                </a:lnTo>
                <a:lnTo>
                  <a:pt x="13418958" y="6025467"/>
                </a:lnTo>
                <a:lnTo>
                  <a:pt x="13386687" y="6061099"/>
                </a:lnTo>
                <a:lnTo>
                  <a:pt x="13351054" y="6093370"/>
                </a:lnTo>
                <a:lnTo>
                  <a:pt x="13312697" y="6121766"/>
                </a:lnTo>
                <a:lnTo>
                  <a:pt x="13271933" y="6146154"/>
                </a:lnTo>
                <a:lnTo>
                  <a:pt x="13229083" y="6166404"/>
                </a:lnTo>
                <a:lnTo>
                  <a:pt x="13184463" y="6182383"/>
                </a:lnTo>
                <a:lnTo>
                  <a:pt x="13138393" y="6193960"/>
                </a:lnTo>
                <a:lnTo>
                  <a:pt x="13091192" y="6201003"/>
                </a:lnTo>
                <a:lnTo>
                  <a:pt x="13043284" y="6203375"/>
                </a:lnTo>
                <a:close/>
              </a:path>
            </a:pathLst>
          </a:custGeom>
          <a:solidFill>
            <a:srgbClr val="767174">
              <a:alpha val="88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AUTHOR'S</a:t>
            </a:r>
            <a:r>
              <a:rPr spc="-270" dirty="0"/>
              <a:t> </a:t>
            </a:r>
            <a:r>
              <a:rPr spc="-345" dirty="0"/>
              <a:t>PERSPECTIVE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3004703" y="4101937"/>
            <a:ext cx="178435" cy="2329815"/>
            <a:chOff x="3004703" y="4101937"/>
            <a:chExt cx="178435" cy="232981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04703" y="4101937"/>
              <a:ext cx="152400" cy="1524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30681" y="6279337"/>
              <a:ext cx="152400" cy="1524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366603" y="3873400"/>
            <a:ext cx="12299315" cy="4164965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 marR="5080">
              <a:lnSpc>
                <a:spcPts val="3750"/>
              </a:lnSpc>
              <a:spcBef>
                <a:spcPts val="600"/>
              </a:spcBef>
            </a:pPr>
            <a:r>
              <a:rPr sz="3500" spc="13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35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210" dirty="0">
                <a:solidFill>
                  <a:srgbClr val="FFFFFF"/>
                </a:solidFill>
                <a:latin typeface="Trebuchet MS"/>
                <a:cs typeface="Trebuchet MS"/>
              </a:rPr>
              <a:t>market</a:t>
            </a:r>
            <a:r>
              <a:rPr sz="35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dirty="0">
                <a:solidFill>
                  <a:srgbClr val="FFFFFF"/>
                </a:solidFill>
                <a:latin typeface="Trebuchet MS"/>
                <a:cs typeface="Trebuchet MS"/>
              </a:rPr>
              <a:t>for</a:t>
            </a:r>
            <a:r>
              <a:rPr sz="3500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325" dirty="0">
                <a:solidFill>
                  <a:srgbClr val="FFFFFF"/>
                </a:solidFill>
                <a:latin typeface="Trebuchet MS"/>
                <a:cs typeface="Trebuchet MS"/>
              </a:rPr>
              <a:t>angiography</a:t>
            </a:r>
            <a:r>
              <a:rPr sz="35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260" dirty="0">
                <a:solidFill>
                  <a:srgbClr val="FFFFFF"/>
                </a:solidFill>
                <a:latin typeface="Trebuchet MS"/>
                <a:cs typeface="Trebuchet MS"/>
              </a:rPr>
              <a:t>equipment</a:t>
            </a:r>
            <a:r>
              <a:rPr sz="35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130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3500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210" dirty="0">
                <a:solidFill>
                  <a:srgbClr val="FFFFFF"/>
                </a:solidFill>
                <a:latin typeface="Trebuchet MS"/>
                <a:cs typeface="Trebuchet MS"/>
              </a:rPr>
              <a:t>expected</a:t>
            </a:r>
            <a:r>
              <a:rPr sz="35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85" dirty="0">
                <a:solidFill>
                  <a:srgbClr val="FFFFFF"/>
                </a:solidFill>
                <a:latin typeface="Trebuchet MS"/>
                <a:cs typeface="Trebuchet MS"/>
              </a:rPr>
              <a:t>to </a:t>
            </a:r>
            <a:r>
              <a:rPr sz="3500" spc="275" dirty="0">
                <a:solidFill>
                  <a:srgbClr val="FFFFFF"/>
                </a:solidFill>
                <a:latin typeface="Trebuchet MS"/>
                <a:cs typeface="Trebuchet MS"/>
              </a:rPr>
              <a:t>boost</a:t>
            </a:r>
            <a:r>
              <a:rPr sz="35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90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35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360" dirty="0">
                <a:solidFill>
                  <a:srgbClr val="FFFFFF"/>
                </a:solidFill>
                <a:latin typeface="Trebuchet MS"/>
                <a:cs typeface="Trebuchet MS"/>
              </a:rPr>
              <a:t>upcoming</a:t>
            </a:r>
            <a:r>
              <a:rPr sz="35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265" dirty="0">
                <a:solidFill>
                  <a:srgbClr val="FFFFFF"/>
                </a:solidFill>
                <a:latin typeface="Trebuchet MS"/>
                <a:cs typeface="Trebuchet MS"/>
              </a:rPr>
              <a:t>years</a:t>
            </a:r>
            <a:r>
              <a:rPr sz="35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320" dirty="0">
                <a:solidFill>
                  <a:srgbClr val="FFFFFF"/>
                </a:solidFill>
                <a:latin typeface="Trebuchet MS"/>
                <a:cs typeface="Trebuchet MS"/>
              </a:rPr>
              <a:t>due</a:t>
            </a:r>
            <a:r>
              <a:rPr sz="35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110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35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240" dirty="0">
                <a:solidFill>
                  <a:srgbClr val="FFFFFF"/>
                </a:solidFill>
                <a:latin typeface="Trebuchet MS"/>
                <a:cs typeface="Trebuchet MS"/>
              </a:rPr>
              <a:t>Increasing</a:t>
            </a:r>
            <a:r>
              <a:rPr sz="35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425" dirty="0">
                <a:solidFill>
                  <a:srgbClr val="FFFFFF"/>
                </a:solidFill>
                <a:latin typeface="Trebuchet MS"/>
                <a:cs typeface="Trebuchet MS"/>
              </a:rPr>
              <a:t>demand</a:t>
            </a:r>
            <a:r>
              <a:rPr sz="35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-25" dirty="0">
                <a:solidFill>
                  <a:srgbClr val="FFFFFF"/>
                </a:solidFill>
                <a:latin typeface="Trebuchet MS"/>
                <a:cs typeface="Trebuchet MS"/>
              </a:rPr>
              <a:t>for </a:t>
            </a:r>
            <a:r>
              <a:rPr sz="3500" spc="175" dirty="0">
                <a:solidFill>
                  <a:srgbClr val="FFFFFF"/>
                </a:solidFill>
                <a:latin typeface="Trebuchet MS"/>
                <a:cs typeface="Trebuchet MS"/>
              </a:rPr>
              <a:t>innovative</a:t>
            </a:r>
            <a:r>
              <a:rPr sz="35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254" dirty="0">
                <a:solidFill>
                  <a:srgbClr val="FFFFFF"/>
                </a:solidFill>
                <a:latin typeface="Trebuchet MS"/>
                <a:cs typeface="Trebuchet MS"/>
              </a:rPr>
              <a:t>products</a:t>
            </a:r>
            <a:r>
              <a:rPr sz="35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dirty="0">
                <a:solidFill>
                  <a:srgbClr val="FFFFFF"/>
                </a:solidFill>
                <a:latin typeface="Trebuchet MS"/>
                <a:cs typeface="Trebuchet MS"/>
              </a:rPr>
              <a:t>like</a:t>
            </a:r>
            <a:r>
              <a:rPr sz="35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130" dirty="0">
                <a:solidFill>
                  <a:srgbClr val="FFFFFF"/>
                </a:solidFill>
                <a:latin typeface="Trebuchet MS"/>
                <a:cs typeface="Trebuchet MS"/>
              </a:rPr>
              <a:t>flat-</a:t>
            </a:r>
            <a:r>
              <a:rPr sz="3500" spc="254" dirty="0">
                <a:solidFill>
                  <a:srgbClr val="FFFFFF"/>
                </a:solidFill>
                <a:latin typeface="Trebuchet MS"/>
                <a:cs typeface="Trebuchet MS"/>
              </a:rPr>
              <a:t>panel</a:t>
            </a:r>
            <a:r>
              <a:rPr sz="35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185" dirty="0">
                <a:solidFill>
                  <a:srgbClr val="FFFFFF"/>
                </a:solidFill>
                <a:latin typeface="Trebuchet MS"/>
                <a:cs typeface="Trebuchet MS"/>
              </a:rPr>
              <a:t>detectors</a:t>
            </a:r>
            <a:r>
              <a:rPr sz="35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409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35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130" dirty="0">
                <a:solidFill>
                  <a:srgbClr val="FFFFFF"/>
                </a:solidFill>
                <a:latin typeface="Trebuchet MS"/>
                <a:cs typeface="Trebuchet MS"/>
              </a:rPr>
              <a:t>MRI </a:t>
            </a:r>
            <a:r>
              <a:rPr sz="3500" spc="204" dirty="0">
                <a:solidFill>
                  <a:srgbClr val="FFFFFF"/>
                </a:solidFill>
                <a:latin typeface="Trebuchet MS"/>
                <a:cs typeface="Trebuchet MS"/>
              </a:rPr>
              <a:t>scanners.</a:t>
            </a:r>
            <a:endParaRPr sz="3500">
              <a:latin typeface="Trebuchet MS"/>
              <a:cs typeface="Trebuchet MS"/>
            </a:endParaRPr>
          </a:p>
          <a:p>
            <a:pPr marL="38100" marR="198755">
              <a:lnSpc>
                <a:spcPts val="3750"/>
              </a:lnSpc>
              <a:spcBef>
                <a:spcPts val="2145"/>
              </a:spcBef>
            </a:pPr>
            <a:r>
              <a:rPr sz="3500" spc="100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35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55" dirty="0">
                <a:solidFill>
                  <a:srgbClr val="FFFFFF"/>
                </a:solidFill>
                <a:latin typeface="Trebuchet MS"/>
                <a:cs typeface="Trebuchet MS"/>
              </a:rPr>
              <a:t>2023,</a:t>
            </a:r>
            <a:r>
              <a:rPr sz="35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14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35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305" dirty="0">
                <a:solidFill>
                  <a:srgbClr val="FFFFFF"/>
                </a:solidFill>
                <a:latin typeface="Trebuchet MS"/>
                <a:cs typeface="Trebuchet MS"/>
              </a:rPr>
              <a:t>Angiography</a:t>
            </a:r>
            <a:r>
              <a:rPr sz="35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300" dirty="0">
                <a:solidFill>
                  <a:srgbClr val="FFFFFF"/>
                </a:solidFill>
                <a:latin typeface="Trebuchet MS"/>
                <a:cs typeface="Trebuchet MS"/>
              </a:rPr>
              <a:t>System</a:t>
            </a:r>
            <a:r>
              <a:rPr sz="35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335" dirty="0">
                <a:solidFill>
                  <a:srgbClr val="FFFFFF"/>
                </a:solidFill>
                <a:latin typeface="Trebuchet MS"/>
                <a:cs typeface="Trebuchet MS"/>
              </a:rPr>
              <a:t>segment</a:t>
            </a:r>
            <a:r>
              <a:rPr sz="35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295" dirty="0">
                <a:solidFill>
                  <a:srgbClr val="FFFFFF"/>
                </a:solidFill>
                <a:latin typeface="Trebuchet MS"/>
                <a:cs typeface="Trebuchet MS"/>
              </a:rPr>
              <a:t>accounted </a:t>
            </a:r>
            <a:r>
              <a:rPr sz="3500" dirty="0">
                <a:solidFill>
                  <a:srgbClr val="FFFFFF"/>
                </a:solidFill>
                <a:latin typeface="Trebuchet MS"/>
                <a:cs typeface="Trebuchet MS"/>
              </a:rPr>
              <a:t>for</a:t>
            </a:r>
            <a:r>
              <a:rPr sz="3500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195" dirty="0">
                <a:solidFill>
                  <a:srgbClr val="FFFFFF"/>
                </a:solidFill>
                <a:latin typeface="Trebuchet MS"/>
                <a:cs typeface="Trebuchet MS"/>
              </a:rPr>
              <a:t>noticeable</a:t>
            </a:r>
            <a:r>
              <a:rPr sz="3500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280" dirty="0">
                <a:solidFill>
                  <a:srgbClr val="FFFFFF"/>
                </a:solidFill>
                <a:latin typeface="Trebuchet MS"/>
                <a:cs typeface="Trebuchet MS"/>
              </a:rPr>
              <a:t>share</a:t>
            </a:r>
            <a:r>
              <a:rPr sz="35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100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3500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245" dirty="0">
                <a:solidFill>
                  <a:srgbClr val="FFFFFF"/>
                </a:solidFill>
                <a:latin typeface="Trebuchet MS"/>
                <a:cs typeface="Trebuchet MS"/>
              </a:rPr>
              <a:t>global</a:t>
            </a:r>
            <a:r>
              <a:rPr sz="3500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305" dirty="0">
                <a:solidFill>
                  <a:srgbClr val="FFFFFF"/>
                </a:solidFill>
                <a:latin typeface="Trebuchet MS"/>
                <a:cs typeface="Trebuchet MS"/>
              </a:rPr>
              <a:t>Angiography</a:t>
            </a:r>
            <a:r>
              <a:rPr sz="35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210" dirty="0">
                <a:solidFill>
                  <a:srgbClr val="FFFFFF"/>
                </a:solidFill>
                <a:latin typeface="Trebuchet MS"/>
                <a:cs typeface="Trebuchet MS"/>
              </a:rPr>
              <a:t>Equipment </a:t>
            </a:r>
            <a:r>
              <a:rPr sz="3500" spc="180" dirty="0">
                <a:solidFill>
                  <a:srgbClr val="FFFFFF"/>
                </a:solidFill>
                <a:latin typeface="Trebuchet MS"/>
                <a:cs typeface="Trebuchet MS"/>
              </a:rPr>
              <a:t>Market</a:t>
            </a:r>
            <a:r>
              <a:rPr sz="35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409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35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130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35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155" dirty="0">
                <a:solidFill>
                  <a:srgbClr val="FFFFFF"/>
                </a:solidFill>
                <a:latin typeface="Trebuchet MS"/>
                <a:cs typeface="Trebuchet MS"/>
              </a:rPr>
              <a:t>projected</a:t>
            </a:r>
            <a:r>
              <a:rPr sz="35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110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35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175" dirty="0">
                <a:solidFill>
                  <a:srgbClr val="FFFFFF"/>
                </a:solidFill>
                <a:latin typeface="Trebuchet MS"/>
                <a:cs typeface="Trebuchet MS"/>
              </a:rPr>
              <a:t>experience</a:t>
            </a:r>
            <a:r>
              <a:rPr sz="35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155" dirty="0">
                <a:solidFill>
                  <a:srgbClr val="FFFFFF"/>
                </a:solidFill>
                <a:latin typeface="Trebuchet MS"/>
                <a:cs typeface="Trebuchet MS"/>
              </a:rPr>
              <a:t>significant </a:t>
            </a:r>
            <a:r>
              <a:rPr sz="3500" spc="220" dirty="0">
                <a:solidFill>
                  <a:srgbClr val="FFFFFF"/>
                </a:solidFill>
                <a:latin typeface="Trebuchet MS"/>
                <a:cs typeface="Trebuchet MS"/>
              </a:rPr>
              <a:t>growth</a:t>
            </a:r>
            <a:r>
              <a:rPr sz="35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90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35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14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35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250" dirty="0">
                <a:solidFill>
                  <a:srgbClr val="FFFFFF"/>
                </a:solidFill>
                <a:latin typeface="Trebuchet MS"/>
                <a:cs typeface="Trebuchet MS"/>
              </a:rPr>
              <a:t>near</a:t>
            </a:r>
            <a:r>
              <a:rPr sz="35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spc="-10" dirty="0">
                <a:solidFill>
                  <a:srgbClr val="FFFFFF"/>
                </a:solidFill>
                <a:latin typeface="Trebuchet MS"/>
                <a:cs typeface="Trebuchet MS"/>
              </a:rPr>
              <a:t>future.</a:t>
            </a:r>
            <a:endParaRPr sz="3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8700" y="4478304"/>
            <a:ext cx="6324599" cy="17049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48539" y="6721068"/>
            <a:ext cx="4933949" cy="170495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8700" y="8966941"/>
            <a:ext cx="6991349" cy="107632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249350" y="6721053"/>
            <a:ext cx="5248289" cy="1847849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6057900" y="1273464"/>
            <a:ext cx="5993765" cy="1111885"/>
          </a:xfrm>
          <a:custGeom>
            <a:avLst/>
            <a:gdLst/>
            <a:ahLst/>
            <a:cxnLst/>
            <a:rect l="l" t="t" r="r" b="b"/>
            <a:pathLst>
              <a:path w="5993765" h="1111885">
                <a:moveTo>
                  <a:pt x="5993429" y="1111824"/>
                </a:moveTo>
                <a:lnTo>
                  <a:pt x="0" y="1111824"/>
                </a:lnTo>
                <a:lnTo>
                  <a:pt x="0" y="0"/>
                </a:lnTo>
                <a:lnTo>
                  <a:pt x="5993429" y="0"/>
                </a:lnTo>
                <a:lnTo>
                  <a:pt x="5993429" y="1111824"/>
                </a:lnTo>
                <a:close/>
              </a:path>
            </a:pathLst>
          </a:custGeom>
          <a:solidFill>
            <a:srgbClr val="FFFFFF">
              <a:alpha val="43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273181" y="1239146"/>
            <a:ext cx="5741670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90" dirty="0">
                <a:solidFill>
                  <a:srgbClr val="000000"/>
                </a:solidFill>
              </a:rPr>
              <a:t>KEY</a:t>
            </a:r>
            <a:r>
              <a:rPr spc="-130" dirty="0">
                <a:solidFill>
                  <a:srgbClr val="000000"/>
                </a:solidFill>
              </a:rPr>
              <a:t> </a:t>
            </a:r>
            <a:r>
              <a:rPr spc="-285" dirty="0">
                <a:solidFill>
                  <a:srgbClr val="000000"/>
                </a:solidFill>
              </a:rPr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151675" y="701912"/>
            <a:ext cx="3270250" cy="5156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200" b="1" dirty="0">
                <a:latin typeface="Georgia"/>
                <a:cs typeface="Georgia"/>
              </a:rPr>
              <a:t>For Full </a:t>
            </a:r>
            <a:r>
              <a:rPr sz="3200" b="1" spc="-10" dirty="0">
                <a:latin typeface="Georgia"/>
                <a:cs typeface="Georgia"/>
              </a:rPr>
              <a:t>Report</a:t>
            </a:r>
            <a:endParaRPr sz="32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077072" y="949840"/>
            <a:ext cx="5682615" cy="1313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450" spc="-535" dirty="0">
                <a:solidFill>
                  <a:srgbClr val="000000"/>
                </a:solidFill>
                <a:latin typeface="Arial Black"/>
                <a:cs typeface="Arial Black"/>
              </a:rPr>
              <a:t>Contact</a:t>
            </a:r>
            <a:r>
              <a:rPr sz="8450" spc="-83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8450" spc="-720" dirty="0">
                <a:solidFill>
                  <a:srgbClr val="000000"/>
                </a:solidFill>
                <a:latin typeface="Arial Black"/>
                <a:cs typeface="Arial Black"/>
              </a:rPr>
              <a:t>us</a:t>
            </a:r>
            <a:endParaRPr sz="8450">
              <a:latin typeface="Arial Black"/>
              <a:cs typeface="Arial Black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18857" y="2120868"/>
            <a:ext cx="2933699" cy="186689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345440" rIns="0" bIns="0" rtlCol="0">
            <a:spAutoFit/>
          </a:bodyPr>
          <a:lstStyle/>
          <a:p>
            <a:pPr marR="192405" algn="ctr">
              <a:lnSpc>
                <a:spcPct val="100000"/>
              </a:lnSpc>
              <a:spcBef>
                <a:spcPts val="2720"/>
              </a:spcBef>
            </a:pPr>
            <a:r>
              <a:rPr dirty="0"/>
              <a:t>COGNITIVE</a:t>
            </a:r>
            <a:r>
              <a:rPr spc="-45" dirty="0"/>
              <a:t> </a:t>
            </a:r>
            <a:r>
              <a:rPr dirty="0"/>
              <a:t>MARKET</a:t>
            </a:r>
            <a:r>
              <a:rPr spc="-30" dirty="0"/>
              <a:t> </a:t>
            </a:r>
            <a:r>
              <a:rPr spc="-10" dirty="0"/>
              <a:t>RESEARCH</a:t>
            </a:r>
          </a:p>
          <a:p>
            <a:pPr marR="216535" algn="ctr">
              <a:lnSpc>
                <a:spcPct val="100000"/>
              </a:lnSpc>
              <a:spcBef>
                <a:spcPts val="1195"/>
              </a:spcBef>
              <a:tabLst>
                <a:tab pos="927735" algn="l"/>
                <a:tab pos="1602740" algn="l"/>
                <a:tab pos="4787265" algn="l"/>
                <a:tab pos="5064760" algn="l"/>
                <a:tab pos="6007100" algn="l"/>
              </a:tabLst>
            </a:pPr>
            <a:r>
              <a:rPr sz="3100" b="0" spc="200" dirty="0">
                <a:latin typeface="Lato"/>
                <a:cs typeface="Lato"/>
              </a:rPr>
              <a:t>Tel:</a:t>
            </a:r>
            <a:r>
              <a:rPr sz="3100" b="0" dirty="0">
                <a:latin typeface="Lato"/>
                <a:cs typeface="Lato"/>
              </a:rPr>
              <a:t>	</a:t>
            </a:r>
            <a:r>
              <a:rPr sz="3100" b="0" spc="-25" dirty="0">
                <a:latin typeface="Lato"/>
                <a:cs typeface="Lato"/>
              </a:rPr>
              <a:t>+</a:t>
            </a:r>
            <a:r>
              <a:rPr sz="3100" b="0" spc="-480" dirty="0">
                <a:latin typeface="Lato"/>
                <a:cs typeface="Lato"/>
              </a:rPr>
              <a:t> </a:t>
            </a:r>
            <a:r>
              <a:rPr sz="3100" b="0" spc="-50" dirty="0">
                <a:latin typeface="Lato"/>
                <a:cs typeface="Lato"/>
              </a:rPr>
              <a:t>1</a:t>
            </a:r>
            <a:r>
              <a:rPr sz="3100" b="0" dirty="0">
                <a:latin typeface="Lato"/>
                <a:cs typeface="Lato"/>
              </a:rPr>
              <a:t>	</a:t>
            </a:r>
            <a:r>
              <a:rPr sz="3100" b="0" spc="185" dirty="0">
                <a:latin typeface="Lato"/>
                <a:cs typeface="Lato"/>
              </a:rPr>
              <a:t>312</a:t>
            </a:r>
            <a:r>
              <a:rPr sz="3100" b="0" spc="-484" dirty="0">
                <a:latin typeface="Lato"/>
                <a:cs typeface="Lato"/>
              </a:rPr>
              <a:t> </a:t>
            </a:r>
            <a:r>
              <a:rPr sz="3100" b="0" dirty="0">
                <a:latin typeface="Lato"/>
                <a:cs typeface="Lato"/>
              </a:rPr>
              <a:t>-</a:t>
            </a:r>
            <a:r>
              <a:rPr sz="3100" b="0" spc="-484" dirty="0">
                <a:latin typeface="Lato"/>
                <a:cs typeface="Lato"/>
              </a:rPr>
              <a:t> </a:t>
            </a:r>
            <a:r>
              <a:rPr sz="3100" b="0" spc="185" dirty="0">
                <a:latin typeface="Lato"/>
                <a:cs typeface="Lato"/>
              </a:rPr>
              <a:t>376</a:t>
            </a:r>
            <a:r>
              <a:rPr sz="3100" b="0" spc="-484" dirty="0">
                <a:latin typeface="Lato"/>
                <a:cs typeface="Lato"/>
              </a:rPr>
              <a:t> </a:t>
            </a:r>
            <a:r>
              <a:rPr sz="3100" b="0" dirty="0">
                <a:latin typeface="Lato"/>
                <a:cs typeface="Lato"/>
              </a:rPr>
              <a:t>-</a:t>
            </a:r>
            <a:r>
              <a:rPr sz="3100" b="0" spc="-484" dirty="0">
                <a:latin typeface="Lato"/>
                <a:cs typeface="Lato"/>
              </a:rPr>
              <a:t> </a:t>
            </a:r>
            <a:r>
              <a:rPr sz="3100" b="0" spc="190" dirty="0">
                <a:latin typeface="Lato"/>
                <a:cs typeface="Lato"/>
              </a:rPr>
              <a:t>8303</a:t>
            </a:r>
            <a:r>
              <a:rPr sz="3100" b="0" dirty="0">
                <a:latin typeface="Lato"/>
                <a:cs typeface="Lato"/>
              </a:rPr>
              <a:t>	</a:t>
            </a:r>
            <a:r>
              <a:rPr sz="3100" b="0" spc="-50" dirty="0">
                <a:latin typeface="Lato"/>
                <a:cs typeface="Lato"/>
              </a:rPr>
              <a:t>|</a:t>
            </a:r>
            <a:r>
              <a:rPr sz="3100" b="0" dirty="0">
                <a:latin typeface="Lato"/>
                <a:cs typeface="Lato"/>
              </a:rPr>
              <a:t>	</a:t>
            </a:r>
            <a:r>
              <a:rPr sz="3100" b="0" spc="-25" dirty="0">
                <a:latin typeface="Lato"/>
                <a:cs typeface="Lato"/>
              </a:rPr>
              <a:t>+</a:t>
            </a:r>
            <a:r>
              <a:rPr sz="3100" b="0" spc="-480" dirty="0">
                <a:latin typeface="Lato"/>
                <a:cs typeface="Lato"/>
              </a:rPr>
              <a:t> </a:t>
            </a:r>
            <a:r>
              <a:rPr sz="3100" b="0" spc="105" dirty="0">
                <a:latin typeface="Lato"/>
                <a:cs typeface="Lato"/>
              </a:rPr>
              <a:t>44</a:t>
            </a:r>
            <a:r>
              <a:rPr sz="3100" b="0" dirty="0">
                <a:latin typeface="Lato"/>
                <a:cs typeface="Lato"/>
              </a:rPr>
              <a:t>	</a:t>
            </a:r>
            <a:r>
              <a:rPr sz="3100" b="0" spc="185" dirty="0">
                <a:latin typeface="Lato"/>
                <a:cs typeface="Lato"/>
              </a:rPr>
              <a:t>020</a:t>
            </a:r>
            <a:r>
              <a:rPr sz="3100" b="0" spc="-484" dirty="0">
                <a:latin typeface="Lato"/>
                <a:cs typeface="Lato"/>
              </a:rPr>
              <a:t> </a:t>
            </a:r>
            <a:r>
              <a:rPr sz="3100" b="0" dirty="0">
                <a:latin typeface="Lato"/>
                <a:cs typeface="Lato"/>
              </a:rPr>
              <a:t>-</a:t>
            </a:r>
            <a:r>
              <a:rPr sz="3100" b="0" spc="-484" dirty="0">
                <a:latin typeface="Lato"/>
                <a:cs typeface="Lato"/>
              </a:rPr>
              <a:t> </a:t>
            </a:r>
            <a:r>
              <a:rPr sz="3100" b="0" spc="210" dirty="0">
                <a:latin typeface="Lato"/>
                <a:cs typeface="Lato"/>
              </a:rPr>
              <a:t>8123</a:t>
            </a:r>
            <a:r>
              <a:rPr sz="3100" b="0" spc="-484" dirty="0">
                <a:latin typeface="Lato"/>
                <a:cs typeface="Lato"/>
              </a:rPr>
              <a:t> </a:t>
            </a:r>
            <a:r>
              <a:rPr sz="3100" b="0" dirty="0">
                <a:latin typeface="Lato"/>
                <a:cs typeface="Lato"/>
              </a:rPr>
              <a:t>-</a:t>
            </a:r>
            <a:r>
              <a:rPr sz="3100" b="0" spc="-484" dirty="0">
                <a:latin typeface="Lato"/>
                <a:cs typeface="Lato"/>
              </a:rPr>
              <a:t> </a:t>
            </a:r>
            <a:r>
              <a:rPr sz="3100" b="0" spc="190" dirty="0">
                <a:latin typeface="Lato"/>
                <a:cs typeface="Lato"/>
              </a:rPr>
              <a:t>0732</a:t>
            </a:r>
            <a:endParaRPr sz="3100" dirty="0">
              <a:latin typeface="Lato"/>
              <a:cs typeface="Lato"/>
            </a:endParaRPr>
          </a:p>
          <a:p>
            <a:pPr marR="215900" algn="ctr">
              <a:lnSpc>
                <a:spcPct val="100000"/>
              </a:lnSpc>
              <a:spcBef>
                <a:spcPts val="565"/>
              </a:spcBef>
              <a:tabLst>
                <a:tab pos="1313180" algn="l"/>
                <a:tab pos="2544445" algn="l"/>
              </a:tabLst>
            </a:pPr>
            <a:r>
              <a:rPr sz="3100" b="0" spc="235" dirty="0">
                <a:latin typeface="Lato"/>
                <a:cs typeface="Lato"/>
              </a:rPr>
              <a:t>India:</a:t>
            </a:r>
            <a:r>
              <a:rPr sz="3100" b="0" dirty="0">
                <a:latin typeface="Lato"/>
                <a:cs typeface="Lato"/>
              </a:rPr>
              <a:t>	(</a:t>
            </a:r>
            <a:r>
              <a:rPr sz="3100" b="0" spc="-480" dirty="0">
                <a:latin typeface="Lato"/>
                <a:cs typeface="Lato"/>
              </a:rPr>
              <a:t> </a:t>
            </a:r>
            <a:r>
              <a:rPr sz="3100" b="0" spc="-25" dirty="0">
                <a:latin typeface="Lato"/>
                <a:cs typeface="Lato"/>
              </a:rPr>
              <a:t>+</a:t>
            </a:r>
            <a:r>
              <a:rPr sz="3100" b="0" spc="-480" dirty="0">
                <a:latin typeface="Lato"/>
                <a:cs typeface="Lato"/>
              </a:rPr>
              <a:t> </a:t>
            </a:r>
            <a:r>
              <a:rPr sz="3100" b="0" spc="130" dirty="0">
                <a:latin typeface="Lato"/>
                <a:cs typeface="Lato"/>
              </a:rPr>
              <a:t>91</a:t>
            </a:r>
            <a:r>
              <a:rPr sz="3100" b="0" spc="-480" dirty="0">
                <a:latin typeface="Lato"/>
                <a:cs typeface="Lato"/>
              </a:rPr>
              <a:t> </a:t>
            </a:r>
            <a:r>
              <a:rPr sz="3100" b="0" spc="-50" dirty="0">
                <a:latin typeface="Lato"/>
                <a:cs typeface="Lato"/>
              </a:rPr>
              <a:t>)</a:t>
            </a:r>
            <a:r>
              <a:rPr sz="3100" b="0" dirty="0">
                <a:latin typeface="Lato"/>
                <a:cs typeface="Lato"/>
              </a:rPr>
              <a:t>	</a:t>
            </a:r>
            <a:r>
              <a:rPr sz="3100" b="0" spc="185" dirty="0">
                <a:latin typeface="Lato"/>
                <a:cs typeface="Lato"/>
              </a:rPr>
              <a:t>983</a:t>
            </a:r>
            <a:r>
              <a:rPr sz="3100" b="0" spc="-484" dirty="0">
                <a:latin typeface="Lato"/>
                <a:cs typeface="Lato"/>
              </a:rPr>
              <a:t> </a:t>
            </a:r>
            <a:r>
              <a:rPr sz="3100" b="0" dirty="0">
                <a:latin typeface="Lato"/>
                <a:cs typeface="Lato"/>
              </a:rPr>
              <a:t>-</a:t>
            </a:r>
            <a:r>
              <a:rPr sz="3100" b="0" spc="-484" dirty="0">
                <a:latin typeface="Lato"/>
                <a:cs typeface="Lato"/>
              </a:rPr>
              <a:t> </a:t>
            </a:r>
            <a:r>
              <a:rPr sz="3100" b="0" spc="185" dirty="0">
                <a:latin typeface="Lato"/>
                <a:cs typeface="Lato"/>
              </a:rPr>
              <a:t>496</a:t>
            </a:r>
            <a:r>
              <a:rPr sz="3100" b="0" spc="-484" dirty="0">
                <a:latin typeface="Lato"/>
                <a:cs typeface="Lato"/>
              </a:rPr>
              <a:t> </a:t>
            </a:r>
            <a:r>
              <a:rPr sz="3100" b="0" dirty="0">
                <a:latin typeface="Lato"/>
                <a:cs typeface="Lato"/>
              </a:rPr>
              <a:t>-</a:t>
            </a:r>
            <a:r>
              <a:rPr sz="3100" b="0" spc="-484" dirty="0">
                <a:latin typeface="Lato"/>
                <a:cs typeface="Lato"/>
              </a:rPr>
              <a:t> </a:t>
            </a:r>
            <a:r>
              <a:rPr sz="3100" b="0" spc="190" dirty="0">
                <a:latin typeface="Lato"/>
                <a:cs typeface="Lato"/>
              </a:rPr>
              <a:t>8611</a:t>
            </a:r>
            <a:endParaRPr sz="3100" dirty="0">
              <a:latin typeface="Lato"/>
              <a:cs typeface="Lato"/>
            </a:endParaRPr>
          </a:p>
          <a:p>
            <a:pPr marR="906780" algn="ctr">
              <a:lnSpc>
                <a:spcPct val="100000"/>
              </a:lnSpc>
              <a:spcBef>
                <a:spcPts val="1005"/>
              </a:spcBef>
            </a:pPr>
            <a:r>
              <a:rPr sz="3100" b="0" spc="250" dirty="0">
                <a:latin typeface="Lato"/>
                <a:cs typeface="Lato"/>
              </a:rPr>
              <a:t>sales@</a:t>
            </a:r>
            <a:r>
              <a:rPr sz="3100" b="0" spc="-455" dirty="0">
                <a:latin typeface="Lato"/>
                <a:cs typeface="Lato"/>
              </a:rPr>
              <a:t> </a:t>
            </a:r>
            <a:r>
              <a:rPr sz="3100" b="0" spc="290" dirty="0">
                <a:latin typeface="Lato"/>
                <a:cs typeface="Lato"/>
              </a:rPr>
              <a:t>cognitivemarketresearch.</a:t>
            </a:r>
            <a:r>
              <a:rPr sz="3100" b="0" spc="-450" dirty="0">
                <a:latin typeface="Lato"/>
                <a:cs typeface="Lato"/>
              </a:rPr>
              <a:t> </a:t>
            </a:r>
            <a:r>
              <a:rPr sz="3100" b="0" spc="170" dirty="0">
                <a:latin typeface="Lato"/>
                <a:cs typeface="Lato"/>
              </a:rPr>
              <a:t>com</a:t>
            </a:r>
            <a:endParaRPr sz="3100" dirty="0"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1305"/>
              </a:spcBef>
              <a:tabLst>
                <a:tab pos="1967864" algn="l"/>
                <a:tab pos="2999740" algn="l"/>
                <a:tab pos="4154170" algn="l"/>
                <a:tab pos="6099810" algn="l"/>
                <a:tab pos="6446520" algn="l"/>
                <a:tab pos="13332460" algn="l"/>
              </a:tabLst>
            </a:pPr>
            <a:r>
              <a:rPr sz="3850" b="0" spc="310" dirty="0">
                <a:latin typeface="Lato"/>
                <a:cs typeface="Lato"/>
              </a:rPr>
              <a:t>Access</a:t>
            </a:r>
            <a:r>
              <a:rPr sz="3850" b="0" dirty="0">
                <a:latin typeface="Lato"/>
                <a:cs typeface="Lato"/>
              </a:rPr>
              <a:t>	</a:t>
            </a:r>
            <a:r>
              <a:rPr sz="3850" b="0" spc="229" dirty="0">
                <a:latin typeface="Lato"/>
                <a:cs typeface="Lato"/>
              </a:rPr>
              <a:t>the</a:t>
            </a:r>
            <a:r>
              <a:rPr sz="3850" b="0" dirty="0">
                <a:latin typeface="Lato"/>
                <a:cs typeface="Lato"/>
              </a:rPr>
              <a:t>	</a:t>
            </a:r>
            <a:r>
              <a:rPr sz="3850" b="0" spc="265" dirty="0">
                <a:latin typeface="Lato"/>
                <a:cs typeface="Lato"/>
              </a:rPr>
              <a:t>Full</a:t>
            </a:r>
            <a:r>
              <a:rPr sz="3850" b="0" dirty="0">
                <a:latin typeface="Lato"/>
                <a:cs typeface="Lato"/>
              </a:rPr>
              <a:t>	</a:t>
            </a:r>
            <a:r>
              <a:rPr sz="3850" b="0" spc="310" dirty="0">
                <a:latin typeface="Lato"/>
                <a:cs typeface="Lato"/>
              </a:rPr>
              <a:t>Report</a:t>
            </a:r>
            <a:r>
              <a:rPr sz="3850" b="0" dirty="0">
                <a:latin typeface="Lato"/>
                <a:cs typeface="Lato"/>
              </a:rPr>
              <a:t>	</a:t>
            </a:r>
            <a:r>
              <a:rPr sz="3850" b="0" spc="-50" dirty="0">
                <a:latin typeface="Lato"/>
                <a:cs typeface="Lato"/>
              </a:rPr>
              <a:t>:</a:t>
            </a:r>
            <a:r>
              <a:rPr sz="3850" b="0" dirty="0">
                <a:latin typeface="Lato"/>
                <a:cs typeface="Lato"/>
              </a:rPr>
              <a:t>	</a:t>
            </a:r>
            <a:r>
              <a:rPr lang="en-US" sz="3850" b="0" dirty="0">
                <a:latin typeface="Lato"/>
                <a:cs typeface="Lato"/>
                <a:hlinkClick r:id="rId4"/>
              </a:rPr>
              <a:t> http://tinyurl.com/2swph5c9 </a:t>
            </a:r>
            <a:r>
              <a:rPr sz="3850" b="0" u="heavy" dirty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	</a:t>
            </a:r>
            <a:endParaRPr sz="3850" dirty="0">
              <a:latin typeface="Lato"/>
              <a:cs typeface="Lato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897969" y="9990137"/>
            <a:ext cx="7727950" cy="28575"/>
          </a:xfrm>
          <a:custGeom>
            <a:avLst/>
            <a:gdLst/>
            <a:ahLst/>
            <a:cxnLst/>
            <a:rect l="l" t="t" r="r" b="b"/>
            <a:pathLst>
              <a:path w="7727950" h="28575">
                <a:moveTo>
                  <a:pt x="7727912" y="0"/>
                </a:moveTo>
                <a:lnTo>
                  <a:pt x="2640698" y="0"/>
                </a:lnTo>
                <a:lnTo>
                  <a:pt x="0" y="0"/>
                </a:lnTo>
                <a:lnTo>
                  <a:pt x="0" y="28575"/>
                </a:lnTo>
                <a:lnTo>
                  <a:pt x="2640698" y="28575"/>
                </a:lnTo>
                <a:lnTo>
                  <a:pt x="7727912" y="28575"/>
                </a:lnTo>
                <a:lnTo>
                  <a:pt x="77279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195618" y="9227140"/>
            <a:ext cx="8407400" cy="8286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ts val="3145"/>
              </a:lnSpc>
              <a:spcBef>
                <a:spcPts val="130"/>
              </a:spcBef>
              <a:tabLst>
                <a:tab pos="1383030" algn="l"/>
                <a:tab pos="2357755" algn="l"/>
                <a:tab pos="3134360" algn="l"/>
              </a:tabLst>
            </a:pPr>
            <a:r>
              <a:rPr sz="2800" b="1" spc="229" dirty="0">
                <a:latin typeface="Lato Heavy"/>
                <a:cs typeface="Lato Heavy"/>
              </a:rPr>
              <a:t>Please</a:t>
            </a:r>
            <a:r>
              <a:rPr sz="2800" b="1" dirty="0">
                <a:latin typeface="Lato Heavy"/>
                <a:cs typeface="Lato Heavy"/>
              </a:rPr>
              <a:t>	</a:t>
            </a:r>
            <a:r>
              <a:rPr sz="2800" b="1" spc="204" dirty="0">
                <a:latin typeface="Lato Heavy"/>
                <a:cs typeface="Lato Heavy"/>
              </a:rPr>
              <a:t>visit</a:t>
            </a:r>
            <a:r>
              <a:rPr sz="2800" b="1" dirty="0">
                <a:latin typeface="Lato Heavy"/>
                <a:cs typeface="Lato Heavy"/>
              </a:rPr>
              <a:t>	</a:t>
            </a:r>
            <a:r>
              <a:rPr sz="2800" b="1" spc="170" dirty="0">
                <a:latin typeface="Lato Heavy"/>
                <a:cs typeface="Lato Heavy"/>
              </a:rPr>
              <a:t>our</a:t>
            </a:r>
            <a:r>
              <a:rPr sz="2800" b="1" dirty="0">
                <a:latin typeface="Lato Heavy"/>
                <a:cs typeface="Lato Heavy"/>
              </a:rPr>
              <a:t>	</a:t>
            </a:r>
            <a:r>
              <a:rPr sz="2800" b="1" spc="245" dirty="0">
                <a:latin typeface="Lato Heavy"/>
                <a:cs typeface="Lato Heavy"/>
              </a:rPr>
              <a:t>website:</a:t>
            </a:r>
            <a:endParaRPr sz="2800">
              <a:latin typeface="Lato Heavy"/>
              <a:cs typeface="Lato Heavy"/>
            </a:endParaRPr>
          </a:p>
          <a:p>
            <a:pPr algn="ctr">
              <a:lnSpc>
                <a:spcPts val="3145"/>
              </a:lnSpc>
            </a:pPr>
            <a:r>
              <a:rPr sz="2800" b="1" u="heavy" spc="270" dirty="0">
                <a:uFill>
                  <a:solidFill>
                    <a:srgbClr val="000000"/>
                  </a:solidFill>
                </a:uFill>
                <a:latin typeface="Lato Heavy"/>
                <a:cs typeface="Lato Heavy"/>
                <a:hlinkClick r:id="rId6"/>
              </a:rPr>
              <a:t>htt</a:t>
            </a:r>
            <a:r>
              <a:rPr sz="2800" b="1" u="none" spc="270" dirty="0">
                <a:latin typeface="Lato Heavy"/>
                <a:cs typeface="Lato Heavy"/>
                <a:hlinkClick r:id="rId6"/>
              </a:rPr>
              <a:t>ps://www.cognitivemarketresearch.com</a:t>
            </a:r>
            <a:endParaRPr sz="2800">
              <a:latin typeface="Lato Heavy"/>
              <a:cs typeface="Lato Heav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336</Words>
  <Application>Microsoft Office PowerPoint</Application>
  <PresentationFormat>Custom</PresentationFormat>
  <Paragraphs>42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Arial</vt:lpstr>
      <vt:lpstr>Arial Black</vt:lpstr>
      <vt:lpstr>Georgia</vt:lpstr>
      <vt:lpstr>Lato</vt:lpstr>
      <vt:lpstr>Lato Heavy</vt:lpstr>
      <vt:lpstr>Liberation Sans</vt:lpstr>
      <vt:lpstr>Times New Roman</vt:lpstr>
      <vt:lpstr>Trebuchet MS</vt:lpstr>
      <vt:lpstr>Verdana</vt:lpstr>
      <vt:lpstr>Yanone Kaffeesatz Thin</vt:lpstr>
      <vt:lpstr>Office Theme</vt:lpstr>
      <vt:lpstr>ANGIOGRAPHY EQUIPMENT MARKET REPORT 2024</vt:lpstr>
      <vt:lpstr>INTRODUCTION</vt:lpstr>
      <vt:lpstr>KEY INSIGHTS</vt:lpstr>
      <vt:lpstr>REVENUE MARKET SHARE BY SEGMENTS 2022</vt:lpstr>
      <vt:lpstr>Europe</vt:lpstr>
      <vt:lpstr>Technological advancements Growing healthcare infrastructure in the</vt:lpstr>
      <vt:lpstr>AUTHOR'S PERSPECTIVE</vt:lpstr>
      <vt:lpstr>KEY PLAYERS</vt:lpstr>
      <vt:lpstr>Contact 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Angiography Equipment Market Report</dc:title>
  <dc:creator>Timothy Kessler</dc:creator>
  <cp:keywords>DAFu9GkiQY4,BAFWDJyds2Y</cp:keywords>
  <cp:lastModifiedBy>decipher market</cp:lastModifiedBy>
  <cp:revision>2</cp:revision>
  <dcterms:created xsi:type="dcterms:W3CDTF">2024-01-24T08:39:35Z</dcterms:created>
  <dcterms:modified xsi:type="dcterms:W3CDTF">2024-02-12T14:23:24Z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2024-01-24T00:00:00Z</vt:filetime>
  </property>
  <property fmtid="{D5CDD505-2E9C-101B-9397-08002B2CF9AE}" pid="3" name="Creator">
    <vt:lpwstr>Canva</vt:lpwstr>
  </property>
  <property fmtid="{D5CDD505-2E9C-101B-9397-08002B2CF9AE}" pid="4" name="LastSaved">
    <vt:filetime>2024-01-24T00:00:00Z</vt:filetime>
  </property>
  <property fmtid="{D5CDD505-2E9C-101B-9397-08002B2CF9AE}" pid="5" name="Producer">
    <vt:lpwstr>3-Heights(TM) PDF Security Shell 4.8.25.2 (http://www.pdf-tools.com)</vt:lpwstr>
  </property>
</Properties>
</file>