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jpg" ContentType="image/jpg"/>
  <Override PartName="/ppt/slides/slide1.xml" ContentType="application/vnd.openxmlformats-officedocument.presentationml.slide+xml"/>
  <Override PartName="/ppt/slides/slide2.xml" ContentType="application/vnd.openxmlformats-officedocument.presentationml.slide+xml"/>
  <Default Extension="png" ContentType="image/pn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6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262127" y="512063"/>
            <a:ext cx="17764125" cy="1033780"/>
          </a:xfrm>
          <a:custGeom>
            <a:avLst/>
            <a:gdLst/>
            <a:ahLst/>
            <a:cxnLst/>
            <a:rect l="l" t="t" r="r" b="b"/>
            <a:pathLst>
              <a:path w="17764125" h="1033780">
                <a:moveTo>
                  <a:pt x="17763744" y="0"/>
                </a:moveTo>
                <a:lnTo>
                  <a:pt x="0" y="0"/>
                </a:lnTo>
                <a:lnTo>
                  <a:pt x="0" y="1033272"/>
                </a:lnTo>
                <a:lnTo>
                  <a:pt x="17763744" y="1033272"/>
                </a:lnTo>
                <a:lnTo>
                  <a:pt x="17763744" y="0"/>
                </a:lnTo>
                <a:close/>
              </a:path>
            </a:pathLst>
          </a:custGeom>
          <a:solidFill>
            <a:srgbClr val="000000">
              <a:alpha val="38822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1848" y="697484"/>
            <a:ext cx="17120870" cy="5594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200" b="1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50" b="1" i="0">
                <a:solidFill>
                  <a:schemeClr val="tx1"/>
                </a:solidFill>
                <a:latin typeface="Lato"/>
                <a:cs typeface="La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200" b="1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6550" b="1" i="0">
                <a:solidFill>
                  <a:schemeClr val="tx1"/>
                </a:solidFill>
                <a:latin typeface="Lato"/>
                <a:cs typeface="La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200" b="1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200" b="1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70607" y="235737"/>
            <a:ext cx="14764385" cy="18821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200" b="1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393060" y="4190248"/>
            <a:ext cx="14248765" cy="3868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50" b="1" i="0">
                <a:solidFill>
                  <a:schemeClr val="tx1"/>
                </a:solidFill>
                <a:latin typeface="Lato"/>
                <a:cs typeface="La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jp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Relationship Id="rId3" Type="http://schemas.openxmlformats.org/officeDocument/2006/relationships/image" Target="../media/image4.png"/><Relationship Id="rId4" Type="http://schemas.openxmlformats.org/officeDocument/2006/relationships/image" Target="../media/image5.pn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.png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6" Type="http://schemas.openxmlformats.org/officeDocument/2006/relationships/image" Target="../media/image12.png"/><Relationship Id="rId7" Type="http://schemas.openxmlformats.org/officeDocument/2006/relationships/image" Target="../media/image13.png"/><Relationship Id="rId8" Type="http://schemas.openxmlformats.org/officeDocument/2006/relationships/image" Target="../media/image14.png"/><Relationship Id="rId9" Type="http://schemas.openxmlformats.org/officeDocument/2006/relationships/image" Target="../media/image15.png"/><Relationship Id="rId10" Type="http://schemas.openxmlformats.org/officeDocument/2006/relationships/image" Target="../media/image16.pn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hyperlink" Target="https://rb.gy/oqwhk" TargetMode="External"/><Relationship Id="rId5" Type="http://schemas.openxmlformats.org/officeDocument/2006/relationships/hyperlink" Target="https://www.cognitivemarketresearch.com/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7998" cy="10286997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0" y="0"/>
              <a:ext cx="18288000" cy="10287000"/>
            </a:xfrm>
            <a:custGeom>
              <a:avLst/>
              <a:gdLst/>
              <a:ahLst/>
              <a:cxnLst/>
              <a:rect l="l" t="t" r="r" b="b"/>
              <a:pathLst>
                <a:path w="18288000" h="10287000">
                  <a:moveTo>
                    <a:pt x="18288000" y="0"/>
                  </a:moveTo>
                  <a:lnTo>
                    <a:pt x="0" y="0"/>
                  </a:lnTo>
                  <a:lnTo>
                    <a:pt x="0" y="10287000"/>
                  </a:lnTo>
                  <a:lnTo>
                    <a:pt x="18288000" y="10287000"/>
                  </a:lnTo>
                  <a:lnTo>
                    <a:pt x="18288000" y="0"/>
                  </a:lnTo>
                  <a:close/>
                </a:path>
              </a:pathLst>
            </a:custGeom>
            <a:solidFill>
              <a:srgbClr val="000000">
                <a:alpha val="21960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"/>
          <p:cNvSpPr/>
          <p:nvPr/>
        </p:nvSpPr>
        <p:spPr>
          <a:xfrm>
            <a:off x="4123944" y="3742944"/>
            <a:ext cx="11271885" cy="2453640"/>
          </a:xfrm>
          <a:custGeom>
            <a:avLst/>
            <a:gdLst/>
            <a:ahLst/>
            <a:cxnLst/>
            <a:rect l="l" t="t" r="r" b="b"/>
            <a:pathLst>
              <a:path w="11271885" h="2453640">
                <a:moveTo>
                  <a:pt x="11271504" y="0"/>
                </a:moveTo>
                <a:lnTo>
                  <a:pt x="0" y="0"/>
                </a:lnTo>
                <a:lnTo>
                  <a:pt x="0" y="2453640"/>
                </a:lnTo>
                <a:lnTo>
                  <a:pt x="11271504" y="2453640"/>
                </a:lnTo>
                <a:lnTo>
                  <a:pt x="11271504" y="0"/>
                </a:lnTo>
                <a:close/>
              </a:path>
            </a:pathLst>
          </a:custGeom>
          <a:solidFill>
            <a:srgbClr val="6C665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714747" y="4243196"/>
            <a:ext cx="10095865" cy="1355090"/>
          </a:xfrm>
          <a:prstGeom prst="rect"/>
        </p:spPr>
        <p:txBody>
          <a:bodyPr wrap="square" lIns="0" tIns="34290" rIns="0" bIns="0" rtlCol="0" vert="horz">
            <a:spAutoFit/>
          </a:bodyPr>
          <a:lstStyle/>
          <a:p>
            <a:pPr marL="2777490" marR="5080" indent="-2764790">
              <a:lnSpc>
                <a:spcPts val="5200"/>
              </a:lnSpc>
              <a:spcBef>
                <a:spcPts val="270"/>
              </a:spcBef>
            </a:pPr>
            <a:r>
              <a:rPr dirty="0" sz="4400" spc="-355" b="0">
                <a:latin typeface="Arial Black"/>
                <a:cs typeface="Arial Black"/>
              </a:rPr>
              <a:t>ANDROGENS</a:t>
            </a:r>
            <a:r>
              <a:rPr dirty="0" sz="4400" spc="-415" b="0">
                <a:latin typeface="Arial Black"/>
                <a:cs typeface="Arial Black"/>
              </a:rPr>
              <a:t> </a:t>
            </a:r>
            <a:r>
              <a:rPr dirty="0" sz="4400" spc="-1019" b="0">
                <a:latin typeface="Arial Black"/>
                <a:cs typeface="Arial Black"/>
              </a:rPr>
              <a:t>&amp;</a:t>
            </a:r>
            <a:r>
              <a:rPr dirty="0" sz="4400" spc="-430" b="0">
                <a:latin typeface="Arial Black"/>
                <a:cs typeface="Arial Black"/>
              </a:rPr>
              <a:t> </a:t>
            </a:r>
            <a:r>
              <a:rPr dirty="0" sz="4400" spc="-330" b="0">
                <a:latin typeface="Arial Black"/>
                <a:cs typeface="Arial Black"/>
              </a:rPr>
              <a:t>ANABOLIC</a:t>
            </a:r>
            <a:r>
              <a:rPr dirty="0" sz="4400" spc="-430" b="0">
                <a:latin typeface="Arial Black"/>
                <a:cs typeface="Arial Black"/>
              </a:rPr>
              <a:t> </a:t>
            </a:r>
            <a:r>
              <a:rPr dirty="0" sz="4400" spc="-409" b="0">
                <a:latin typeface="Arial Black"/>
                <a:cs typeface="Arial Black"/>
              </a:rPr>
              <a:t>STEROIDS </a:t>
            </a:r>
            <a:r>
              <a:rPr dirty="0" sz="4400" spc="-495" b="0">
                <a:latin typeface="Arial Black"/>
                <a:cs typeface="Arial Black"/>
              </a:rPr>
              <a:t>MARKET</a:t>
            </a:r>
            <a:r>
              <a:rPr dirty="0" sz="4400" spc="-380" b="0">
                <a:latin typeface="Arial Black"/>
                <a:cs typeface="Arial Black"/>
              </a:rPr>
              <a:t> </a:t>
            </a:r>
            <a:r>
              <a:rPr dirty="0" sz="4400" spc="-445" b="0">
                <a:latin typeface="Arial Black"/>
                <a:cs typeface="Arial Black"/>
              </a:rPr>
              <a:t>REPORT</a:t>
            </a:r>
            <a:endParaRPr sz="44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7999" cy="10286995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0" y="14454"/>
              <a:ext cx="18288000" cy="10273030"/>
            </a:xfrm>
            <a:custGeom>
              <a:avLst/>
              <a:gdLst/>
              <a:ahLst/>
              <a:cxnLst/>
              <a:rect l="l" t="t" r="r" b="b"/>
              <a:pathLst>
                <a:path w="18288000" h="10273030">
                  <a:moveTo>
                    <a:pt x="18288000" y="0"/>
                  </a:moveTo>
                  <a:lnTo>
                    <a:pt x="0" y="10229228"/>
                  </a:lnTo>
                  <a:lnTo>
                    <a:pt x="0" y="10272542"/>
                  </a:lnTo>
                  <a:lnTo>
                    <a:pt x="18288000" y="10272544"/>
                  </a:lnTo>
                  <a:lnTo>
                    <a:pt x="18288000" y="0"/>
                  </a:lnTo>
                  <a:close/>
                </a:path>
              </a:pathLst>
            </a:custGeom>
            <a:solidFill>
              <a:srgbClr val="535353">
                <a:alpha val="4705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" name="object 5" descr=""/>
          <p:cNvGrpSpPr/>
          <p:nvPr/>
        </p:nvGrpSpPr>
        <p:grpSpPr>
          <a:xfrm>
            <a:off x="1028700" y="0"/>
            <a:ext cx="17259300" cy="10287000"/>
            <a:chOff x="1028700" y="0"/>
            <a:chExt cx="17259300" cy="10287000"/>
          </a:xfrm>
        </p:grpSpPr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06311" y="0"/>
              <a:ext cx="11981688" cy="10286994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1028700" y="4098035"/>
              <a:ext cx="16230600" cy="3312160"/>
            </a:xfrm>
            <a:custGeom>
              <a:avLst/>
              <a:gdLst/>
              <a:ahLst/>
              <a:cxnLst/>
              <a:rect l="l" t="t" r="r" b="b"/>
              <a:pathLst>
                <a:path w="16230600" h="3312159">
                  <a:moveTo>
                    <a:pt x="16230600" y="0"/>
                  </a:moveTo>
                  <a:lnTo>
                    <a:pt x="0" y="0"/>
                  </a:lnTo>
                  <a:lnTo>
                    <a:pt x="0" y="3311652"/>
                  </a:lnTo>
                  <a:lnTo>
                    <a:pt x="16230600" y="3311652"/>
                  </a:lnTo>
                  <a:lnTo>
                    <a:pt x="16230600" y="0"/>
                  </a:lnTo>
                  <a:close/>
                </a:path>
              </a:pathLst>
            </a:custGeom>
            <a:solidFill>
              <a:srgbClr val="535353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797595" y="0"/>
              <a:ext cx="8490404" cy="10286966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884098" rIns="0" bIns="0" rtlCol="0" vert="horz">
            <a:spAutoFit/>
          </a:bodyPr>
          <a:lstStyle/>
          <a:p>
            <a:pPr marL="1443355">
              <a:lnSpc>
                <a:spcPct val="100000"/>
              </a:lnSpc>
              <a:spcBef>
                <a:spcPts val="110"/>
              </a:spcBef>
            </a:pPr>
            <a:r>
              <a:rPr dirty="0" sz="5750" spc="-840">
                <a:solidFill>
                  <a:srgbClr val="253E6B"/>
                </a:solidFill>
              </a:rPr>
              <a:t>I</a:t>
            </a:r>
            <a:r>
              <a:rPr dirty="0" sz="5750" spc="-650">
                <a:solidFill>
                  <a:srgbClr val="253E6B"/>
                </a:solidFill>
              </a:rPr>
              <a:t>N</a:t>
            </a:r>
            <a:r>
              <a:rPr dirty="0" sz="5750" spc="-660">
                <a:solidFill>
                  <a:srgbClr val="253E6B"/>
                </a:solidFill>
              </a:rPr>
              <a:t>TR</a:t>
            </a:r>
            <a:r>
              <a:rPr dirty="0" sz="5750" spc="-650">
                <a:solidFill>
                  <a:srgbClr val="253E6B"/>
                </a:solidFill>
              </a:rPr>
              <a:t>O</a:t>
            </a:r>
            <a:r>
              <a:rPr dirty="0" sz="5750" spc="-640">
                <a:solidFill>
                  <a:srgbClr val="253E6B"/>
                </a:solidFill>
              </a:rPr>
              <a:t>D</a:t>
            </a:r>
            <a:r>
              <a:rPr dirty="0" sz="5750" spc="-650">
                <a:solidFill>
                  <a:srgbClr val="253E6B"/>
                </a:solidFill>
              </a:rPr>
              <a:t>U</a:t>
            </a:r>
            <a:r>
              <a:rPr dirty="0" sz="5750" spc="-630">
                <a:solidFill>
                  <a:srgbClr val="253E6B"/>
                </a:solidFill>
              </a:rPr>
              <a:t>C</a:t>
            </a:r>
            <a:r>
              <a:rPr dirty="0" sz="5750" spc="-675">
                <a:solidFill>
                  <a:srgbClr val="253E6B"/>
                </a:solidFill>
              </a:rPr>
              <a:t>T</a:t>
            </a:r>
            <a:r>
              <a:rPr dirty="0" sz="5750" spc="-860">
                <a:solidFill>
                  <a:srgbClr val="253E6B"/>
                </a:solidFill>
              </a:rPr>
              <a:t>I</a:t>
            </a:r>
            <a:r>
              <a:rPr dirty="0" sz="5750" spc="-650">
                <a:solidFill>
                  <a:srgbClr val="253E6B"/>
                </a:solidFill>
              </a:rPr>
              <a:t>O</a:t>
            </a:r>
            <a:r>
              <a:rPr dirty="0" sz="5750" spc="-295">
                <a:solidFill>
                  <a:srgbClr val="253E6B"/>
                </a:solidFill>
              </a:rPr>
              <a:t>N</a:t>
            </a:r>
            <a:endParaRPr sz="5750"/>
          </a:p>
        </p:txBody>
      </p:sp>
      <p:sp>
        <p:nvSpPr>
          <p:cNvPr id="10" name="object 10" descr=""/>
          <p:cNvSpPr txBox="1"/>
          <p:nvPr/>
        </p:nvSpPr>
        <p:spPr>
          <a:xfrm>
            <a:off x="1572894" y="4284980"/>
            <a:ext cx="8863965" cy="278130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1299"/>
              </a:lnSpc>
              <a:spcBef>
                <a:spcPts val="90"/>
              </a:spcBef>
            </a:pPr>
            <a:r>
              <a:rPr dirty="0" sz="2550" spc="-40">
                <a:solidFill>
                  <a:srgbClr val="FFFFFF"/>
                </a:solidFill>
                <a:latin typeface="Verdana"/>
                <a:cs typeface="Verdana"/>
              </a:rPr>
              <a:t>Androgens</a:t>
            </a:r>
            <a:r>
              <a:rPr dirty="0" sz="255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50" spc="-25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55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50" spc="-10">
                <a:solidFill>
                  <a:srgbClr val="FFFFFF"/>
                </a:solidFill>
                <a:latin typeface="Verdana"/>
                <a:cs typeface="Verdana"/>
              </a:rPr>
              <a:t>anabolic</a:t>
            </a:r>
            <a:r>
              <a:rPr dirty="0" sz="255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50" spc="-10">
                <a:solidFill>
                  <a:srgbClr val="FFFFFF"/>
                </a:solidFill>
                <a:latin typeface="Verdana"/>
                <a:cs typeface="Verdana"/>
              </a:rPr>
              <a:t>steroids</a:t>
            </a:r>
            <a:r>
              <a:rPr dirty="0" sz="255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50" spc="-65">
                <a:solidFill>
                  <a:srgbClr val="FFFFFF"/>
                </a:solidFill>
                <a:latin typeface="Verdana"/>
                <a:cs typeface="Verdana"/>
              </a:rPr>
              <a:t>are</a:t>
            </a:r>
            <a:r>
              <a:rPr dirty="0" sz="255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50" spc="-1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55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50" spc="-10">
                <a:solidFill>
                  <a:srgbClr val="FFFFFF"/>
                </a:solidFill>
                <a:latin typeface="Verdana"/>
                <a:cs typeface="Verdana"/>
              </a:rPr>
              <a:t>synthetic </a:t>
            </a:r>
            <a:r>
              <a:rPr dirty="0" sz="2550" spc="-40">
                <a:solidFill>
                  <a:srgbClr val="FFFFFF"/>
                </a:solidFill>
                <a:latin typeface="Verdana"/>
                <a:cs typeface="Verdana"/>
              </a:rPr>
              <a:t>derivatives</a:t>
            </a:r>
            <a:r>
              <a:rPr dirty="0" sz="255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50" spc="6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255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50" spc="-10">
                <a:solidFill>
                  <a:srgbClr val="FFFFFF"/>
                </a:solidFill>
                <a:latin typeface="Verdana"/>
                <a:cs typeface="Verdana"/>
              </a:rPr>
              <a:t>testosterone</a:t>
            </a:r>
            <a:r>
              <a:rPr dirty="0" sz="255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50" spc="-65">
                <a:solidFill>
                  <a:srgbClr val="FFFFFF"/>
                </a:solidFill>
                <a:latin typeface="Verdana"/>
                <a:cs typeface="Verdana"/>
              </a:rPr>
              <a:t>hormone.</a:t>
            </a:r>
            <a:r>
              <a:rPr dirty="0" sz="255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50" spc="-25">
                <a:solidFill>
                  <a:srgbClr val="FFFFFF"/>
                </a:solidFill>
                <a:latin typeface="Verdana"/>
                <a:cs typeface="Verdana"/>
              </a:rPr>
              <a:t>Testosterone</a:t>
            </a:r>
            <a:r>
              <a:rPr dirty="0" sz="255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50" spc="-40">
                <a:solidFill>
                  <a:srgbClr val="FFFFFF"/>
                </a:solidFill>
                <a:latin typeface="Verdana"/>
                <a:cs typeface="Verdana"/>
              </a:rPr>
              <a:t>is</a:t>
            </a:r>
            <a:r>
              <a:rPr dirty="0" sz="255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50" spc="-50">
                <a:solidFill>
                  <a:srgbClr val="FFFFFF"/>
                </a:solidFill>
                <a:latin typeface="Verdana"/>
                <a:cs typeface="Verdana"/>
              </a:rPr>
              <a:t>a </a:t>
            </a:r>
            <a:r>
              <a:rPr dirty="0" sz="2550" spc="-75">
                <a:solidFill>
                  <a:srgbClr val="FFFFFF"/>
                </a:solidFill>
                <a:latin typeface="Verdana"/>
                <a:cs typeface="Verdana"/>
              </a:rPr>
              <a:t>male</a:t>
            </a:r>
            <a:r>
              <a:rPr dirty="0" sz="255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50" spc="-114">
                <a:solidFill>
                  <a:srgbClr val="FFFFFF"/>
                </a:solidFill>
                <a:latin typeface="Verdana"/>
                <a:cs typeface="Verdana"/>
              </a:rPr>
              <a:t>sex</a:t>
            </a:r>
            <a:r>
              <a:rPr dirty="0" sz="255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50" spc="-35">
                <a:solidFill>
                  <a:srgbClr val="FFFFFF"/>
                </a:solidFill>
                <a:latin typeface="Verdana"/>
                <a:cs typeface="Verdana"/>
              </a:rPr>
              <a:t>hormone</a:t>
            </a:r>
            <a:r>
              <a:rPr dirty="0" sz="255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50" spc="-20">
                <a:solidFill>
                  <a:srgbClr val="FFFFFF"/>
                </a:solidFill>
                <a:latin typeface="Verdana"/>
                <a:cs typeface="Verdana"/>
              </a:rPr>
              <a:t>that</a:t>
            </a:r>
            <a:r>
              <a:rPr dirty="0" sz="255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50" spc="-25">
                <a:solidFill>
                  <a:srgbClr val="FFFFFF"/>
                </a:solidFill>
                <a:latin typeface="Verdana"/>
                <a:cs typeface="Verdana"/>
              </a:rPr>
              <a:t>plays</a:t>
            </a:r>
            <a:r>
              <a:rPr dirty="0" sz="255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50" spc="-114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255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50">
                <a:solidFill>
                  <a:srgbClr val="FFFFFF"/>
                </a:solidFill>
                <a:latin typeface="Verdana"/>
                <a:cs typeface="Verdana"/>
              </a:rPr>
              <a:t>crucial</a:t>
            </a:r>
            <a:r>
              <a:rPr dirty="0" sz="255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50" spc="-10">
                <a:solidFill>
                  <a:srgbClr val="FFFFFF"/>
                </a:solidFill>
                <a:latin typeface="Verdana"/>
                <a:cs typeface="Verdana"/>
              </a:rPr>
              <a:t>role</a:t>
            </a:r>
            <a:r>
              <a:rPr dirty="0" sz="255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50" spc="-2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255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50" spc="-2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55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50" spc="-10">
                <a:solidFill>
                  <a:srgbClr val="FFFFFF"/>
                </a:solidFill>
                <a:latin typeface="Verdana"/>
                <a:cs typeface="Verdana"/>
              </a:rPr>
              <a:t>growth </a:t>
            </a:r>
            <a:r>
              <a:rPr dirty="0" sz="2550" spc="-25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55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50">
                <a:solidFill>
                  <a:srgbClr val="FFFFFF"/>
                </a:solidFill>
                <a:latin typeface="Verdana"/>
                <a:cs typeface="Verdana"/>
              </a:rPr>
              <a:t>reproduction</a:t>
            </a:r>
            <a:r>
              <a:rPr dirty="0" sz="255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50">
                <a:solidFill>
                  <a:srgbClr val="FFFFFF"/>
                </a:solidFill>
                <a:latin typeface="Verdana"/>
                <a:cs typeface="Verdana"/>
              </a:rPr>
              <a:t>process</a:t>
            </a:r>
            <a:r>
              <a:rPr dirty="0" sz="255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50" spc="-35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255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50" spc="-75">
                <a:solidFill>
                  <a:srgbClr val="FFFFFF"/>
                </a:solidFill>
                <a:latin typeface="Verdana"/>
                <a:cs typeface="Verdana"/>
              </a:rPr>
              <a:t>an</a:t>
            </a:r>
            <a:r>
              <a:rPr dirty="0" sz="255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50" spc="-40">
                <a:solidFill>
                  <a:srgbClr val="FFFFFF"/>
                </a:solidFill>
                <a:latin typeface="Verdana"/>
                <a:cs typeface="Verdana"/>
              </a:rPr>
              <a:t>individual.</a:t>
            </a:r>
            <a:r>
              <a:rPr dirty="0" sz="255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50" spc="-10">
                <a:solidFill>
                  <a:srgbClr val="FFFFFF"/>
                </a:solidFill>
                <a:latin typeface="Verdana"/>
                <a:cs typeface="Verdana"/>
              </a:rPr>
              <a:t>Anabolic steroids</a:t>
            </a:r>
            <a:r>
              <a:rPr dirty="0" sz="255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50" spc="-65">
                <a:solidFill>
                  <a:srgbClr val="FFFFFF"/>
                </a:solidFill>
                <a:latin typeface="Verdana"/>
                <a:cs typeface="Verdana"/>
              </a:rPr>
              <a:t>are</a:t>
            </a:r>
            <a:r>
              <a:rPr dirty="0" sz="255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50" spc="-25">
                <a:solidFill>
                  <a:srgbClr val="FFFFFF"/>
                </a:solidFill>
                <a:latin typeface="Verdana"/>
                <a:cs typeface="Verdana"/>
              </a:rPr>
              <a:t>used</a:t>
            </a:r>
            <a:r>
              <a:rPr dirty="0" sz="255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50" spc="-35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255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50" spc="-1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55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50" spc="-30">
                <a:solidFill>
                  <a:srgbClr val="FFFFFF"/>
                </a:solidFill>
                <a:latin typeface="Verdana"/>
                <a:cs typeface="Verdana"/>
              </a:rPr>
              <a:t>treatment</a:t>
            </a:r>
            <a:r>
              <a:rPr dirty="0" sz="255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50" spc="6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255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50" spc="-10">
                <a:solidFill>
                  <a:srgbClr val="FFFFFF"/>
                </a:solidFill>
                <a:latin typeface="Verdana"/>
                <a:cs typeface="Verdana"/>
              </a:rPr>
              <a:t>hormonal </a:t>
            </a:r>
            <a:r>
              <a:rPr dirty="0" sz="2550" spc="-35">
                <a:solidFill>
                  <a:srgbClr val="FFFFFF"/>
                </a:solidFill>
                <a:latin typeface="Verdana"/>
                <a:cs typeface="Verdana"/>
              </a:rPr>
              <a:t>problems,</a:t>
            </a:r>
            <a:r>
              <a:rPr dirty="0" sz="255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50" spc="-10">
                <a:solidFill>
                  <a:srgbClr val="FFFFFF"/>
                </a:solidFill>
                <a:latin typeface="Verdana"/>
                <a:cs typeface="Verdana"/>
              </a:rPr>
              <a:t>such</a:t>
            </a:r>
            <a:r>
              <a:rPr dirty="0" sz="255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50" spc="-80">
                <a:solidFill>
                  <a:srgbClr val="FFFFFF"/>
                </a:solidFill>
                <a:latin typeface="Verdana"/>
                <a:cs typeface="Verdana"/>
              </a:rPr>
              <a:t>as</a:t>
            </a:r>
            <a:r>
              <a:rPr dirty="0" sz="255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50" spc="-25">
                <a:solidFill>
                  <a:srgbClr val="FFFFFF"/>
                </a:solidFill>
                <a:latin typeface="Verdana"/>
                <a:cs typeface="Verdana"/>
              </a:rPr>
              <a:t>delayed</a:t>
            </a:r>
            <a:r>
              <a:rPr dirty="0" sz="255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50" spc="-10">
                <a:solidFill>
                  <a:srgbClr val="FFFFFF"/>
                </a:solidFill>
                <a:latin typeface="Verdana"/>
                <a:cs typeface="Verdana"/>
              </a:rPr>
              <a:t>puberty</a:t>
            </a:r>
            <a:r>
              <a:rPr dirty="0" sz="255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50" spc="-35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255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50" spc="-70">
                <a:solidFill>
                  <a:srgbClr val="FFFFFF"/>
                </a:solidFill>
                <a:latin typeface="Verdana"/>
                <a:cs typeface="Verdana"/>
              </a:rPr>
              <a:t>males</a:t>
            </a:r>
            <a:r>
              <a:rPr dirty="0" sz="255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50">
                <a:solidFill>
                  <a:srgbClr val="FFFFFF"/>
                </a:solidFill>
                <a:latin typeface="Verdana"/>
                <a:cs typeface="Verdana"/>
              </a:rPr>
              <a:t>or</a:t>
            </a:r>
            <a:r>
              <a:rPr dirty="0" sz="255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50" spc="-10">
                <a:solidFill>
                  <a:srgbClr val="FFFFFF"/>
                </a:solidFill>
                <a:latin typeface="Verdana"/>
                <a:cs typeface="Verdana"/>
              </a:rPr>
              <a:t>loss</a:t>
            </a:r>
            <a:r>
              <a:rPr dirty="0" sz="255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50" spc="35">
                <a:solidFill>
                  <a:srgbClr val="FFFFFF"/>
                </a:solidFill>
                <a:latin typeface="Verdana"/>
                <a:cs typeface="Verdana"/>
              </a:rPr>
              <a:t>of </a:t>
            </a:r>
            <a:r>
              <a:rPr dirty="0" sz="2550" spc="-25">
                <a:solidFill>
                  <a:srgbClr val="FFFFFF"/>
                </a:solidFill>
                <a:latin typeface="Verdana"/>
                <a:cs typeface="Verdana"/>
              </a:rPr>
              <a:t>muscle</a:t>
            </a:r>
            <a:r>
              <a:rPr dirty="0" sz="255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50" spc="-25">
                <a:solidFill>
                  <a:srgbClr val="FFFFFF"/>
                </a:solidFill>
                <a:latin typeface="Verdana"/>
                <a:cs typeface="Verdana"/>
              </a:rPr>
              <a:t>caused</a:t>
            </a:r>
            <a:r>
              <a:rPr dirty="0" sz="255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50">
                <a:solidFill>
                  <a:srgbClr val="FFFFFF"/>
                </a:solidFill>
                <a:latin typeface="Verdana"/>
                <a:cs typeface="Verdana"/>
              </a:rPr>
              <a:t>by</a:t>
            </a:r>
            <a:r>
              <a:rPr dirty="0" sz="255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50" spc="-50">
                <a:solidFill>
                  <a:srgbClr val="FFFFFF"/>
                </a:solidFill>
                <a:latin typeface="Verdana"/>
                <a:cs typeface="Verdana"/>
              </a:rPr>
              <a:t>diseases</a:t>
            </a:r>
            <a:r>
              <a:rPr dirty="0" sz="255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50" spc="-65">
                <a:solidFill>
                  <a:srgbClr val="FFFFFF"/>
                </a:solidFill>
                <a:latin typeface="Verdana"/>
                <a:cs typeface="Verdana"/>
              </a:rPr>
              <a:t>like</a:t>
            </a:r>
            <a:r>
              <a:rPr dirty="0" sz="255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50" spc="-10">
                <a:solidFill>
                  <a:srgbClr val="FFFFFF"/>
                </a:solidFill>
                <a:latin typeface="Verdana"/>
                <a:cs typeface="Verdana"/>
              </a:rPr>
              <a:t>cancer</a:t>
            </a:r>
            <a:r>
              <a:rPr dirty="0" sz="255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50">
                <a:solidFill>
                  <a:srgbClr val="FFFFFF"/>
                </a:solidFill>
                <a:latin typeface="Verdana"/>
                <a:cs typeface="Verdana"/>
              </a:rPr>
              <a:t>or</a:t>
            </a:r>
            <a:r>
              <a:rPr dirty="0" sz="255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50" spc="-20">
                <a:solidFill>
                  <a:srgbClr val="FFFFFF"/>
                </a:solidFill>
                <a:latin typeface="Verdana"/>
                <a:cs typeface="Verdana"/>
              </a:rPr>
              <a:t>HIV.</a:t>
            </a:r>
            <a:endParaRPr sz="25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7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9510521" y="3983228"/>
            <a:ext cx="6859270" cy="124015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7950" spc="-535" b="1">
                <a:solidFill>
                  <a:srgbClr val="FFFFFF"/>
                </a:solidFill>
                <a:latin typeface="Verdana"/>
                <a:cs typeface="Verdana"/>
              </a:rPr>
              <a:t>KEY</a:t>
            </a:r>
            <a:r>
              <a:rPr dirty="0" sz="7950" spc="-1305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7950" spc="-1390" b="1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dirty="0" sz="7950" spc="-1120" b="1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dirty="0" sz="7950" spc="-1135" b="1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r>
              <a:rPr dirty="0" sz="7950" spc="-1390" b="1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dirty="0" sz="7950" spc="-1120" b="1">
                <a:solidFill>
                  <a:srgbClr val="FFFFFF"/>
                </a:solidFill>
                <a:latin typeface="Verdana"/>
                <a:cs typeface="Verdana"/>
              </a:rPr>
              <a:t>G</a:t>
            </a:r>
            <a:r>
              <a:rPr dirty="0" sz="7950" spc="-1115" b="1">
                <a:solidFill>
                  <a:srgbClr val="FFFFFF"/>
                </a:solidFill>
                <a:latin typeface="Verdana"/>
                <a:cs typeface="Verdana"/>
              </a:rPr>
              <a:t>H</a:t>
            </a:r>
            <a:r>
              <a:rPr dirty="0" sz="7950" spc="-1120" b="1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dirty="0" sz="7950" spc="-620" b="1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endParaRPr sz="7950">
              <a:latin typeface="Verdana"/>
              <a:cs typeface="Verdana"/>
            </a:endParaRPr>
          </a:p>
        </p:txBody>
      </p:sp>
      <p:sp>
        <p:nvSpPr>
          <p:cNvPr id="4" name="object 4" descr=""/>
          <p:cNvSpPr/>
          <p:nvPr/>
        </p:nvSpPr>
        <p:spPr>
          <a:xfrm>
            <a:off x="1450847" y="1818132"/>
            <a:ext cx="1426845" cy="1426845"/>
          </a:xfrm>
          <a:custGeom>
            <a:avLst/>
            <a:gdLst/>
            <a:ahLst/>
            <a:cxnLst/>
            <a:rect l="l" t="t" r="r" b="b"/>
            <a:pathLst>
              <a:path w="1426845" h="1426845">
                <a:moveTo>
                  <a:pt x="713232" y="0"/>
                </a:moveTo>
                <a:lnTo>
                  <a:pt x="664394" y="1645"/>
                </a:lnTo>
                <a:lnTo>
                  <a:pt x="616440" y="6510"/>
                </a:lnTo>
                <a:lnTo>
                  <a:pt x="569477" y="14488"/>
                </a:lnTo>
                <a:lnTo>
                  <a:pt x="523610" y="25474"/>
                </a:lnTo>
                <a:lnTo>
                  <a:pt x="478945" y="39360"/>
                </a:lnTo>
                <a:lnTo>
                  <a:pt x="435590" y="56042"/>
                </a:lnTo>
                <a:lnTo>
                  <a:pt x="393649" y="75413"/>
                </a:lnTo>
                <a:lnTo>
                  <a:pt x="353229" y="97366"/>
                </a:lnTo>
                <a:lnTo>
                  <a:pt x="314436" y="121796"/>
                </a:lnTo>
                <a:lnTo>
                  <a:pt x="277377" y="148596"/>
                </a:lnTo>
                <a:lnTo>
                  <a:pt x="242157" y="177660"/>
                </a:lnTo>
                <a:lnTo>
                  <a:pt x="208883" y="208883"/>
                </a:lnTo>
                <a:lnTo>
                  <a:pt x="177660" y="242157"/>
                </a:lnTo>
                <a:lnTo>
                  <a:pt x="148596" y="277377"/>
                </a:lnTo>
                <a:lnTo>
                  <a:pt x="121796" y="314436"/>
                </a:lnTo>
                <a:lnTo>
                  <a:pt x="97366" y="353229"/>
                </a:lnTo>
                <a:lnTo>
                  <a:pt x="75413" y="393649"/>
                </a:lnTo>
                <a:lnTo>
                  <a:pt x="56042" y="435590"/>
                </a:lnTo>
                <a:lnTo>
                  <a:pt x="39360" y="478945"/>
                </a:lnTo>
                <a:lnTo>
                  <a:pt x="25474" y="523610"/>
                </a:lnTo>
                <a:lnTo>
                  <a:pt x="14488" y="569477"/>
                </a:lnTo>
                <a:lnTo>
                  <a:pt x="6510" y="616440"/>
                </a:lnTo>
                <a:lnTo>
                  <a:pt x="1645" y="664394"/>
                </a:lnTo>
                <a:lnTo>
                  <a:pt x="0" y="713232"/>
                </a:lnTo>
                <a:lnTo>
                  <a:pt x="1645" y="762069"/>
                </a:lnTo>
                <a:lnTo>
                  <a:pt x="6510" y="810023"/>
                </a:lnTo>
                <a:lnTo>
                  <a:pt x="14488" y="856986"/>
                </a:lnTo>
                <a:lnTo>
                  <a:pt x="25474" y="902853"/>
                </a:lnTo>
                <a:lnTo>
                  <a:pt x="39360" y="947518"/>
                </a:lnTo>
                <a:lnTo>
                  <a:pt x="56042" y="990873"/>
                </a:lnTo>
                <a:lnTo>
                  <a:pt x="75413" y="1032814"/>
                </a:lnTo>
                <a:lnTo>
                  <a:pt x="97366" y="1073234"/>
                </a:lnTo>
                <a:lnTo>
                  <a:pt x="121796" y="1112027"/>
                </a:lnTo>
                <a:lnTo>
                  <a:pt x="148596" y="1149086"/>
                </a:lnTo>
                <a:lnTo>
                  <a:pt x="177660" y="1184306"/>
                </a:lnTo>
                <a:lnTo>
                  <a:pt x="208883" y="1217580"/>
                </a:lnTo>
                <a:lnTo>
                  <a:pt x="242157" y="1248803"/>
                </a:lnTo>
                <a:lnTo>
                  <a:pt x="277377" y="1277867"/>
                </a:lnTo>
                <a:lnTo>
                  <a:pt x="314436" y="1304667"/>
                </a:lnTo>
                <a:lnTo>
                  <a:pt x="353229" y="1329097"/>
                </a:lnTo>
                <a:lnTo>
                  <a:pt x="393649" y="1351050"/>
                </a:lnTo>
                <a:lnTo>
                  <a:pt x="435590" y="1370421"/>
                </a:lnTo>
                <a:lnTo>
                  <a:pt x="478945" y="1387103"/>
                </a:lnTo>
                <a:lnTo>
                  <a:pt x="523610" y="1400989"/>
                </a:lnTo>
                <a:lnTo>
                  <a:pt x="569477" y="1411975"/>
                </a:lnTo>
                <a:lnTo>
                  <a:pt x="616440" y="1419953"/>
                </a:lnTo>
                <a:lnTo>
                  <a:pt x="664394" y="1424818"/>
                </a:lnTo>
                <a:lnTo>
                  <a:pt x="713232" y="1426464"/>
                </a:lnTo>
                <a:lnTo>
                  <a:pt x="762069" y="1424818"/>
                </a:lnTo>
                <a:lnTo>
                  <a:pt x="810023" y="1419953"/>
                </a:lnTo>
                <a:lnTo>
                  <a:pt x="856986" y="1411975"/>
                </a:lnTo>
                <a:lnTo>
                  <a:pt x="902853" y="1400989"/>
                </a:lnTo>
                <a:lnTo>
                  <a:pt x="947518" y="1387103"/>
                </a:lnTo>
                <a:lnTo>
                  <a:pt x="990873" y="1370421"/>
                </a:lnTo>
                <a:lnTo>
                  <a:pt x="1032814" y="1351050"/>
                </a:lnTo>
                <a:lnTo>
                  <a:pt x="1073234" y="1329097"/>
                </a:lnTo>
                <a:lnTo>
                  <a:pt x="1112027" y="1304667"/>
                </a:lnTo>
                <a:lnTo>
                  <a:pt x="1149086" y="1277867"/>
                </a:lnTo>
                <a:lnTo>
                  <a:pt x="1184306" y="1248803"/>
                </a:lnTo>
                <a:lnTo>
                  <a:pt x="1217580" y="1217580"/>
                </a:lnTo>
                <a:lnTo>
                  <a:pt x="1248803" y="1184306"/>
                </a:lnTo>
                <a:lnTo>
                  <a:pt x="1277867" y="1149086"/>
                </a:lnTo>
                <a:lnTo>
                  <a:pt x="1304667" y="1112027"/>
                </a:lnTo>
                <a:lnTo>
                  <a:pt x="1329097" y="1073234"/>
                </a:lnTo>
                <a:lnTo>
                  <a:pt x="1351050" y="1032814"/>
                </a:lnTo>
                <a:lnTo>
                  <a:pt x="1370421" y="990873"/>
                </a:lnTo>
                <a:lnTo>
                  <a:pt x="1387103" y="947518"/>
                </a:lnTo>
                <a:lnTo>
                  <a:pt x="1400989" y="902853"/>
                </a:lnTo>
                <a:lnTo>
                  <a:pt x="1411975" y="856986"/>
                </a:lnTo>
                <a:lnTo>
                  <a:pt x="1419953" y="810023"/>
                </a:lnTo>
                <a:lnTo>
                  <a:pt x="1424818" y="762069"/>
                </a:lnTo>
                <a:lnTo>
                  <a:pt x="1426464" y="713232"/>
                </a:lnTo>
                <a:lnTo>
                  <a:pt x="1424818" y="664394"/>
                </a:lnTo>
                <a:lnTo>
                  <a:pt x="1419953" y="616440"/>
                </a:lnTo>
                <a:lnTo>
                  <a:pt x="1411975" y="569477"/>
                </a:lnTo>
                <a:lnTo>
                  <a:pt x="1400989" y="523610"/>
                </a:lnTo>
                <a:lnTo>
                  <a:pt x="1387103" y="478945"/>
                </a:lnTo>
                <a:lnTo>
                  <a:pt x="1370421" y="435590"/>
                </a:lnTo>
                <a:lnTo>
                  <a:pt x="1351050" y="393649"/>
                </a:lnTo>
                <a:lnTo>
                  <a:pt x="1329097" y="353229"/>
                </a:lnTo>
                <a:lnTo>
                  <a:pt x="1304667" y="314436"/>
                </a:lnTo>
                <a:lnTo>
                  <a:pt x="1277867" y="277377"/>
                </a:lnTo>
                <a:lnTo>
                  <a:pt x="1248803" y="242157"/>
                </a:lnTo>
                <a:lnTo>
                  <a:pt x="1217580" y="208883"/>
                </a:lnTo>
                <a:lnTo>
                  <a:pt x="1184306" y="177660"/>
                </a:lnTo>
                <a:lnTo>
                  <a:pt x="1149086" y="148596"/>
                </a:lnTo>
                <a:lnTo>
                  <a:pt x="1112027" y="121796"/>
                </a:lnTo>
                <a:lnTo>
                  <a:pt x="1073234" y="97366"/>
                </a:lnTo>
                <a:lnTo>
                  <a:pt x="1032814" y="75413"/>
                </a:lnTo>
                <a:lnTo>
                  <a:pt x="990873" y="56042"/>
                </a:lnTo>
                <a:lnTo>
                  <a:pt x="947518" y="39360"/>
                </a:lnTo>
                <a:lnTo>
                  <a:pt x="902853" y="25474"/>
                </a:lnTo>
                <a:lnTo>
                  <a:pt x="856986" y="14488"/>
                </a:lnTo>
                <a:lnTo>
                  <a:pt x="810023" y="6510"/>
                </a:lnTo>
                <a:lnTo>
                  <a:pt x="762069" y="1645"/>
                </a:lnTo>
                <a:lnTo>
                  <a:pt x="71323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/>
          <p:nvPr/>
        </p:nvSpPr>
        <p:spPr>
          <a:xfrm>
            <a:off x="1450847" y="1818132"/>
            <a:ext cx="1426845" cy="1426845"/>
          </a:xfrm>
          <a:custGeom>
            <a:avLst/>
            <a:gdLst/>
            <a:ahLst/>
            <a:cxnLst/>
            <a:rect l="l" t="t" r="r" b="b"/>
            <a:pathLst>
              <a:path w="1426845" h="1426845">
                <a:moveTo>
                  <a:pt x="713232" y="0"/>
                </a:moveTo>
                <a:lnTo>
                  <a:pt x="664394" y="1645"/>
                </a:lnTo>
                <a:lnTo>
                  <a:pt x="616440" y="6510"/>
                </a:lnTo>
                <a:lnTo>
                  <a:pt x="569477" y="14488"/>
                </a:lnTo>
                <a:lnTo>
                  <a:pt x="523610" y="25474"/>
                </a:lnTo>
                <a:lnTo>
                  <a:pt x="478945" y="39360"/>
                </a:lnTo>
                <a:lnTo>
                  <a:pt x="435590" y="56042"/>
                </a:lnTo>
                <a:lnTo>
                  <a:pt x="393649" y="75413"/>
                </a:lnTo>
                <a:lnTo>
                  <a:pt x="353229" y="97366"/>
                </a:lnTo>
                <a:lnTo>
                  <a:pt x="314436" y="121796"/>
                </a:lnTo>
                <a:lnTo>
                  <a:pt x="277377" y="148596"/>
                </a:lnTo>
                <a:lnTo>
                  <a:pt x="242157" y="177660"/>
                </a:lnTo>
                <a:lnTo>
                  <a:pt x="208883" y="208883"/>
                </a:lnTo>
                <a:lnTo>
                  <a:pt x="177660" y="242157"/>
                </a:lnTo>
                <a:lnTo>
                  <a:pt x="148596" y="277377"/>
                </a:lnTo>
                <a:lnTo>
                  <a:pt x="121796" y="314436"/>
                </a:lnTo>
                <a:lnTo>
                  <a:pt x="97366" y="353229"/>
                </a:lnTo>
                <a:lnTo>
                  <a:pt x="75413" y="393649"/>
                </a:lnTo>
                <a:lnTo>
                  <a:pt x="56042" y="435590"/>
                </a:lnTo>
                <a:lnTo>
                  <a:pt x="39360" y="478945"/>
                </a:lnTo>
                <a:lnTo>
                  <a:pt x="25474" y="523610"/>
                </a:lnTo>
                <a:lnTo>
                  <a:pt x="14488" y="569477"/>
                </a:lnTo>
                <a:lnTo>
                  <a:pt x="6510" y="616440"/>
                </a:lnTo>
                <a:lnTo>
                  <a:pt x="1645" y="664394"/>
                </a:lnTo>
                <a:lnTo>
                  <a:pt x="0" y="713232"/>
                </a:lnTo>
                <a:lnTo>
                  <a:pt x="1645" y="762069"/>
                </a:lnTo>
                <a:lnTo>
                  <a:pt x="6510" y="810023"/>
                </a:lnTo>
                <a:lnTo>
                  <a:pt x="14488" y="856986"/>
                </a:lnTo>
                <a:lnTo>
                  <a:pt x="25474" y="902853"/>
                </a:lnTo>
                <a:lnTo>
                  <a:pt x="39360" y="947518"/>
                </a:lnTo>
                <a:lnTo>
                  <a:pt x="56042" y="990873"/>
                </a:lnTo>
                <a:lnTo>
                  <a:pt x="75413" y="1032814"/>
                </a:lnTo>
                <a:lnTo>
                  <a:pt x="97366" y="1073234"/>
                </a:lnTo>
                <a:lnTo>
                  <a:pt x="121796" y="1112027"/>
                </a:lnTo>
                <a:lnTo>
                  <a:pt x="148596" y="1149086"/>
                </a:lnTo>
                <a:lnTo>
                  <a:pt x="177660" y="1184306"/>
                </a:lnTo>
                <a:lnTo>
                  <a:pt x="208883" y="1217580"/>
                </a:lnTo>
                <a:lnTo>
                  <a:pt x="242157" y="1248803"/>
                </a:lnTo>
                <a:lnTo>
                  <a:pt x="277377" y="1277867"/>
                </a:lnTo>
                <a:lnTo>
                  <a:pt x="314436" y="1304667"/>
                </a:lnTo>
                <a:lnTo>
                  <a:pt x="353229" y="1329097"/>
                </a:lnTo>
                <a:lnTo>
                  <a:pt x="393649" y="1351050"/>
                </a:lnTo>
                <a:lnTo>
                  <a:pt x="435590" y="1370421"/>
                </a:lnTo>
                <a:lnTo>
                  <a:pt x="478945" y="1387103"/>
                </a:lnTo>
                <a:lnTo>
                  <a:pt x="523610" y="1400989"/>
                </a:lnTo>
                <a:lnTo>
                  <a:pt x="569477" y="1411975"/>
                </a:lnTo>
                <a:lnTo>
                  <a:pt x="616440" y="1419953"/>
                </a:lnTo>
                <a:lnTo>
                  <a:pt x="664394" y="1424818"/>
                </a:lnTo>
                <a:lnTo>
                  <a:pt x="713232" y="1426464"/>
                </a:lnTo>
                <a:lnTo>
                  <a:pt x="762069" y="1424818"/>
                </a:lnTo>
                <a:lnTo>
                  <a:pt x="810023" y="1419953"/>
                </a:lnTo>
                <a:lnTo>
                  <a:pt x="856986" y="1411975"/>
                </a:lnTo>
                <a:lnTo>
                  <a:pt x="902853" y="1400989"/>
                </a:lnTo>
                <a:lnTo>
                  <a:pt x="947518" y="1387103"/>
                </a:lnTo>
                <a:lnTo>
                  <a:pt x="990873" y="1370421"/>
                </a:lnTo>
                <a:lnTo>
                  <a:pt x="1032814" y="1351050"/>
                </a:lnTo>
                <a:lnTo>
                  <a:pt x="1073234" y="1329097"/>
                </a:lnTo>
                <a:lnTo>
                  <a:pt x="1112027" y="1304667"/>
                </a:lnTo>
                <a:lnTo>
                  <a:pt x="1149086" y="1277867"/>
                </a:lnTo>
                <a:lnTo>
                  <a:pt x="1184306" y="1248803"/>
                </a:lnTo>
                <a:lnTo>
                  <a:pt x="1217580" y="1217580"/>
                </a:lnTo>
                <a:lnTo>
                  <a:pt x="1248803" y="1184306"/>
                </a:lnTo>
                <a:lnTo>
                  <a:pt x="1277867" y="1149086"/>
                </a:lnTo>
                <a:lnTo>
                  <a:pt x="1304667" y="1112027"/>
                </a:lnTo>
                <a:lnTo>
                  <a:pt x="1329097" y="1073234"/>
                </a:lnTo>
                <a:lnTo>
                  <a:pt x="1351050" y="1032814"/>
                </a:lnTo>
                <a:lnTo>
                  <a:pt x="1370421" y="990873"/>
                </a:lnTo>
                <a:lnTo>
                  <a:pt x="1387103" y="947518"/>
                </a:lnTo>
                <a:lnTo>
                  <a:pt x="1400989" y="902853"/>
                </a:lnTo>
                <a:lnTo>
                  <a:pt x="1411975" y="856986"/>
                </a:lnTo>
                <a:lnTo>
                  <a:pt x="1419953" y="810023"/>
                </a:lnTo>
                <a:lnTo>
                  <a:pt x="1424818" y="762069"/>
                </a:lnTo>
                <a:lnTo>
                  <a:pt x="1426464" y="713232"/>
                </a:lnTo>
                <a:lnTo>
                  <a:pt x="1424818" y="664394"/>
                </a:lnTo>
                <a:lnTo>
                  <a:pt x="1419953" y="616440"/>
                </a:lnTo>
                <a:lnTo>
                  <a:pt x="1411975" y="569477"/>
                </a:lnTo>
                <a:lnTo>
                  <a:pt x="1400989" y="523610"/>
                </a:lnTo>
                <a:lnTo>
                  <a:pt x="1387103" y="478945"/>
                </a:lnTo>
                <a:lnTo>
                  <a:pt x="1370421" y="435590"/>
                </a:lnTo>
                <a:lnTo>
                  <a:pt x="1351050" y="393649"/>
                </a:lnTo>
                <a:lnTo>
                  <a:pt x="1329097" y="353229"/>
                </a:lnTo>
                <a:lnTo>
                  <a:pt x="1304667" y="314436"/>
                </a:lnTo>
                <a:lnTo>
                  <a:pt x="1277867" y="277377"/>
                </a:lnTo>
                <a:lnTo>
                  <a:pt x="1248803" y="242157"/>
                </a:lnTo>
                <a:lnTo>
                  <a:pt x="1217580" y="208883"/>
                </a:lnTo>
                <a:lnTo>
                  <a:pt x="1184306" y="177660"/>
                </a:lnTo>
                <a:lnTo>
                  <a:pt x="1149086" y="148596"/>
                </a:lnTo>
                <a:lnTo>
                  <a:pt x="1112027" y="121796"/>
                </a:lnTo>
                <a:lnTo>
                  <a:pt x="1073234" y="97366"/>
                </a:lnTo>
                <a:lnTo>
                  <a:pt x="1032814" y="75413"/>
                </a:lnTo>
                <a:lnTo>
                  <a:pt x="990873" y="56042"/>
                </a:lnTo>
                <a:lnTo>
                  <a:pt x="947518" y="39360"/>
                </a:lnTo>
                <a:lnTo>
                  <a:pt x="902853" y="25474"/>
                </a:lnTo>
                <a:lnTo>
                  <a:pt x="856986" y="14488"/>
                </a:lnTo>
                <a:lnTo>
                  <a:pt x="810023" y="6510"/>
                </a:lnTo>
                <a:lnTo>
                  <a:pt x="762069" y="1645"/>
                </a:lnTo>
                <a:lnTo>
                  <a:pt x="713232" y="0"/>
                </a:lnTo>
                <a:close/>
              </a:path>
            </a:pathLst>
          </a:custGeom>
          <a:ln w="57149">
            <a:solidFill>
              <a:srgbClr val="2B2A2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1708530" y="2263267"/>
            <a:ext cx="898525" cy="4679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900" spc="65" b="1">
                <a:solidFill>
                  <a:srgbClr val="2B2A2A"/>
                </a:solidFill>
                <a:latin typeface="Gothic Uralic"/>
                <a:cs typeface="Gothic Uralic"/>
              </a:rPr>
              <a:t>2022</a:t>
            </a:r>
            <a:endParaRPr sz="2900">
              <a:latin typeface="Gothic Uralic"/>
              <a:cs typeface="Gothic Uralic"/>
            </a:endParaRPr>
          </a:p>
        </p:txBody>
      </p:sp>
      <p:sp>
        <p:nvSpPr>
          <p:cNvPr id="7" name="object 7" descr=""/>
          <p:cNvSpPr/>
          <p:nvPr/>
        </p:nvSpPr>
        <p:spPr>
          <a:xfrm>
            <a:off x="3438144" y="1406652"/>
            <a:ext cx="4017645" cy="2146300"/>
          </a:xfrm>
          <a:custGeom>
            <a:avLst/>
            <a:gdLst/>
            <a:ahLst/>
            <a:cxnLst/>
            <a:rect l="l" t="t" r="r" b="b"/>
            <a:pathLst>
              <a:path w="4017645" h="2146300">
                <a:moveTo>
                  <a:pt x="3849497" y="0"/>
                </a:moveTo>
                <a:lnTo>
                  <a:pt x="167766" y="0"/>
                </a:lnTo>
                <a:lnTo>
                  <a:pt x="123237" y="6006"/>
                </a:lnTo>
                <a:lnTo>
                  <a:pt x="83180" y="22944"/>
                </a:lnTo>
                <a:lnTo>
                  <a:pt x="49212" y="49196"/>
                </a:lnTo>
                <a:lnTo>
                  <a:pt x="22949" y="83142"/>
                </a:lnTo>
                <a:lnTo>
                  <a:pt x="6006" y="123163"/>
                </a:lnTo>
                <a:lnTo>
                  <a:pt x="0" y="167640"/>
                </a:lnTo>
                <a:lnTo>
                  <a:pt x="0" y="1978152"/>
                </a:lnTo>
                <a:lnTo>
                  <a:pt x="6006" y="2022628"/>
                </a:lnTo>
                <a:lnTo>
                  <a:pt x="22949" y="2062649"/>
                </a:lnTo>
                <a:lnTo>
                  <a:pt x="49212" y="2096595"/>
                </a:lnTo>
                <a:lnTo>
                  <a:pt x="83180" y="2122847"/>
                </a:lnTo>
                <a:lnTo>
                  <a:pt x="123237" y="2139785"/>
                </a:lnTo>
                <a:lnTo>
                  <a:pt x="167766" y="2145792"/>
                </a:lnTo>
                <a:lnTo>
                  <a:pt x="3849497" y="2145792"/>
                </a:lnTo>
                <a:lnTo>
                  <a:pt x="3894026" y="2139785"/>
                </a:lnTo>
                <a:lnTo>
                  <a:pt x="3934083" y="2122847"/>
                </a:lnTo>
                <a:lnTo>
                  <a:pt x="3968051" y="2096595"/>
                </a:lnTo>
                <a:lnTo>
                  <a:pt x="3994314" y="2062649"/>
                </a:lnTo>
                <a:lnTo>
                  <a:pt x="4011257" y="2022628"/>
                </a:lnTo>
                <a:lnTo>
                  <a:pt x="4017263" y="1978152"/>
                </a:lnTo>
                <a:lnTo>
                  <a:pt x="4017263" y="167640"/>
                </a:lnTo>
                <a:lnTo>
                  <a:pt x="4011257" y="123163"/>
                </a:lnTo>
                <a:lnTo>
                  <a:pt x="3994314" y="83142"/>
                </a:lnTo>
                <a:lnTo>
                  <a:pt x="3968051" y="49196"/>
                </a:lnTo>
                <a:lnTo>
                  <a:pt x="3934083" y="22944"/>
                </a:lnTo>
                <a:lnTo>
                  <a:pt x="3894026" y="6006"/>
                </a:lnTo>
                <a:lnTo>
                  <a:pt x="384949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4060316" y="1674418"/>
            <a:ext cx="2753995" cy="12446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381635" marR="5080" indent="-369570">
              <a:lnSpc>
                <a:spcPct val="117600"/>
              </a:lnSpc>
              <a:spcBef>
                <a:spcPts val="95"/>
              </a:spcBef>
            </a:pPr>
            <a:r>
              <a:rPr dirty="0" sz="3400" spc="70">
                <a:solidFill>
                  <a:srgbClr val="2B2A2A"/>
                </a:solidFill>
                <a:latin typeface="Trebuchet MS"/>
                <a:cs typeface="Trebuchet MS"/>
              </a:rPr>
              <a:t>MARKET</a:t>
            </a:r>
            <a:r>
              <a:rPr dirty="0" sz="3400" spc="-114">
                <a:solidFill>
                  <a:srgbClr val="2B2A2A"/>
                </a:solidFill>
                <a:latin typeface="Trebuchet MS"/>
                <a:cs typeface="Trebuchet MS"/>
              </a:rPr>
              <a:t> </a:t>
            </a:r>
            <a:r>
              <a:rPr dirty="0" sz="3400" spc="130">
                <a:solidFill>
                  <a:srgbClr val="2B2A2A"/>
                </a:solidFill>
                <a:latin typeface="Trebuchet MS"/>
                <a:cs typeface="Trebuchet MS"/>
              </a:rPr>
              <a:t>SIZE </a:t>
            </a:r>
            <a:r>
              <a:rPr dirty="0" sz="3400">
                <a:solidFill>
                  <a:srgbClr val="2B2A2A"/>
                </a:solidFill>
                <a:latin typeface="Trebuchet MS"/>
                <a:cs typeface="Trebuchet MS"/>
              </a:rPr>
              <a:t>s52.63</a:t>
            </a:r>
            <a:r>
              <a:rPr dirty="0" sz="3400" spc="-195">
                <a:solidFill>
                  <a:srgbClr val="2B2A2A"/>
                </a:solidFill>
                <a:latin typeface="Trebuchet MS"/>
                <a:cs typeface="Trebuchet MS"/>
              </a:rPr>
              <a:t> </a:t>
            </a:r>
            <a:r>
              <a:rPr dirty="0" sz="3400" spc="-25">
                <a:solidFill>
                  <a:srgbClr val="2B2A2A"/>
                </a:solidFill>
                <a:latin typeface="Trebuchet MS"/>
                <a:cs typeface="Trebuchet MS"/>
              </a:rPr>
              <a:t>Bn</a:t>
            </a:r>
            <a:endParaRPr sz="3400">
              <a:latin typeface="Trebuchet MS"/>
              <a:cs typeface="Trebuchet MS"/>
            </a:endParaRPr>
          </a:p>
        </p:txBody>
      </p:sp>
      <p:sp>
        <p:nvSpPr>
          <p:cNvPr id="9" name="object 9" descr=""/>
          <p:cNvSpPr/>
          <p:nvPr/>
        </p:nvSpPr>
        <p:spPr>
          <a:xfrm>
            <a:off x="4378452" y="4072128"/>
            <a:ext cx="4017645" cy="2147570"/>
          </a:xfrm>
          <a:custGeom>
            <a:avLst/>
            <a:gdLst/>
            <a:ahLst/>
            <a:cxnLst/>
            <a:rect l="l" t="t" r="r" b="b"/>
            <a:pathLst>
              <a:path w="4017645" h="2147570">
                <a:moveTo>
                  <a:pt x="3849497" y="0"/>
                </a:moveTo>
                <a:lnTo>
                  <a:pt x="167767" y="0"/>
                </a:lnTo>
                <a:lnTo>
                  <a:pt x="123237" y="6006"/>
                </a:lnTo>
                <a:lnTo>
                  <a:pt x="83180" y="22949"/>
                </a:lnTo>
                <a:lnTo>
                  <a:pt x="49212" y="49212"/>
                </a:lnTo>
                <a:lnTo>
                  <a:pt x="22949" y="83180"/>
                </a:lnTo>
                <a:lnTo>
                  <a:pt x="6006" y="123237"/>
                </a:lnTo>
                <a:lnTo>
                  <a:pt x="0" y="167767"/>
                </a:lnTo>
                <a:lnTo>
                  <a:pt x="0" y="1979549"/>
                </a:lnTo>
                <a:lnTo>
                  <a:pt x="6006" y="2024078"/>
                </a:lnTo>
                <a:lnTo>
                  <a:pt x="22949" y="2064135"/>
                </a:lnTo>
                <a:lnTo>
                  <a:pt x="49212" y="2098103"/>
                </a:lnTo>
                <a:lnTo>
                  <a:pt x="83180" y="2124366"/>
                </a:lnTo>
                <a:lnTo>
                  <a:pt x="123237" y="2141309"/>
                </a:lnTo>
                <a:lnTo>
                  <a:pt x="167767" y="2147316"/>
                </a:lnTo>
                <a:lnTo>
                  <a:pt x="3849497" y="2147316"/>
                </a:lnTo>
                <a:lnTo>
                  <a:pt x="3894026" y="2141309"/>
                </a:lnTo>
                <a:lnTo>
                  <a:pt x="3934083" y="2124366"/>
                </a:lnTo>
                <a:lnTo>
                  <a:pt x="3968051" y="2098103"/>
                </a:lnTo>
                <a:lnTo>
                  <a:pt x="3994314" y="2064135"/>
                </a:lnTo>
                <a:lnTo>
                  <a:pt x="4011257" y="2024078"/>
                </a:lnTo>
                <a:lnTo>
                  <a:pt x="4017264" y="1979549"/>
                </a:lnTo>
                <a:lnTo>
                  <a:pt x="4017264" y="167767"/>
                </a:lnTo>
                <a:lnTo>
                  <a:pt x="4011257" y="123237"/>
                </a:lnTo>
                <a:lnTo>
                  <a:pt x="3994314" y="83180"/>
                </a:lnTo>
                <a:lnTo>
                  <a:pt x="3968051" y="49212"/>
                </a:lnTo>
                <a:lnTo>
                  <a:pt x="3934083" y="22949"/>
                </a:lnTo>
                <a:lnTo>
                  <a:pt x="3894026" y="6006"/>
                </a:lnTo>
                <a:lnTo>
                  <a:pt x="384949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 txBox="1"/>
          <p:nvPr/>
        </p:nvSpPr>
        <p:spPr>
          <a:xfrm>
            <a:off x="5271642" y="4378883"/>
            <a:ext cx="2216150" cy="1244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58419" marR="5080" indent="-45720">
              <a:lnSpc>
                <a:spcPct val="117600"/>
              </a:lnSpc>
              <a:spcBef>
                <a:spcPts val="95"/>
              </a:spcBef>
            </a:pPr>
            <a:r>
              <a:rPr dirty="0" sz="3400" spc="75" b="1">
                <a:solidFill>
                  <a:srgbClr val="2B2A2A"/>
                </a:solidFill>
                <a:latin typeface="Trebuchet MS"/>
                <a:cs typeface="Trebuchet MS"/>
              </a:rPr>
              <a:t>FORECAST </a:t>
            </a:r>
            <a:r>
              <a:rPr dirty="0" sz="3400" spc="-180" b="1">
                <a:solidFill>
                  <a:srgbClr val="2B2A2A"/>
                </a:solidFill>
                <a:latin typeface="Trebuchet MS"/>
                <a:cs typeface="Trebuchet MS"/>
              </a:rPr>
              <a:t>s124.18</a:t>
            </a:r>
            <a:r>
              <a:rPr dirty="0" sz="3400" spc="-85" b="1">
                <a:solidFill>
                  <a:srgbClr val="2B2A2A"/>
                </a:solidFill>
                <a:latin typeface="Trebuchet MS"/>
                <a:cs typeface="Trebuchet MS"/>
              </a:rPr>
              <a:t> </a:t>
            </a:r>
            <a:r>
              <a:rPr dirty="0" sz="3400" spc="-35" b="1">
                <a:solidFill>
                  <a:srgbClr val="2B2A2A"/>
                </a:solidFill>
                <a:latin typeface="Trebuchet MS"/>
                <a:cs typeface="Trebuchet MS"/>
              </a:rPr>
              <a:t>Bn</a:t>
            </a:r>
            <a:endParaRPr sz="3400">
              <a:latin typeface="Trebuchet MS"/>
              <a:cs typeface="Trebuchet MS"/>
            </a:endParaRPr>
          </a:p>
        </p:txBody>
      </p:sp>
      <p:sp>
        <p:nvSpPr>
          <p:cNvPr id="11" name="object 11" descr=""/>
          <p:cNvSpPr/>
          <p:nvPr/>
        </p:nvSpPr>
        <p:spPr>
          <a:xfrm>
            <a:off x="3438144" y="6734556"/>
            <a:ext cx="4017645" cy="2147570"/>
          </a:xfrm>
          <a:custGeom>
            <a:avLst/>
            <a:gdLst/>
            <a:ahLst/>
            <a:cxnLst/>
            <a:rect l="l" t="t" r="r" b="b"/>
            <a:pathLst>
              <a:path w="4017645" h="2147570">
                <a:moveTo>
                  <a:pt x="3849497" y="0"/>
                </a:moveTo>
                <a:lnTo>
                  <a:pt x="167766" y="0"/>
                </a:lnTo>
                <a:lnTo>
                  <a:pt x="123237" y="6006"/>
                </a:lnTo>
                <a:lnTo>
                  <a:pt x="83180" y="22949"/>
                </a:lnTo>
                <a:lnTo>
                  <a:pt x="49212" y="49212"/>
                </a:lnTo>
                <a:lnTo>
                  <a:pt x="22949" y="83180"/>
                </a:lnTo>
                <a:lnTo>
                  <a:pt x="6006" y="123237"/>
                </a:lnTo>
                <a:lnTo>
                  <a:pt x="0" y="167767"/>
                </a:lnTo>
                <a:lnTo>
                  <a:pt x="0" y="1979549"/>
                </a:lnTo>
                <a:lnTo>
                  <a:pt x="6006" y="2024078"/>
                </a:lnTo>
                <a:lnTo>
                  <a:pt x="22949" y="2064135"/>
                </a:lnTo>
                <a:lnTo>
                  <a:pt x="49212" y="2098103"/>
                </a:lnTo>
                <a:lnTo>
                  <a:pt x="83180" y="2124366"/>
                </a:lnTo>
                <a:lnTo>
                  <a:pt x="123237" y="2141309"/>
                </a:lnTo>
                <a:lnTo>
                  <a:pt x="167766" y="2147316"/>
                </a:lnTo>
                <a:lnTo>
                  <a:pt x="3849497" y="2147316"/>
                </a:lnTo>
                <a:lnTo>
                  <a:pt x="3894026" y="2141309"/>
                </a:lnTo>
                <a:lnTo>
                  <a:pt x="3934083" y="2124366"/>
                </a:lnTo>
                <a:lnTo>
                  <a:pt x="3968051" y="2098103"/>
                </a:lnTo>
                <a:lnTo>
                  <a:pt x="3994314" y="2064135"/>
                </a:lnTo>
                <a:lnTo>
                  <a:pt x="4011257" y="2024078"/>
                </a:lnTo>
                <a:lnTo>
                  <a:pt x="4017263" y="1979549"/>
                </a:lnTo>
                <a:lnTo>
                  <a:pt x="4017263" y="167767"/>
                </a:lnTo>
                <a:lnTo>
                  <a:pt x="4011257" y="123237"/>
                </a:lnTo>
                <a:lnTo>
                  <a:pt x="3994314" y="83180"/>
                </a:lnTo>
                <a:lnTo>
                  <a:pt x="3968051" y="49212"/>
                </a:lnTo>
                <a:lnTo>
                  <a:pt x="3934083" y="22949"/>
                </a:lnTo>
                <a:lnTo>
                  <a:pt x="3894026" y="6006"/>
                </a:lnTo>
                <a:lnTo>
                  <a:pt x="384949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 txBox="1"/>
          <p:nvPr/>
        </p:nvSpPr>
        <p:spPr>
          <a:xfrm>
            <a:off x="4845558" y="7047662"/>
            <a:ext cx="1187450" cy="1244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22860">
              <a:lnSpc>
                <a:spcPct val="117600"/>
              </a:lnSpc>
              <a:spcBef>
                <a:spcPts val="95"/>
              </a:spcBef>
            </a:pPr>
            <a:r>
              <a:rPr dirty="0" sz="3400" spc="-20" b="1">
                <a:solidFill>
                  <a:srgbClr val="2B2A2A"/>
                </a:solidFill>
                <a:latin typeface="Trebuchet MS"/>
                <a:cs typeface="Trebuchet MS"/>
              </a:rPr>
              <a:t>CAGR </a:t>
            </a:r>
            <a:r>
              <a:rPr dirty="0" sz="3400" spc="-95" b="1">
                <a:solidFill>
                  <a:srgbClr val="2B2A2A"/>
                </a:solidFill>
                <a:latin typeface="Trebuchet MS"/>
                <a:cs typeface="Trebuchet MS"/>
              </a:rPr>
              <a:t>10.3%</a:t>
            </a:r>
            <a:endParaRPr sz="3400">
              <a:latin typeface="Trebuchet MS"/>
              <a:cs typeface="Trebuchet MS"/>
            </a:endParaRPr>
          </a:p>
        </p:txBody>
      </p:sp>
      <p:grpSp>
        <p:nvGrpSpPr>
          <p:cNvPr id="13" name="object 13" descr=""/>
          <p:cNvGrpSpPr/>
          <p:nvPr/>
        </p:nvGrpSpPr>
        <p:grpSpPr>
          <a:xfrm>
            <a:off x="1463421" y="2456497"/>
            <a:ext cx="2940050" cy="6041390"/>
            <a:chOff x="1463421" y="2456497"/>
            <a:chExt cx="2940050" cy="6041390"/>
          </a:xfrm>
        </p:grpSpPr>
        <p:sp>
          <p:nvSpPr>
            <p:cNvPr id="14" name="object 14" descr=""/>
            <p:cNvSpPr/>
            <p:nvPr/>
          </p:nvSpPr>
          <p:spPr>
            <a:xfrm>
              <a:off x="2370582" y="2480310"/>
              <a:ext cx="2009139" cy="5352415"/>
            </a:xfrm>
            <a:custGeom>
              <a:avLst/>
              <a:gdLst/>
              <a:ahLst/>
              <a:cxnLst/>
              <a:rect l="l" t="t" r="r" b="b"/>
              <a:pathLst>
                <a:path w="2009139" h="5352415">
                  <a:moveTo>
                    <a:pt x="132587" y="661416"/>
                  </a:moveTo>
                  <a:lnTo>
                    <a:pt x="714756" y="2005584"/>
                  </a:lnTo>
                </a:path>
                <a:path w="2009139" h="5352415">
                  <a:moveTo>
                    <a:pt x="0" y="4666488"/>
                  </a:moveTo>
                  <a:lnTo>
                    <a:pt x="527304" y="3326892"/>
                  </a:lnTo>
                </a:path>
                <a:path w="2009139" h="5352415">
                  <a:moveTo>
                    <a:pt x="507492" y="0"/>
                  </a:moveTo>
                  <a:lnTo>
                    <a:pt x="1068323" y="0"/>
                  </a:lnTo>
                </a:path>
                <a:path w="2009139" h="5352415">
                  <a:moveTo>
                    <a:pt x="1447800" y="2653284"/>
                  </a:moveTo>
                  <a:lnTo>
                    <a:pt x="2008632" y="2642616"/>
                  </a:lnTo>
                </a:path>
                <a:path w="2009139" h="5352415">
                  <a:moveTo>
                    <a:pt x="507492" y="5340096"/>
                  </a:moveTo>
                  <a:lnTo>
                    <a:pt x="1109471" y="5352288"/>
                  </a:lnTo>
                </a:path>
              </a:pathLst>
            </a:custGeom>
            <a:ln w="47625">
              <a:solidFill>
                <a:srgbClr val="2B2A2A"/>
              </a:solidFill>
              <a:prstDash val="lg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2346960" y="4372355"/>
              <a:ext cx="1426845" cy="1426845"/>
            </a:xfrm>
            <a:custGeom>
              <a:avLst/>
              <a:gdLst/>
              <a:ahLst/>
              <a:cxnLst/>
              <a:rect l="l" t="t" r="r" b="b"/>
              <a:pathLst>
                <a:path w="1426845" h="1426845">
                  <a:moveTo>
                    <a:pt x="713232" y="0"/>
                  </a:moveTo>
                  <a:lnTo>
                    <a:pt x="664394" y="1645"/>
                  </a:lnTo>
                  <a:lnTo>
                    <a:pt x="616440" y="6510"/>
                  </a:lnTo>
                  <a:lnTo>
                    <a:pt x="569477" y="14488"/>
                  </a:lnTo>
                  <a:lnTo>
                    <a:pt x="523610" y="25474"/>
                  </a:lnTo>
                  <a:lnTo>
                    <a:pt x="478945" y="39360"/>
                  </a:lnTo>
                  <a:lnTo>
                    <a:pt x="435590" y="56042"/>
                  </a:lnTo>
                  <a:lnTo>
                    <a:pt x="393649" y="75413"/>
                  </a:lnTo>
                  <a:lnTo>
                    <a:pt x="353229" y="97366"/>
                  </a:lnTo>
                  <a:lnTo>
                    <a:pt x="314436" y="121796"/>
                  </a:lnTo>
                  <a:lnTo>
                    <a:pt x="277377" y="148596"/>
                  </a:lnTo>
                  <a:lnTo>
                    <a:pt x="242157" y="177660"/>
                  </a:lnTo>
                  <a:lnTo>
                    <a:pt x="208883" y="208883"/>
                  </a:lnTo>
                  <a:lnTo>
                    <a:pt x="177660" y="242157"/>
                  </a:lnTo>
                  <a:lnTo>
                    <a:pt x="148596" y="277377"/>
                  </a:lnTo>
                  <a:lnTo>
                    <a:pt x="121796" y="314436"/>
                  </a:lnTo>
                  <a:lnTo>
                    <a:pt x="97366" y="353229"/>
                  </a:lnTo>
                  <a:lnTo>
                    <a:pt x="75413" y="393649"/>
                  </a:lnTo>
                  <a:lnTo>
                    <a:pt x="56042" y="435590"/>
                  </a:lnTo>
                  <a:lnTo>
                    <a:pt x="39360" y="478945"/>
                  </a:lnTo>
                  <a:lnTo>
                    <a:pt x="25474" y="523610"/>
                  </a:lnTo>
                  <a:lnTo>
                    <a:pt x="14488" y="569477"/>
                  </a:lnTo>
                  <a:lnTo>
                    <a:pt x="6510" y="616440"/>
                  </a:lnTo>
                  <a:lnTo>
                    <a:pt x="1645" y="664394"/>
                  </a:lnTo>
                  <a:lnTo>
                    <a:pt x="0" y="713232"/>
                  </a:lnTo>
                  <a:lnTo>
                    <a:pt x="1645" y="762069"/>
                  </a:lnTo>
                  <a:lnTo>
                    <a:pt x="6510" y="810023"/>
                  </a:lnTo>
                  <a:lnTo>
                    <a:pt x="14488" y="856986"/>
                  </a:lnTo>
                  <a:lnTo>
                    <a:pt x="25474" y="902853"/>
                  </a:lnTo>
                  <a:lnTo>
                    <a:pt x="39360" y="947518"/>
                  </a:lnTo>
                  <a:lnTo>
                    <a:pt x="56042" y="990873"/>
                  </a:lnTo>
                  <a:lnTo>
                    <a:pt x="75413" y="1032814"/>
                  </a:lnTo>
                  <a:lnTo>
                    <a:pt x="97366" y="1073234"/>
                  </a:lnTo>
                  <a:lnTo>
                    <a:pt x="121796" y="1112027"/>
                  </a:lnTo>
                  <a:lnTo>
                    <a:pt x="148596" y="1149086"/>
                  </a:lnTo>
                  <a:lnTo>
                    <a:pt x="177660" y="1184306"/>
                  </a:lnTo>
                  <a:lnTo>
                    <a:pt x="208883" y="1217580"/>
                  </a:lnTo>
                  <a:lnTo>
                    <a:pt x="242157" y="1248803"/>
                  </a:lnTo>
                  <a:lnTo>
                    <a:pt x="277377" y="1277867"/>
                  </a:lnTo>
                  <a:lnTo>
                    <a:pt x="314436" y="1304667"/>
                  </a:lnTo>
                  <a:lnTo>
                    <a:pt x="353229" y="1329097"/>
                  </a:lnTo>
                  <a:lnTo>
                    <a:pt x="393649" y="1351050"/>
                  </a:lnTo>
                  <a:lnTo>
                    <a:pt x="435590" y="1370421"/>
                  </a:lnTo>
                  <a:lnTo>
                    <a:pt x="478945" y="1387103"/>
                  </a:lnTo>
                  <a:lnTo>
                    <a:pt x="523610" y="1400989"/>
                  </a:lnTo>
                  <a:lnTo>
                    <a:pt x="569477" y="1411975"/>
                  </a:lnTo>
                  <a:lnTo>
                    <a:pt x="616440" y="1419953"/>
                  </a:lnTo>
                  <a:lnTo>
                    <a:pt x="664394" y="1424818"/>
                  </a:lnTo>
                  <a:lnTo>
                    <a:pt x="713232" y="1426464"/>
                  </a:lnTo>
                  <a:lnTo>
                    <a:pt x="762069" y="1424818"/>
                  </a:lnTo>
                  <a:lnTo>
                    <a:pt x="810023" y="1419953"/>
                  </a:lnTo>
                  <a:lnTo>
                    <a:pt x="856986" y="1411975"/>
                  </a:lnTo>
                  <a:lnTo>
                    <a:pt x="902853" y="1400989"/>
                  </a:lnTo>
                  <a:lnTo>
                    <a:pt x="947518" y="1387103"/>
                  </a:lnTo>
                  <a:lnTo>
                    <a:pt x="990873" y="1370421"/>
                  </a:lnTo>
                  <a:lnTo>
                    <a:pt x="1032814" y="1351050"/>
                  </a:lnTo>
                  <a:lnTo>
                    <a:pt x="1073234" y="1329097"/>
                  </a:lnTo>
                  <a:lnTo>
                    <a:pt x="1112027" y="1304667"/>
                  </a:lnTo>
                  <a:lnTo>
                    <a:pt x="1149086" y="1277867"/>
                  </a:lnTo>
                  <a:lnTo>
                    <a:pt x="1184306" y="1248803"/>
                  </a:lnTo>
                  <a:lnTo>
                    <a:pt x="1217580" y="1217580"/>
                  </a:lnTo>
                  <a:lnTo>
                    <a:pt x="1248803" y="1184306"/>
                  </a:lnTo>
                  <a:lnTo>
                    <a:pt x="1277867" y="1149086"/>
                  </a:lnTo>
                  <a:lnTo>
                    <a:pt x="1304667" y="1112027"/>
                  </a:lnTo>
                  <a:lnTo>
                    <a:pt x="1329097" y="1073234"/>
                  </a:lnTo>
                  <a:lnTo>
                    <a:pt x="1351050" y="1032814"/>
                  </a:lnTo>
                  <a:lnTo>
                    <a:pt x="1370421" y="990873"/>
                  </a:lnTo>
                  <a:lnTo>
                    <a:pt x="1387103" y="947518"/>
                  </a:lnTo>
                  <a:lnTo>
                    <a:pt x="1400989" y="902853"/>
                  </a:lnTo>
                  <a:lnTo>
                    <a:pt x="1411975" y="856986"/>
                  </a:lnTo>
                  <a:lnTo>
                    <a:pt x="1419953" y="810023"/>
                  </a:lnTo>
                  <a:lnTo>
                    <a:pt x="1424818" y="762069"/>
                  </a:lnTo>
                  <a:lnTo>
                    <a:pt x="1426464" y="713232"/>
                  </a:lnTo>
                  <a:lnTo>
                    <a:pt x="1424818" y="664394"/>
                  </a:lnTo>
                  <a:lnTo>
                    <a:pt x="1419953" y="616440"/>
                  </a:lnTo>
                  <a:lnTo>
                    <a:pt x="1411975" y="569477"/>
                  </a:lnTo>
                  <a:lnTo>
                    <a:pt x="1400989" y="523610"/>
                  </a:lnTo>
                  <a:lnTo>
                    <a:pt x="1387103" y="478945"/>
                  </a:lnTo>
                  <a:lnTo>
                    <a:pt x="1370421" y="435590"/>
                  </a:lnTo>
                  <a:lnTo>
                    <a:pt x="1351050" y="393649"/>
                  </a:lnTo>
                  <a:lnTo>
                    <a:pt x="1329097" y="353229"/>
                  </a:lnTo>
                  <a:lnTo>
                    <a:pt x="1304667" y="314436"/>
                  </a:lnTo>
                  <a:lnTo>
                    <a:pt x="1277867" y="277377"/>
                  </a:lnTo>
                  <a:lnTo>
                    <a:pt x="1248803" y="242157"/>
                  </a:lnTo>
                  <a:lnTo>
                    <a:pt x="1217580" y="208883"/>
                  </a:lnTo>
                  <a:lnTo>
                    <a:pt x="1184306" y="177660"/>
                  </a:lnTo>
                  <a:lnTo>
                    <a:pt x="1149086" y="148596"/>
                  </a:lnTo>
                  <a:lnTo>
                    <a:pt x="1112027" y="121796"/>
                  </a:lnTo>
                  <a:lnTo>
                    <a:pt x="1073234" y="97366"/>
                  </a:lnTo>
                  <a:lnTo>
                    <a:pt x="1032814" y="75413"/>
                  </a:lnTo>
                  <a:lnTo>
                    <a:pt x="990873" y="56042"/>
                  </a:lnTo>
                  <a:lnTo>
                    <a:pt x="947518" y="39360"/>
                  </a:lnTo>
                  <a:lnTo>
                    <a:pt x="902853" y="25474"/>
                  </a:lnTo>
                  <a:lnTo>
                    <a:pt x="856986" y="14488"/>
                  </a:lnTo>
                  <a:lnTo>
                    <a:pt x="810023" y="6510"/>
                  </a:lnTo>
                  <a:lnTo>
                    <a:pt x="762069" y="1645"/>
                  </a:lnTo>
                  <a:lnTo>
                    <a:pt x="7132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2346960" y="4372355"/>
              <a:ext cx="1426845" cy="1426845"/>
            </a:xfrm>
            <a:custGeom>
              <a:avLst/>
              <a:gdLst/>
              <a:ahLst/>
              <a:cxnLst/>
              <a:rect l="l" t="t" r="r" b="b"/>
              <a:pathLst>
                <a:path w="1426845" h="1426845">
                  <a:moveTo>
                    <a:pt x="713232" y="0"/>
                  </a:moveTo>
                  <a:lnTo>
                    <a:pt x="664394" y="1645"/>
                  </a:lnTo>
                  <a:lnTo>
                    <a:pt x="616440" y="6510"/>
                  </a:lnTo>
                  <a:lnTo>
                    <a:pt x="569477" y="14488"/>
                  </a:lnTo>
                  <a:lnTo>
                    <a:pt x="523610" y="25474"/>
                  </a:lnTo>
                  <a:lnTo>
                    <a:pt x="478945" y="39360"/>
                  </a:lnTo>
                  <a:lnTo>
                    <a:pt x="435590" y="56042"/>
                  </a:lnTo>
                  <a:lnTo>
                    <a:pt x="393649" y="75413"/>
                  </a:lnTo>
                  <a:lnTo>
                    <a:pt x="353229" y="97366"/>
                  </a:lnTo>
                  <a:lnTo>
                    <a:pt x="314436" y="121796"/>
                  </a:lnTo>
                  <a:lnTo>
                    <a:pt x="277377" y="148596"/>
                  </a:lnTo>
                  <a:lnTo>
                    <a:pt x="242157" y="177660"/>
                  </a:lnTo>
                  <a:lnTo>
                    <a:pt x="208883" y="208883"/>
                  </a:lnTo>
                  <a:lnTo>
                    <a:pt x="177660" y="242157"/>
                  </a:lnTo>
                  <a:lnTo>
                    <a:pt x="148596" y="277377"/>
                  </a:lnTo>
                  <a:lnTo>
                    <a:pt x="121796" y="314436"/>
                  </a:lnTo>
                  <a:lnTo>
                    <a:pt x="97366" y="353229"/>
                  </a:lnTo>
                  <a:lnTo>
                    <a:pt x="75413" y="393649"/>
                  </a:lnTo>
                  <a:lnTo>
                    <a:pt x="56042" y="435590"/>
                  </a:lnTo>
                  <a:lnTo>
                    <a:pt x="39360" y="478945"/>
                  </a:lnTo>
                  <a:lnTo>
                    <a:pt x="25474" y="523610"/>
                  </a:lnTo>
                  <a:lnTo>
                    <a:pt x="14488" y="569477"/>
                  </a:lnTo>
                  <a:lnTo>
                    <a:pt x="6510" y="616440"/>
                  </a:lnTo>
                  <a:lnTo>
                    <a:pt x="1645" y="664394"/>
                  </a:lnTo>
                  <a:lnTo>
                    <a:pt x="0" y="713232"/>
                  </a:lnTo>
                  <a:lnTo>
                    <a:pt x="1645" y="762069"/>
                  </a:lnTo>
                  <a:lnTo>
                    <a:pt x="6510" y="810023"/>
                  </a:lnTo>
                  <a:lnTo>
                    <a:pt x="14488" y="856986"/>
                  </a:lnTo>
                  <a:lnTo>
                    <a:pt x="25474" y="902853"/>
                  </a:lnTo>
                  <a:lnTo>
                    <a:pt x="39360" y="947518"/>
                  </a:lnTo>
                  <a:lnTo>
                    <a:pt x="56042" y="990873"/>
                  </a:lnTo>
                  <a:lnTo>
                    <a:pt x="75413" y="1032814"/>
                  </a:lnTo>
                  <a:lnTo>
                    <a:pt x="97366" y="1073234"/>
                  </a:lnTo>
                  <a:lnTo>
                    <a:pt x="121796" y="1112027"/>
                  </a:lnTo>
                  <a:lnTo>
                    <a:pt x="148596" y="1149086"/>
                  </a:lnTo>
                  <a:lnTo>
                    <a:pt x="177660" y="1184306"/>
                  </a:lnTo>
                  <a:lnTo>
                    <a:pt x="208883" y="1217580"/>
                  </a:lnTo>
                  <a:lnTo>
                    <a:pt x="242157" y="1248803"/>
                  </a:lnTo>
                  <a:lnTo>
                    <a:pt x="277377" y="1277867"/>
                  </a:lnTo>
                  <a:lnTo>
                    <a:pt x="314436" y="1304667"/>
                  </a:lnTo>
                  <a:lnTo>
                    <a:pt x="353229" y="1329097"/>
                  </a:lnTo>
                  <a:lnTo>
                    <a:pt x="393649" y="1351050"/>
                  </a:lnTo>
                  <a:lnTo>
                    <a:pt x="435590" y="1370421"/>
                  </a:lnTo>
                  <a:lnTo>
                    <a:pt x="478945" y="1387103"/>
                  </a:lnTo>
                  <a:lnTo>
                    <a:pt x="523610" y="1400989"/>
                  </a:lnTo>
                  <a:lnTo>
                    <a:pt x="569477" y="1411975"/>
                  </a:lnTo>
                  <a:lnTo>
                    <a:pt x="616440" y="1419953"/>
                  </a:lnTo>
                  <a:lnTo>
                    <a:pt x="664394" y="1424818"/>
                  </a:lnTo>
                  <a:lnTo>
                    <a:pt x="713232" y="1426464"/>
                  </a:lnTo>
                  <a:lnTo>
                    <a:pt x="762069" y="1424818"/>
                  </a:lnTo>
                  <a:lnTo>
                    <a:pt x="810023" y="1419953"/>
                  </a:lnTo>
                  <a:lnTo>
                    <a:pt x="856986" y="1411975"/>
                  </a:lnTo>
                  <a:lnTo>
                    <a:pt x="902853" y="1400989"/>
                  </a:lnTo>
                  <a:lnTo>
                    <a:pt x="947518" y="1387103"/>
                  </a:lnTo>
                  <a:lnTo>
                    <a:pt x="990873" y="1370421"/>
                  </a:lnTo>
                  <a:lnTo>
                    <a:pt x="1032814" y="1351050"/>
                  </a:lnTo>
                  <a:lnTo>
                    <a:pt x="1073234" y="1329097"/>
                  </a:lnTo>
                  <a:lnTo>
                    <a:pt x="1112027" y="1304667"/>
                  </a:lnTo>
                  <a:lnTo>
                    <a:pt x="1149086" y="1277867"/>
                  </a:lnTo>
                  <a:lnTo>
                    <a:pt x="1184306" y="1248803"/>
                  </a:lnTo>
                  <a:lnTo>
                    <a:pt x="1217580" y="1217580"/>
                  </a:lnTo>
                  <a:lnTo>
                    <a:pt x="1248803" y="1184306"/>
                  </a:lnTo>
                  <a:lnTo>
                    <a:pt x="1277867" y="1149086"/>
                  </a:lnTo>
                  <a:lnTo>
                    <a:pt x="1304667" y="1112027"/>
                  </a:lnTo>
                  <a:lnTo>
                    <a:pt x="1329097" y="1073234"/>
                  </a:lnTo>
                  <a:lnTo>
                    <a:pt x="1351050" y="1032814"/>
                  </a:lnTo>
                  <a:lnTo>
                    <a:pt x="1370421" y="990873"/>
                  </a:lnTo>
                  <a:lnTo>
                    <a:pt x="1387103" y="947518"/>
                  </a:lnTo>
                  <a:lnTo>
                    <a:pt x="1400989" y="902853"/>
                  </a:lnTo>
                  <a:lnTo>
                    <a:pt x="1411975" y="856986"/>
                  </a:lnTo>
                  <a:lnTo>
                    <a:pt x="1419953" y="810023"/>
                  </a:lnTo>
                  <a:lnTo>
                    <a:pt x="1424818" y="762069"/>
                  </a:lnTo>
                  <a:lnTo>
                    <a:pt x="1426464" y="713232"/>
                  </a:lnTo>
                  <a:lnTo>
                    <a:pt x="1424818" y="664394"/>
                  </a:lnTo>
                  <a:lnTo>
                    <a:pt x="1419953" y="616440"/>
                  </a:lnTo>
                  <a:lnTo>
                    <a:pt x="1411975" y="569477"/>
                  </a:lnTo>
                  <a:lnTo>
                    <a:pt x="1400989" y="523610"/>
                  </a:lnTo>
                  <a:lnTo>
                    <a:pt x="1387103" y="478945"/>
                  </a:lnTo>
                  <a:lnTo>
                    <a:pt x="1370421" y="435590"/>
                  </a:lnTo>
                  <a:lnTo>
                    <a:pt x="1351050" y="393649"/>
                  </a:lnTo>
                  <a:lnTo>
                    <a:pt x="1329097" y="353229"/>
                  </a:lnTo>
                  <a:lnTo>
                    <a:pt x="1304667" y="314436"/>
                  </a:lnTo>
                  <a:lnTo>
                    <a:pt x="1277867" y="277377"/>
                  </a:lnTo>
                  <a:lnTo>
                    <a:pt x="1248803" y="242157"/>
                  </a:lnTo>
                  <a:lnTo>
                    <a:pt x="1217580" y="208883"/>
                  </a:lnTo>
                  <a:lnTo>
                    <a:pt x="1184306" y="177660"/>
                  </a:lnTo>
                  <a:lnTo>
                    <a:pt x="1149086" y="148596"/>
                  </a:lnTo>
                  <a:lnTo>
                    <a:pt x="1112027" y="121796"/>
                  </a:lnTo>
                  <a:lnTo>
                    <a:pt x="1073234" y="97366"/>
                  </a:lnTo>
                  <a:lnTo>
                    <a:pt x="1032814" y="75413"/>
                  </a:lnTo>
                  <a:lnTo>
                    <a:pt x="990873" y="56042"/>
                  </a:lnTo>
                  <a:lnTo>
                    <a:pt x="947518" y="39360"/>
                  </a:lnTo>
                  <a:lnTo>
                    <a:pt x="902853" y="25474"/>
                  </a:lnTo>
                  <a:lnTo>
                    <a:pt x="856986" y="14488"/>
                  </a:lnTo>
                  <a:lnTo>
                    <a:pt x="810023" y="6510"/>
                  </a:lnTo>
                  <a:lnTo>
                    <a:pt x="762069" y="1645"/>
                  </a:lnTo>
                  <a:lnTo>
                    <a:pt x="713232" y="0"/>
                  </a:lnTo>
                  <a:close/>
                </a:path>
              </a:pathLst>
            </a:custGeom>
            <a:ln w="57150">
              <a:solidFill>
                <a:srgbClr val="2B2A2A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1491996" y="7042404"/>
              <a:ext cx="1428115" cy="1426845"/>
            </a:xfrm>
            <a:custGeom>
              <a:avLst/>
              <a:gdLst/>
              <a:ahLst/>
              <a:cxnLst/>
              <a:rect l="l" t="t" r="r" b="b"/>
              <a:pathLst>
                <a:path w="1428114" h="1426845">
                  <a:moveTo>
                    <a:pt x="713993" y="0"/>
                  </a:moveTo>
                  <a:lnTo>
                    <a:pt x="665108" y="1645"/>
                  </a:lnTo>
                  <a:lnTo>
                    <a:pt x="617107" y="6510"/>
                  </a:lnTo>
                  <a:lnTo>
                    <a:pt x="570097" y="14488"/>
                  </a:lnTo>
                  <a:lnTo>
                    <a:pt x="524183" y="25474"/>
                  </a:lnTo>
                  <a:lnTo>
                    <a:pt x="479473" y="39360"/>
                  </a:lnTo>
                  <a:lnTo>
                    <a:pt x="436072" y="56042"/>
                  </a:lnTo>
                  <a:lnTo>
                    <a:pt x="394087" y="75413"/>
                  </a:lnTo>
                  <a:lnTo>
                    <a:pt x="353624" y="97366"/>
                  </a:lnTo>
                  <a:lnTo>
                    <a:pt x="314790" y="121796"/>
                  </a:lnTo>
                  <a:lnTo>
                    <a:pt x="277690" y="148596"/>
                  </a:lnTo>
                  <a:lnTo>
                    <a:pt x="242432" y="177660"/>
                  </a:lnTo>
                  <a:lnTo>
                    <a:pt x="209121" y="208883"/>
                  </a:lnTo>
                  <a:lnTo>
                    <a:pt x="177864" y="242157"/>
                  </a:lnTo>
                  <a:lnTo>
                    <a:pt x="148767" y="277377"/>
                  </a:lnTo>
                  <a:lnTo>
                    <a:pt x="121937" y="314436"/>
                  </a:lnTo>
                  <a:lnTo>
                    <a:pt x="97479" y="353229"/>
                  </a:lnTo>
                  <a:lnTo>
                    <a:pt x="75501" y="393649"/>
                  </a:lnTo>
                  <a:lnTo>
                    <a:pt x="56108" y="435590"/>
                  </a:lnTo>
                  <a:lnTo>
                    <a:pt x="39407" y="478945"/>
                  </a:lnTo>
                  <a:lnTo>
                    <a:pt x="25504" y="523610"/>
                  </a:lnTo>
                  <a:lnTo>
                    <a:pt x="14505" y="569477"/>
                  </a:lnTo>
                  <a:lnTo>
                    <a:pt x="6517" y="616440"/>
                  </a:lnTo>
                  <a:lnTo>
                    <a:pt x="1647" y="664394"/>
                  </a:lnTo>
                  <a:lnTo>
                    <a:pt x="0" y="713232"/>
                  </a:lnTo>
                  <a:lnTo>
                    <a:pt x="1647" y="762069"/>
                  </a:lnTo>
                  <a:lnTo>
                    <a:pt x="6517" y="810023"/>
                  </a:lnTo>
                  <a:lnTo>
                    <a:pt x="14505" y="856986"/>
                  </a:lnTo>
                  <a:lnTo>
                    <a:pt x="25504" y="902853"/>
                  </a:lnTo>
                  <a:lnTo>
                    <a:pt x="39407" y="947518"/>
                  </a:lnTo>
                  <a:lnTo>
                    <a:pt x="56108" y="990873"/>
                  </a:lnTo>
                  <a:lnTo>
                    <a:pt x="75501" y="1032814"/>
                  </a:lnTo>
                  <a:lnTo>
                    <a:pt x="97479" y="1073234"/>
                  </a:lnTo>
                  <a:lnTo>
                    <a:pt x="121937" y="1112027"/>
                  </a:lnTo>
                  <a:lnTo>
                    <a:pt x="148767" y="1149086"/>
                  </a:lnTo>
                  <a:lnTo>
                    <a:pt x="177864" y="1184306"/>
                  </a:lnTo>
                  <a:lnTo>
                    <a:pt x="209121" y="1217580"/>
                  </a:lnTo>
                  <a:lnTo>
                    <a:pt x="242432" y="1248803"/>
                  </a:lnTo>
                  <a:lnTo>
                    <a:pt x="277690" y="1277867"/>
                  </a:lnTo>
                  <a:lnTo>
                    <a:pt x="314790" y="1304667"/>
                  </a:lnTo>
                  <a:lnTo>
                    <a:pt x="353624" y="1329097"/>
                  </a:lnTo>
                  <a:lnTo>
                    <a:pt x="394087" y="1351050"/>
                  </a:lnTo>
                  <a:lnTo>
                    <a:pt x="436072" y="1370421"/>
                  </a:lnTo>
                  <a:lnTo>
                    <a:pt x="479473" y="1387103"/>
                  </a:lnTo>
                  <a:lnTo>
                    <a:pt x="524183" y="1400989"/>
                  </a:lnTo>
                  <a:lnTo>
                    <a:pt x="570097" y="1411975"/>
                  </a:lnTo>
                  <a:lnTo>
                    <a:pt x="617107" y="1419953"/>
                  </a:lnTo>
                  <a:lnTo>
                    <a:pt x="665108" y="1424818"/>
                  </a:lnTo>
                  <a:lnTo>
                    <a:pt x="713993" y="1426464"/>
                  </a:lnTo>
                  <a:lnTo>
                    <a:pt x="762879" y="1424818"/>
                  </a:lnTo>
                  <a:lnTo>
                    <a:pt x="810880" y="1419953"/>
                  </a:lnTo>
                  <a:lnTo>
                    <a:pt x="857890" y="1411975"/>
                  </a:lnTo>
                  <a:lnTo>
                    <a:pt x="903804" y="1400989"/>
                  </a:lnTo>
                  <a:lnTo>
                    <a:pt x="948514" y="1387103"/>
                  </a:lnTo>
                  <a:lnTo>
                    <a:pt x="991915" y="1370421"/>
                  </a:lnTo>
                  <a:lnTo>
                    <a:pt x="1033900" y="1351050"/>
                  </a:lnTo>
                  <a:lnTo>
                    <a:pt x="1074363" y="1329097"/>
                  </a:lnTo>
                  <a:lnTo>
                    <a:pt x="1113197" y="1304667"/>
                  </a:lnTo>
                  <a:lnTo>
                    <a:pt x="1150297" y="1277867"/>
                  </a:lnTo>
                  <a:lnTo>
                    <a:pt x="1185555" y="1248803"/>
                  </a:lnTo>
                  <a:lnTo>
                    <a:pt x="1218866" y="1217580"/>
                  </a:lnTo>
                  <a:lnTo>
                    <a:pt x="1250123" y="1184306"/>
                  </a:lnTo>
                  <a:lnTo>
                    <a:pt x="1279220" y="1149086"/>
                  </a:lnTo>
                  <a:lnTo>
                    <a:pt x="1306050" y="1112027"/>
                  </a:lnTo>
                  <a:lnTo>
                    <a:pt x="1330508" y="1073234"/>
                  </a:lnTo>
                  <a:lnTo>
                    <a:pt x="1352486" y="1032814"/>
                  </a:lnTo>
                  <a:lnTo>
                    <a:pt x="1371879" y="990873"/>
                  </a:lnTo>
                  <a:lnTo>
                    <a:pt x="1388580" y="947518"/>
                  </a:lnTo>
                  <a:lnTo>
                    <a:pt x="1402483" y="902853"/>
                  </a:lnTo>
                  <a:lnTo>
                    <a:pt x="1413482" y="856986"/>
                  </a:lnTo>
                  <a:lnTo>
                    <a:pt x="1421470" y="810023"/>
                  </a:lnTo>
                  <a:lnTo>
                    <a:pt x="1426340" y="762069"/>
                  </a:lnTo>
                  <a:lnTo>
                    <a:pt x="1427987" y="713232"/>
                  </a:lnTo>
                  <a:lnTo>
                    <a:pt x="1426340" y="664394"/>
                  </a:lnTo>
                  <a:lnTo>
                    <a:pt x="1421470" y="616440"/>
                  </a:lnTo>
                  <a:lnTo>
                    <a:pt x="1413482" y="569477"/>
                  </a:lnTo>
                  <a:lnTo>
                    <a:pt x="1402483" y="523610"/>
                  </a:lnTo>
                  <a:lnTo>
                    <a:pt x="1388580" y="478945"/>
                  </a:lnTo>
                  <a:lnTo>
                    <a:pt x="1371879" y="435590"/>
                  </a:lnTo>
                  <a:lnTo>
                    <a:pt x="1352486" y="393649"/>
                  </a:lnTo>
                  <a:lnTo>
                    <a:pt x="1330508" y="353229"/>
                  </a:lnTo>
                  <a:lnTo>
                    <a:pt x="1306050" y="314436"/>
                  </a:lnTo>
                  <a:lnTo>
                    <a:pt x="1279220" y="277377"/>
                  </a:lnTo>
                  <a:lnTo>
                    <a:pt x="1250123" y="242157"/>
                  </a:lnTo>
                  <a:lnTo>
                    <a:pt x="1218866" y="208883"/>
                  </a:lnTo>
                  <a:lnTo>
                    <a:pt x="1185555" y="177660"/>
                  </a:lnTo>
                  <a:lnTo>
                    <a:pt x="1150297" y="148596"/>
                  </a:lnTo>
                  <a:lnTo>
                    <a:pt x="1113197" y="121796"/>
                  </a:lnTo>
                  <a:lnTo>
                    <a:pt x="1074363" y="97366"/>
                  </a:lnTo>
                  <a:lnTo>
                    <a:pt x="1033900" y="75413"/>
                  </a:lnTo>
                  <a:lnTo>
                    <a:pt x="991915" y="56042"/>
                  </a:lnTo>
                  <a:lnTo>
                    <a:pt x="948514" y="39360"/>
                  </a:lnTo>
                  <a:lnTo>
                    <a:pt x="903804" y="25474"/>
                  </a:lnTo>
                  <a:lnTo>
                    <a:pt x="857890" y="14488"/>
                  </a:lnTo>
                  <a:lnTo>
                    <a:pt x="810880" y="6510"/>
                  </a:lnTo>
                  <a:lnTo>
                    <a:pt x="762879" y="1645"/>
                  </a:lnTo>
                  <a:lnTo>
                    <a:pt x="71399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1491996" y="7042404"/>
              <a:ext cx="1428115" cy="1426845"/>
            </a:xfrm>
            <a:custGeom>
              <a:avLst/>
              <a:gdLst/>
              <a:ahLst/>
              <a:cxnLst/>
              <a:rect l="l" t="t" r="r" b="b"/>
              <a:pathLst>
                <a:path w="1428114" h="1426845">
                  <a:moveTo>
                    <a:pt x="713993" y="0"/>
                  </a:moveTo>
                  <a:lnTo>
                    <a:pt x="665108" y="1645"/>
                  </a:lnTo>
                  <a:lnTo>
                    <a:pt x="617107" y="6510"/>
                  </a:lnTo>
                  <a:lnTo>
                    <a:pt x="570097" y="14488"/>
                  </a:lnTo>
                  <a:lnTo>
                    <a:pt x="524183" y="25474"/>
                  </a:lnTo>
                  <a:lnTo>
                    <a:pt x="479473" y="39360"/>
                  </a:lnTo>
                  <a:lnTo>
                    <a:pt x="436072" y="56042"/>
                  </a:lnTo>
                  <a:lnTo>
                    <a:pt x="394087" y="75413"/>
                  </a:lnTo>
                  <a:lnTo>
                    <a:pt x="353624" y="97366"/>
                  </a:lnTo>
                  <a:lnTo>
                    <a:pt x="314790" y="121796"/>
                  </a:lnTo>
                  <a:lnTo>
                    <a:pt x="277690" y="148596"/>
                  </a:lnTo>
                  <a:lnTo>
                    <a:pt x="242432" y="177660"/>
                  </a:lnTo>
                  <a:lnTo>
                    <a:pt x="209121" y="208883"/>
                  </a:lnTo>
                  <a:lnTo>
                    <a:pt x="177864" y="242157"/>
                  </a:lnTo>
                  <a:lnTo>
                    <a:pt x="148767" y="277377"/>
                  </a:lnTo>
                  <a:lnTo>
                    <a:pt x="121937" y="314436"/>
                  </a:lnTo>
                  <a:lnTo>
                    <a:pt x="97479" y="353229"/>
                  </a:lnTo>
                  <a:lnTo>
                    <a:pt x="75501" y="393649"/>
                  </a:lnTo>
                  <a:lnTo>
                    <a:pt x="56108" y="435590"/>
                  </a:lnTo>
                  <a:lnTo>
                    <a:pt x="39407" y="478945"/>
                  </a:lnTo>
                  <a:lnTo>
                    <a:pt x="25504" y="523610"/>
                  </a:lnTo>
                  <a:lnTo>
                    <a:pt x="14505" y="569477"/>
                  </a:lnTo>
                  <a:lnTo>
                    <a:pt x="6517" y="616440"/>
                  </a:lnTo>
                  <a:lnTo>
                    <a:pt x="1647" y="664394"/>
                  </a:lnTo>
                  <a:lnTo>
                    <a:pt x="0" y="713232"/>
                  </a:lnTo>
                  <a:lnTo>
                    <a:pt x="1647" y="762069"/>
                  </a:lnTo>
                  <a:lnTo>
                    <a:pt x="6517" y="810023"/>
                  </a:lnTo>
                  <a:lnTo>
                    <a:pt x="14505" y="856986"/>
                  </a:lnTo>
                  <a:lnTo>
                    <a:pt x="25504" y="902853"/>
                  </a:lnTo>
                  <a:lnTo>
                    <a:pt x="39407" y="947518"/>
                  </a:lnTo>
                  <a:lnTo>
                    <a:pt x="56108" y="990873"/>
                  </a:lnTo>
                  <a:lnTo>
                    <a:pt x="75501" y="1032814"/>
                  </a:lnTo>
                  <a:lnTo>
                    <a:pt x="97479" y="1073234"/>
                  </a:lnTo>
                  <a:lnTo>
                    <a:pt x="121937" y="1112027"/>
                  </a:lnTo>
                  <a:lnTo>
                    <a:pt x="148767" y="1149086"/>
                  </a:lnTo>
                  <a:lnTo>
                    <a:pt x="177864" y="1184306"/>
                  </a:lnTo>
                  <a:lnTo>
                    <a:pt x="209121" y="1217580"/>
                  </a:lnTo>
                  <a:lnTo>
                    <a:pt x="242432" y="1248803"/>
                  </a:lnTo>
                  <a:lnTo>
                    <a:pt x="277690" y="1277867"/>
                  </a:lnTo>
                  <a:lnTo>
                    <a:pt x="314790" y="1304667"/>
                  </a:lnTo>
                  <a:lnTo>
                    <a:pt x="353624" y="1329097"/>
                  </a:lnTo>
                  <a:lnTo>
                    <a:pt x="394087" y="1351050"/>
                  </a:lnTo>
                  <a:lnTo>
                    <a:pt x="436072" y="1370421"/>
                  </a:lnTo>
                  <a:lnTo>
                    <a:pt x="479473" y="1387103"/>
                  </a:lnTo>
                  <a:lnTo>
                    <a:pt x="524183" y="1400989"/>
                  </a:lnTo>
                  <a:lnTo>
                    <a:pt x="570097" y="1411975"/>
                  </a:lnTo>
                  <a:lnTo>
                    <a:pt x="617107" y="1419953"/>
                  </a:lnTo>
                  <a:lnTo>
                    <a:pt x="665108" y="1424818"/>
                  </a:lnTo>
                  <a:lnTo>
                    <a:pt x="713993" y="1426464"/>
                  </a:lnTo>
                  <a:lnTo>
                    <a:pt x="762879" y="1424818"/>
                  </a:lnTo>
                  <a:lnTo>
                    <a:pt x="810880" y="1419953"/>
                  </a:lnTo>
                  <a:lnTo>
                    <a:pt x="857890" y="1411975"/>
                  </a:lnTo>
                  <a:lnTo>
                    <a:pt x="903804" y="1400989"/>
                  </a:lnTo>
                  <a:lnTo>
                    <a:pt x="948514" y="1387103"/>
                  </a:lnTo>
                  <a:lnTo>
                    <a:pt x="991915" y="1370421"/>
                  </a:lnTo>
                  <a:lnTo>
                    <a:pt x="1033900" y="1351050"/>
                  </a:lnTo>
                  <a:lnTo>
                    <a:pt x="1074363" y="1329097"/>
                  </a:lnTo>
                  <a:lnTo>
                    <a:pt x="1113197" y="1304667"/>
                  </a:lnTo>
                  <a:lnTo>
                    <a:pt x="1150297" y="1277867"/>
                  </a:lnTo>
                  <a:lnTo>
                    <a:pt x="1185555" y="1248803"/>
                  </a:lnTo>
                  <a:lnTo>
                    <a:pt x="1218866" y="1217580"/>
                  </a:lnTo>
                  <a:lnTo>
                    <a:pt x="1250123" y="1184306"/>
                  </a:lnTo>
                  <a:lnTo>
                    <a:pt x="1279220" y="1149086"/>
                  </a:lnTo>
                  <a:lnTo>
                    <a:pt x="1306050" y="1112027"/>
                  </a:lnTo>
                  <a:lnTo>
                    <a:pt x="1330508" y="1073234"/>
                  </a:lnTo>
                  <a:lnTo>
                    <a:pt x="1352486" y="1032814"/>
                  </a:lnTo>
                  <a:lnTo>
                    <a:pt x="1371879" y="990873"/>
                  </a:lnTo>
                  <a:lnTo>
                    <a:pt x="1388580" y="947518"/>
                  </a:lnTo>
                  <a:lnTo>
                    <a:pt x="1402483" y="902853"/>
                  </a:lnTo>
                  <a:lnTo>
                    <a:pt x="1413482" y="856986"/>
                  </a:lnTo>
                  <a:lnTo>
                    <a:pt x="1421470" y="810023"/>
                  </a:lnTo>
                  <a:lnTo>
                    <a:pt x="1426340" y="762069"/>
                  </a:lnTo>
                  <a:lnTo>
                    <a:pt x="1427987" y="713232"/>
                  </a:lnTo>
                  <a:lnTo>
                    <a:pt x="1426340" y="664394"/>
                  </a:lnTo>
                  <a:lnTo>
                    <a:pt x="1421470" y="616440"/>
                  </a:lnTo>
                  <a:lnTo>
                    <a:pt x="1413482" y="569477"/>
                  </a:lnTo>
                  <a:lnTo>
                    <a:pt x="1402483" y="523610"/>
                  </a:lnTo>
                  <a:lnTo>
                    <a:pt x="1388580" y="478945"/>
                  </a:lnTo>
                  <a:lnTo>
                    <a:pt x="1371879" y="435590"/>
                  </a:lnTo>
                  <a:lnTo>
                    <a:pt x="1352486" y="393649"/>
                  </a:lnTo>
                  <a:lnTo>
                    <a:pt x="1330508" y="353229"/>
                  </a:lnTo>
                  <a:lnTo>
                    <a:pt x="1306050" y="314436"/>
                  </a:lnTo>
                  <a:lnTo>
                    <a:pt x="1279220" y="277377"/>
                  </a:lnTo>
                  <a:lnTo>
                    <a:pt x="1250123" y="242157"/>
                  </a:lnTo>
                  <a:lnTo>
                    <a:pt x="1218866" y="208883"/>
                  </a:lnTo>
                  <a:lnTo>
                    <a:pt x="1185555" y="177660"/>
                  </a:lnTo>
                  <a:lnTo>
                    <a:pt x="1150297" y="148596"/>
                  </a:lnTo>
                  <a:lnTo>
                    <a:pt x="1113197" y="121796"/>
                  </a:lnTo>
                  <a:lnTo>
                    <a:pt x="1074363" y="97366"/>
                  </a:lnTo>
                  <a:lnTo>
                    <a:pt x="1033900" y="75413"/>
                  </a:lnTo>
                  <a:lnTo>
                    <a:pt x="991915" y="56042"/>
                  </a:lnTo>
                  <a:lnTo>
                    <a:pt x="948514" y="39360"/>
                  </a:lnTo>
                  <a:lnTo>
                    <a:pt x="903804" y="25474"/>
                  </a:lnTo>
                  <a:lnTo>
                    <a:pt x="857890" y="14488"/>
                  </a:lnTo>
                  <a:lnTo>
                    <a:pt x="810880" y="6510"/>
                  </a:lnTo>
                  <a:lnTo>
                    <a:pt x="762879" y="1645"/>
                  </a:lnTo>
                  <a:lnTo>
                    <a:pt x="713993" y="0"/>
                  </a:lnTo>
                  <a:close/>
                </a:path>
              </a:pathLst>
            </a:custGeom>
            <a:ln w="57150">
              <a:solidFill>
                <a:srgbClr val="2B2A2A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9" name="object 19" descr=""/>
          <p:cNvSpPr txBox="1"/>
          <p:nvPr/>
        </p:nvSpPr>
        <p:spPr>
          <a:xfrm>
            <a:off x="2607310" y="4816855"/>
            <a:ext cx="893444" cy="4679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900" spc="55" b="1">
                <a:solidFill>
                  <a:srgbClr val="2B2A2A"/>
                </a:solidFill>
                <a:latin typeface="Gothic Uralic"/>
                <a:cs typeface="Gothic Uralic"/>
              </a:rPr>
              <a:t>2030</a:t>
            </a:r>
            <a:endParaRPr sz="2900">
              <a:latin typeface="Gothic Uralic"/>
              <a:cs typeface="Gothic Uralic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1678051" y="7298181"/>
            <a:ext cx="1057910" cy="86169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3290"/>
              </a:lnSpc>
              <a:spcBef>
                <a:spcPts val="100"/>
              </a:spcBef>
            </a:pPr>
            <a:r>
              <a:rPr dirty="0" sz="2900" spc="65" b="1">
                <a:solidFill>
                  <a:srgbClr val="2B2A2A"/>
                </a:solidFill>
                <a:latin typeface="Gothic Uralic"/>
                <a:cs typeface="Gothic Uralic"/>
              </a:rPr>
              <a:t>2023-</a:t>
            </a:r>
            <a:endParaRPr sz="2900">
              <a:latin typeface="Gothic Uralic"/>
              <a:cs typeface="Gothic Uralic"/>
            </a:endParaRPr>
          </a:p>
          <a:p>
            <a:pPr marL="94615">
              <a:lnSpc>
                <a:spcPts val="3290"/>
              </a:lnSpc>
            </a:pPr>
            <a:r>
              <a:rPr dirty="0" sz="2900" spc="55" b="1">
                <a:solidFill>
                  <a:srgbClr val="2B2A2A"/>
                </a:solidFill>
                <a:latin typeface="Gothic Uralic"/>
                <a:cs typeface="Gothic Uralic"/>
              </a:rPr>
              <a:t>2030</a:t>
            </a:r>
            <a:endParaRPr sz="2900">
              <a:latin typeface="Gothic Uralic"/>
              <a:cs typeface="Gothic Uralic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7999" cy="10286995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5706617" y="2807970"/>
              <a:ext cx="5745480" cy="24765"/>
            </a:xfrm>
            <a:custGeom>
              <a:avLst/>
              <a:gdLst/>
              <a:ahLst/>
              <a:cxnLst/>
              <a:rect l="l" t="t" r="r" b="b"/>
              <a:pathLst>
                <a:path w="5745480" h="24764">
                  <a:moveTo>
                    <a:pt x="0" y="24383"/>
                  </a:moveTo>
                  <a:lnTo>
                    <a:pt x="5745480" y="0"/>
                  </a:lnTo>
                </a:path>
              </a:pathLst>
            </a:custGeom>
            <a:ln w="28574">
              <a:solidFill>
                <a:srgbClr val="FFFFFF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"/>
          <p:cNvSpPr/>
          <p:nvPr/>
        </p:nvSpPr>
        <p:spPr>
          <a:xfrm>
            <a:off x="2331720" y="2400300"/>
            <a:ext cx="4131945" cy="814069"/>
          </a:xfrm>
          <a:custGeom>
            <a:avLst/>
            <a:gdLst/>
            <a:ahLst/>
            <a:cxnLst/>
            <a:rect l="l" t="t" r="r" b="b"/>
            <a:pathLst>
              <a:path w="4131945" h="814069">
                <a:moveTo>
                  <a:pt x="3978275" y="0"/>
                </a:moveTo>
                <a:lnTo>
                  <a:pt x="153288" y="0"/>
                </a:lnTo>
                <a:lnTo>
                  <a:pt x="104916" y="7835"/>
                </a:lnTo>
                <a:lnTo>
                  <a:pt x="62846" y="29642"/>
                </a:lnTo>
                <a:lnTo>
                  <a:pt x="29634" y="62874"/>
                </a:lnTo>
                <a:lnTo>
                  <a:pt x="7834" y="104981"/>
                </a:lnTo>
                <a:lnTo>
                  <a:pt x="0" y="153416"/>
                </a:lnTo>
                <a:lnTo>
                  <a:pt x="0" y="660400"/>
                </a:lnTo>
                <a:lnTo>
                  <a:pt x="7834" y="708834"/>
                </a:lnTo>
                <a:lnTo>
                  <a:pt x="29634" y="750941"/>
                </a:lnTo>
                <a:lnTo>
                  <a:pt x="62846" y="784173"/>
                </a:lnTo>
                <a:lnTo>
                  <a:pt x="104916" y="805980"/>
                </a:lnTo>
                <a:lnTo>
                  <a:pt x="153288" y="813816"/>
                </a:lnTo>
                <a:lnTo>
                  <a:pt x="3978275" y="813816"/>
                </a:lnTo>
                <a:lnTo>
                  <a:pt x="4026647" y="805980"/>
                </a:lnTo>
                <a:lnTo>
                  <a:pt x="4068717" y="784173"/>
                </a:lnTo>
                <a:lnTo>
                  <a:pt x="4101929" y="750941"/>
                </a:lnTo>
                <a:lnTo>
                  <a:pt x="4123729" y="708834"/>
                </a:lnTo>
                <a:lnTo>
                  <a:pt x="4131564" y="660400"/>
                </a:lnTo>
                <a:lnTo>
                  <a:pt x="4131564" y="153416"/>
                </a:lnTo>
                <a:lnTo>
                  <a:pt x="4123729" y="104981"/>
                </a:lnTo>
                <a:lnTo>
                  <a:pt x="4101929" y="62874"/>
                </a:lnTo>
                <a:lnTo>
                  <a:pt x="4068717" y="29642"/>
                </a:lnTo>
                <a:lnTo>
                  <a:pt x="4026647" y="7835"/>
                </a:lnTo>
                <a:lnTo>
                  <a:pt x="397827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/>
          <p:nvPr/>
        </p:nvSpPr>
        <p:spPr>
          <a:xfrm>
            <a:off x="4274820" y="3489959"/>
            <a:ext cx="3771900" cy="1978660"/>
          </a:xfrm>
          <a:custGeom>
            <a:avLst/>
            <a:gdLst/>
            <a:ahLst/>
            <a:cxnLst/>
            <a:rect l="l" t="t" r="r" b="b"/>
            <a:pathLst>
              <a:path w="3771900" h="1978660">
                <a:moveTo>
                  <a:pt x="3493515" y="0"/>
                </a:moveTo>
                <a:lnTo>
                  <a:pt x="278383" y="0"/>
                </a:lnTo>
                <a:lnTo>
                  <a:pt x="233309" y="3656"/>
                </a:lnTo>
                <a:lnTo>
                  <a:pt x="190520" y="14237"/>
                </a:lnTo>
                <a:lnTo>
                  <a:pt x="150596" y="31162"/>
                </a:lnTo>
                <a:lnTo>
                  <a:pt x="114117" y="53852"/>
                </a:lnTo>
                <a:lnTo>
                  <a:pt x="81660" y="81724"/>
                </a:lnTo>
                <a:lnTo>
                  <a:pt x="53807" y="114199"/>
                </a:lnTo>
                <a:lnTo>
                  <a:pt x="31135" y="150696"/>
                </a:lnTo>
                <a:lnTo>
                  <a:pt x="14224" y="190634"/>
                </a:lnTo>
                <a:lnTo>
                  <a:pt x="3652" y="233432"/>
                </a:lnTo>
                <a:lnTo>
                  <a:pt x="0" y="278511"/>
                </a:lnTo>
                <a:lnTo>
                  <a:pt x="0" y="1699641"/>
                </a:lnTo>
                <a:lnTo>
                  <a:pt x="3652" y="1744719"/>
                </a:lnTo>
                <a:lnTo>
                  <a:pt x="14224" y="1787517"/>
                </a:lnTo>
                <a:lnTo>
                  <a:pt x="31135" y="1827455"/>
                </a:lnTo>
                <a:lnTo>
                  <a:pt x="53807" y="1863952"/>
                </a:lnTo>
                <a:lnTo>
                  <a:pt x="81661" y="1896427"/>
                </a:lnTo>
                <a:lnTo>
                  <a:pt x="114117" y="1924299"/>
                </a:lnTo>
                <a:lnTo>
                  <a:pt x="150596" y="1946989"/>
                </a:lnTo>
                <a:lnTo>
                  <a:pt x="190520" y="1963914"/>
                </a:lnTo>
                <a:lnTo>
                  <a:pt x="233309" y="1974495"/>
                </a:lnTo>
                <a:lnTo>
                  <a:pt x="278383" y="1978152"/>
                </a:lnTo>
                <a:lnTo>
                  <a:pt x="3493515" y="1978152"/>
                </a:lnTo>
                <a:lnTo>
                  <a:pt x="3538590" y="1974495"/>
                </a:lnTo>
                <a:lnTo>
                  <a:pt x="3581379" y="1963914"/>
                </a:lnTo>
                <a:lnTo>
                  <a:pt x="3621303" y="1946989"/>
                </a:lnTo>
                <a:lnTo>
                  <a:pt x="3657782" y="1924299"/>
                </a:lnTo>
                <a:lnTo>
                  <a:pt x="3690238" y="1896427"/>
                </a:lnTo>
                <a:lnTo>
                  <a:pt x="3718092" y="1863952"/>
                </a:lnTo>
                <a:lnTo>
                  <a:pt x="3740764" y="1827455"/>
                </a:lnTo>
                <a:lnTo>
                  <a:pt x="3757676" y="1787517"/>
                </a:lnTo>
                <a:lnTo>
                  <a:pt x="3768247" y="1744719"/>
                </a:lnTo>
                <a:lnTo>
                  <a:pt x="3771900" y="1699641"/>
                </a:lnTo>
                <a:lnTo>
                  <a:pt x="3771900" y="278511"/>
                </a:lnTo>
                <a:lnTo>
                  <a:pt x="3768247" y="233432"/>
                </a:lnTo>
                <a:lnTo>
                  <a:pt x="3757676" y="190634"/>
                </a:lnTo>
                <a:lnTo>
                  <a:pt x="3740764" y="150696"/>
                </a:lnTo>
                <a:lnTo>
                  <a:pt x="3718092" y="114199"/>
                </a:lnTo>
                <a:lnTo>
                  <a:pt x="3690238" y="81724"/>
                </a:lnTo>
                <a:lnTo>
                  <a:pt x="3657782" y="53852"/>
                </a:lnTo>
                <a:lnTo>
                  <a:pt x="3621303" y="31162"/>
                </a:lnTo>
                <a:lnTo>
                  <a:pt x="3581379" y="14237"/>
                </a:lnTo>
                <a:lnTo>
                  <a:pt x="3538590" y="3656"/>
                </a:lnTo>
                <a:lnTo>
                  <a:pt x="349351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/>
          <p:nvPr/>
        </p:nvSpPr>
        <p:spPr>
          <a:xfrm>
            <a:off x="3454146" y="3214877"/>
            <a:ext cx="1339850" cy="3383279"/>
          </a:xfrm>
          <a:custGeom>
            <a:avLst/>
            <a:gdLst/>
            <a:ahLst/>
            <a:cxnLst/>
            <a:rect l="l" t="t" r="r" b="b"/>
            <a:pathLst>
              <a:path w="1339850" h="3383279">
                <a:moveTo>
                  <a:pt x="0" y="3383280"/>
                </a:moveTo>
                <a:lnTo>
                  <a:pt x="1339595" y="3383280"/>
                </a:lnTo>
              </a:path>
              <a:path w="1339850" h="3383279">
                <a:moveTo>
                  <a:pt x="24383" y="3383280"/>
                </a:moveTo>
                <a:lnTo>
                  <a:pt x="0" y="0"/>
                </a:lnTo>
              </a:path>
            </a:pathLst>
          </a:custGeom>
          <a:ln w="28575">
            <a:solidFill>
              <a:srgbClr val="FFFFFF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/>
          <p:nvPr/>
        </p:nvSpPr>
        <p:spPr>
          <a:xfrm>
            <a:off x="10021823" y="3489959"/>
            <a:ext cx="3771900" cy="1978660"/>
          </a:xfrm>
          <a:custGeom>
            <a:avLst/>
            <a:gdLst/>
            <a:ahLst/>
            <a:cxnLst/>
            <a:rect l="l" t="t" r="r" b="b"/>
            <a:pathLst>
              <a:path w="3771900" h="1978660">
                <a:moveTo>
                  <a:pt x="3493516" y="0"/>
                </a:moveTo>
                <a:lnTo>
                  <a:pt x="278383" y="0"/>
                </a:lnTo>
                <a:lnTo>
                  <a:pt x="233309" y="3656"/>
                </a:lnTo>
                <a:lnTo>
                  <a:pt x="190520" y="14237"/>
                </a:lnTo>
                <a:lnTo>
                  <a:pt x="150596" y="31162"/>
                </a:lnTo>
                <a:lnTo>
                  <a:pt x="114117" y="53852"/>
                </a:lnTo>
                <a:lnTo>
                  <a:pt x="81661" y="81724"/>
                </a:lnTo>
                <a:lnTo>
                  <a:pt x="53807" y="114199"/>
                </a:lnTo>
                <a:lnTo>
                  <a:pt x="31135" y="150696"/>
                </a:lnTo>
                <a:lnTo>
                  <a:pt x="14224" y="190634"/>
                </a:lnTo>
                <a:lnTo>
                  <a:pt x="3652" y="233432"/>
                </a:lnTo>
                <a:lnTo>
                  <a:pt x="0" y="278511"/>
                </a:lnTo>
                <a:lnTo>
                  <a:pt x="0" y="1699641"/>
                </a:lnTo>
                <a:lnTo>
                  <a:pt x="3652" y="1744719"/>
                </a:lnTo>
                <a:lnTo>
                  <a:pt x="14224" y="1787517"/>
                </a:lnTo>
                <a:lnTo>
                  <a:pt x="31135" y="1827455"/>
                </a:lnTo>
                <a:lnTo>
                  <a:pt x="53807" y="1863952"/>
                </a:lnTo>
                <a:lnTo>
                  <a:pt x="81661" y="1896427"/>
                </a:lnTo>
                <a:lnTo>
                  <a:pt x="114117" y="1924299"/>
                </a:lnTo>
                <a:lnTo>
                  <a:pt x="150596" y="1946989"/>
                </a:lnTo>
                <a:lnTo>
                  <a:pt x="190520" y="1963914"/>
                </a:lnTo>
                <a:lnTo>
                  <a:pt x="233309" y="1974495"/>
                </a:lnTo>
                <a:lnTo>
                  <a:pt x="278383" y="1978152"/>
                </a:lnTo>
                <a:lnTo>
                  <a:pt x="3493516" y="1978152"/>
                </a:lnTo>
                <a:lnTo>
                  <a:pt x="3538590" y="1974495"/>
                </a:lnTo>
                <a:lnTo>
                  <a:pt x="3581379" y="1963914"/>
                </a:lnTo>
                <a:lnTo>
                  <a:pt x="3621303" y="1946989"/>
                </a:lnTo>
                <a:lnTo>
                  <a:pt x="3657782" y="1924299"/>
                </a:lnTo>
                <a:lnTo>
                  <a:pt x="3690238" y="1896427"/>
                </a:lnTo>
                <a:lnTo>
                  <a:pt x="3718092" y="1863952"/>
                </a:lnTo>
                <a:lnTo>
                  <a:pt x="3740764" y="1827455"/>
                </a:lnTo>
                <a:lnTo>
                  <a:pt x="3757675" y="1787517"/>
                </a:lnTo>
                <a:lnTo>
                  <a:pt x="3768247" y="1744719"/>
                </a:lnTo>
                <a:lnTo>
                  <a:pt x="3771899" y="1699641"/>
                </a:lnTo>
                <a:lnTo>
                  <a:pt x="3771899" y="278511"/>
                </a:lnTo>
                <a:lnTo>
                  <a:pt x="3768247" y="233432"/>
                </a:lnTo>
                <a:lnTo>
                  <a:pt x="3757675" y="190634"/>
                </a:lnTo>
                <a:lnTo>
                  <a:pt x="3740764" y="150696"/>
                </a:lnTo>
                <a:lnTo>
                  <a:pt x="3718092" y="114199"/>
                </a:lnTo>
                <a:lnTo>
                  <a:pt x="3690238" y="81724"/>
                </a:lnTo>
                <a:lnTo>
                  <a:pt x="3657782" y="53852"/>
                </a:lnTo>
                <a:lnTo>
                  <a:pt x="3621303" y="31162"/>
                </a:lnTo>
                <a:lnTo>
                  <a:pt x="3581379" y="14237"/>
                </a:lnTo>
                <a:lnTo>
                  <a:pt x="3538590" y="3656"/>
                </a:lnTo>
                <a:lnTo>
                  <a:pt x="349351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/>
          <p:nvPr/>
        </p:nvSpPr>
        <p:spPr>
          <a:xfrm>
            <a:off x="6922769" y="6598157"/>
            <a:ext cx="4745990" cy="0"/>
          </a:xfrm>
          <a:custGeom>
            <a:avLst/>
            <a:gdLst/>
            <a:ahLst/>
            <a:cxnLst/>
            <a:rect l="l" t="t" r="r" b="b"/>
            <a:pathLst>
              <a:path w="4745990" h="0">
                <a:moveTo>
                  <a:pt x="0" y="0"/>
                </a:moveTo>
                <a:lnTo>
                  <a:pt x="4745735" y="0"/>
                </a:lnTo>
              </a:path>
            </a:pathLst>
          </a:custGeom>
          <a:ln w="28575">
            <a:solidFill>
              <a:srgbClr val="FFFFFF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/>
          <p:nvPr/>
        </p:nvSpPr>
        <p:spPr>
          <a:xfrm>
            <a:off x="5149596" y="7281671"/>
            <a:ext cx="3771900" cy="1976755"/>
          </a:xfrm>
          <a:custGeom>
            <a:avLst/>
            <a:gdLst/>
            <a:ahLst/>
            <a:cxnLst/>
            <a:rect l="l" t="t" r="r" b="b"/>
            <a:pathLst>
              <a:path w="3771900" h="1976754">
                <a:moveTo>
                  <a:pt x="3493515" y="0"/>
                </a:moveTo>
                <a:lnTo>
                  <a:pt x="278383" y="0"/>
                </a:lnTo>
                <a:lnTo>
                  <a:pt x="233309" y="3652"/>
                </a:lnTo>
                <a:lnTo>
                  <a:pt x="190520" y="14222"/>
                </a:lnTo>
                <a:lnTo>
                  <a:pt x="150596" y="31131"/>
                </a:lnTo>
                <a:lnTo>
                  <a:pt x="114117" y="53799"/>
                </a:lnTo>
                <a:lnTo>
                  <a:pt x="81660" y="81645"/>
                </a:lnTo>
                <a:lnTo>
                  <a:pt x="53807" y="114089"/>
                </a:lnTo>
                <a:lnTo>
                  <a:pt x="31135" y="150553"/>
                </a:lnTo>
                <a:lnTo>
                  <a:pt x="14224" y="190455"/>
                </a:lnTo>
                <a:lnTo>
                  <a:pt x="3652" y="233216"/>
                </a:lnTo>
                <a:lnTo>
                  <a:pt x="0" y="278256"/>
                </a:lnTo>
                <a:lnTo>
                  <a:pt x="0" y="1698370"/>
                </a:lnTo>
                <a:lnTo>
                  <a:pt x="3652" y="1743417"/>
                </a:lnTo>
                <a:lnTo>
                  <a:pt x="14224" y="1786182"/>
                </a:lnTo>
                <a:lnTo>
                  <a:pt x="31135" y="1826086"/>
                </a:lnTo>
                <a:lnTo>
                  <a:pt x="53807" y="1862549"/>
                </a:lnTo>
                <a:lnTo>
                  <a:pt x="81661" y="1894992"/>
                </a:lnTo>
                <a:lnTo>
                  <a:pt x="114117" y="1922836"/>
                </a:lnTo>
                <a:lnTo>
                  <a:pt x="150596" y="1945500"/>
                </a:lnTo>
                <a:lnTo>
                  <a:pt x="190520" y="1962407"/>
                </a:lnTo>
                <a:lnTo>
                  <a:pt x="233309" y="1972976"/>
                </a:lnTo>
                <a:lnTo>
                  <a:pt x="278383" y="1976627"/>
                </a:lnTo>
                <a:lnTo>
                  <a:pt x="3493515" y="1976627"/>
                </a:lnTo>
                <a:lnTo>
                  <a:pt x="3538590" y="1972976"/>
                </a:lnTo>
                <a:lnTo>
                  <a:pt x="3581379" y="1962407"/>
                </a:lnTo>
                <a:lnTo>
                  <a:pt x="3621303" y="1945500"/>
                </a:lnTo>
                <a:lnTo>
                  <a:pt x="3657782" y="1922836"/>
                </a:lnTo>
                <a:lnTo>
                  <a:pt x="3690238" y="1894992"/>
                </a:lnTo>
                <a:lnTo>
                  <a:pt x="3718092" y="1862549"/>
                </a:lnTo>
                <a:lnTo>
                  <a:pt x="3740764" y="1826086"/>
                </a:lnTo>
                <a:lnTo>
                  <a:pt x="3757676" y="1786182"/>
                </a:lnTo>
                <a:lnTo>
                  <a:pt x="3768247" y="1743417"/>
                </a:lnTo>
                <a:lnTo>
                  <a:pt x="3771900" y="1698370"/>
                </a:lnTo>
                <a:lnTo>
                  <a:pt x="3771900" y="278256"/>
                </a:lnTo>
                <a:lnTo>
                  <a:pt x="3768247" y="233216"/>
                </a:lnTo>
                <a:lnTo>
                  <a:pt x="3757676" y="190455"/>
                </a:lnTo>
                <a:lnTo>
                  <a:pt x="3740764" y="150553"/>
                </a:lnTo>
                <a:lnTo>
                  <a:pt x="3718092" y="114089"/>
                </a:lnTo>
                <a:lnTo>
                  <a:pt x="3690238" y="81645"/>
                </a:lnTo>
                <a:lnTo>
                  <a:pt x="3657782" y="53799"/>
                </a:lnTo>
                <a:lnTo>
                  <a:pt x="3621303" y="31131"/>
                </a:lnTo>
                <a:lnTo>
                  <a:pt x="3581379" y="14222"/>
                </a:lnTo>
                <a:lnTo>
                  <a:pt x="3538590" y="3652"/>
                </a:lnTo>
                <a:lnTo>
                  <a:pt x="349351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/>
          <p:nvPr/>
        </p:nvSpPr>
        <p:spPr>
          <a:xfrm>
            <a:off x="12440411" y="7331964"/>
            <a:ext cx="3770629" cy="1976755"/>
          </a:xfrm>
          <a:custGeom>
            <a:avLst/>
            <a:gdLst/>
            <a:ahLst/>
            <a:cxnLst/>
            <a:rect l="l" t="t" r="r" b="b"/>
            <a:pathLst>
              <a:path w="3770630" h="1976754">
                <a:moveTo>
                  <a:pt x="3492119" y="0"/>
                </a:moveTo>
                <a:lnTo>
                  <a:pt x="278257" y="0"/>
                </a:lnTo>
                <a:lnTo>
                  <a:pt x="233216" y="3652"/>
                </a:lnTo>
                <a:lnTo>
                  <a:pt x="190455" y="14222"/>
                </a:lnTo>
                <a:lnTo>
                  <a:pt x="150553" y="31131"/>
                </a:lnTo>
                <a:lnTo>
                  <a:pt x="114089" y="53799"/>
                </a:lnTo>
                <a:lnTo>
                  <a:pt x="81645" y="81645"/>
                </a:lnTo>
                <a:lnTo>
                  <a:pt x="53799" y="114089"/>
                </a:lnTo>
                <a:lnTo>
                  <a:pt x="31131" y="150553"/>
                </a:lnTo>
                <a:lnTo>
                  <a:pt x="14222" y="190455"/>
                </a:lnTo>
                <a:lnTo>
                  <a:pt x="3652" y="233216"/>
                </a:lnTo>
                <a:lnTo>
                  <a:pt x="0" y="278257"/>
                </a:lnTo>
                <a:lnTo>
                  <a:pt x="0" y="1698332"/>
                </a:lnTo>
                <a:lnTo>
                  <a:pt x="3652" y="1743389"/>
                </a:lnTo>
                <a:lnTo>
                  <a:pt x="14222" y="1786162"/>
                </a:lnTo>
                <a:lnTo>
                  <a:pt x="31131" y="1826073"/>
                </a:lnTo>
                <a:lnTo>
                  <a:pt x="53799" y="1862541"/>
                </a:lnTo>
                <a:lnTo>
                  <a:pt x="81645" y="1894987"/>
                </a:lnTo>
                <a:lnTo>
                  <a:pt x="114089" y="1922833"/>
                </a:lnTo>
                <a:lnTo>
                  <a:pt x="150553" y="1945499"/>
                </a:lnTo>
                <a:lnTo>
                  <a:pt x="190455" y="1962407"/>
                </a:lnTo>
                <a:lnTo>
                  <a:pt x="233216" y="1972976"/>
                </a:lnTo>
                <a:lnTo>
                  <a:pt x="278257" y="1976628"/>
                </a:lnTo>
                <a:lnTo>
                  <a:pt x="3492119" y="1976628"/>
                </a:lnTo>
                <a:lnTo>
                  <a:pt x="3537159" y="1972976"/>
                </a:lnTo>
                <a:lnTo>
                  <a:pt x="3579920" y="1962407"/>
                </a:lnTo>
                <a:lnTo>
                  <a:pt x="3619822" y="1945499"/>
                </a:lnTo>
                <a:lnTo>
                  <a:pt x="3656286" y="1922833"/>
                </a:lnTo>
                <a:lnTo>
                  <a:pt x="3688730" y="1894987"/>
                </a:lnTo>
                <a:lnTo>
                  <a:pt x="3716576" y="1862541"/>
                </a:lnTo>
                <a:lnTo>
                  <a:pt x="3739244" y="1826073"/>
                </a:lnTo>
                <a:lnTo>
                  <a:pt x="3756153" y="1786162"/>
                </a:lnTo>
                <a:lnTo>
                  <a:pt x="3766723" y="1743389"/>
                </a:lnTo>
                <a:lnTo>
                  <a:pt x="3770376" y="1698332"/>
                </a:lnTo>
                <a:lnTo>
                  <a:pt x="3770376" y="278257"/>
                </a:lnTo>
                <a:lnTo>
                  <a:pt x="3766723" y="233216"/>
                </a:lnTo>
                <a:lnTo>
                  <a:pt x="3756153" y="190455"/>
                </a:lnTo>
                <a:lnTo>
                  <a:pt x="3739244" y="150553"/>
                </a:lnTo>
                <a:lnTo>
                  <a:pt x="3716576" y="114089"/>
                </a:lnTo>
                <a:lnTo>
                  <a:pt x="3688730" y="81645"/>
                </a:lnTo>
                <a:lnTo>
                  <a:pt x="3656286" y="53799"/>
                </a:lnTo>
                <a:lnTo>
                  <a:pt x="3619822" y="31131"/>
                </a:lnTo>
                <a:lnTo>
                  <a:pt x="3579920" y="14222"/>
                </a:lnTo>
                <a:lnTo>
                  <a:pt x="3537159" y="3652"/>
                </a:lnTo>
                <a:lnTo>
                  <a:pt x="349211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/>
          <p:nvPr/>
        </p:nvSpPr>
        <p:spPr>
          <a:xfrm>
            <a:off x="0" y="0"/>
            <a:ext cx="18288000" cy="1457325"/>
          </a:xfrm>
          <a:custGeom>
            <a:avLst/>
            <a:gdLst/>
            <a:ahLst/>
            <a:cxnLst/>
            <a:rect l="l" t="t" r="r" b="b"/>
            <a:pathLst>
              <a:path w="18288000" h="1457325">
                <a:moveTo>
                  <a:pt x="18288000" y="0"/>
                </a:moveTo>
                <a:lnTo>
                  <a:pt x="0" y="0"/>
                </a:lnTo>
                <a:lnTo>
                  <a:pt x="0" y="1456944"/>
                </a:lnTo>
                <a:lnTo>
                  <a:pt x="18288000" y="1456944"/>
                </a:lnTo>
                <a:lnTo>
                  <a:pt x="18288000" y="0"/>
                </a:lnTo>
                <a:close/>
              </a:path>
            </a:pathLst>
          </a:custGeom>
          <a:solidFill>
            <a:srgbClr val="2B2A2A">
              <a:alpha val="58822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563359" marR="5080" indent="-6551295">
              <a:lnSpc>
                <a:spcPct val="117100"/>
              </a:lnSpc>
              <a:spcBef>
                <a:spcPts val="100"/>
              </a:spcBef>
            </a:pPr>
            <a:r>
              <a:rPr dirty="0"/>
              <a:t>REVENUE</a:t>
            </a:r>
            <a:r>
              <a:rPr dirty="0" spc="-310"/>
              <a:t> </a:t>
            </a:r>
            <a:r>
              <a:rPr dirty="0"/>
              <a:t>MARKET</a:t>
            </a:r>
            <a:r>
              <a:rPr dirty="0" spc="-300"/>
              <a:t> </a:t>
            </a:r>
            <a:r>
              <a:rPr dirty="0" spc="-20"/>
              <a:t>SHARE</a:t>
            </a:r>
            <a:r>
              <a:rPr dirty="0" spc="-285"/>
              <a:t> </a:t>
            </a:r>
            <a:r>
              <a:rPr dirty="0"/>
              <a:t>BY</a:t>
            </a:r>
            <a:r>
              <a:rPr dirty="0" spc="-300"/>
              <a:t> </a:t>
            </a:r>
            <a:r>
              <a:rPr dirty="0" spc="-50"/>
              <a:t>SEGMENTS </a:t>
            </a:r>
            <a:r>
              <a:rPr dirty="0" spc="-484"/>
              <a:t>2022</a:t>
            </a:r>
          </a:p>
        </p:txBody>
      </p:sp>
      <p:sp>
        <p:nvSpPr>
          <p:cNvPr id="14" name="object 14" descr=""/>
          <p:cNvSpPr/>
          <p:nvPr/>
        </p:nvSpPr>
        <p:spPr>
          <a:xfrm>
            <a:off x="10373868" y="2386583"/>
            <a:ext cx="4131945" cy="814069"/>
          </a:xfrm>
          <a:custGeom>
            <a:avLst/>
            <a:gdLst/>
            <a:ahLst/>
            <a:cxnLst/>
            <a:rect l="l" t="t" r="r" b="b"/>
            <a:pathLst>
              <a:path w="4131944" h="814069">
                <a:moveTo>
                  <a:pt x="3978274" y="0"/>
                </a:moveTo>
                <a:lnTo>
                  <a:pt x="153288" y="0"/>
                </a:lnTo>
                <a:lnTo>
                  <a:pt x="104916" y="7835"/>
                </a:lnTo>
                <a:lnTo>
                  <a:pt x="62846" y="29642"/>
                </a:lnTo>
                <a:lnTo>
                  <a:pt x="29634" y="62874"/>
                </a:lnTo>
                <a:lnTo>
                  <a:pt x="7834" y="104981"/>
                </a:lnTo>
                <a:lnTo>
                  <a:pt x="0" y="153416"/>
                </a:lnTo>
                <a:lnTo>
                  <a:pt x="0" y="660400"/>
                </a:lnTo>
                <a:lnTo>
                  <a:pt x="7834" y="708834"/>
                </a:lnTo>
                <a:lnTo>
                  <a:pt x="29634" y="750941"/>
                </a:lnTo>
                <a:lnTo>
                  <a:pt x="62846" y="784173"/>
                </a:lnTo>
                <a:lnTo>
                  <a:pt x="104916" y="805980"/>
                </a:lnTo>
                <a:lnTo>
                  <a:pt x="153288" y="813816"/>
                </a:lnTo>
                <a:lnTo>
                  <a:pt x="3978274" y="813816"/>
                </a:lnTo>
                <a:lnTo>
                  <a:pt x="4026647" y="805980"/>
                </a:lnTo>
                <a:lnTo>
                  <a:pt x="4068717" y="784173"/>
                </a:lnTo>
                <a:lnTo>
                  <a:pt x="4101929" y="750941"/>
                </a:lnTo>
                <a:lnTo>
                  <a:pt x="4123729" y="708834"/>
                </a:lnTo>
                <a:lnTo>
                  <a:pt x="4131564" y="660400"/>
                </a:lnTo>
                <a:lnTo>
                  <a:pt x="4131564" y="153416"/>
                </a:lnTo>
                <a:lnTo>
                  <a:pt x="4123729" y="104981"/>
                </a:lnTo>
                <a:lnTo>
                  <a:pt x="4101929" y="62874"/>
                </a:lnTo>
                <a:lnTo>
                  <a:pt x="4068717" y="29642"/>
                </a:lnTo>
                <a:lnTo>
                  <a:pt x="4026647" y="7835"/>
                </a:lnTo>
                <a:lnTo>
                  <a:pt x="397827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 descr=""/>
          <p:cNvSpPr/>
          <p:nvPr/>
        </p:nvSpPr>
        <p:spPr>
          <a:xfrm>
            <a:off x="2790444" y="6205728"/>
            <a:ext cx="4131945" cy="814069"/>
          </a:xfrm>
          <a:custGeom>
            <a:avLst/>
            <a:gdLst/>
            <a:ahLst/>
            <a:cxnLst/>
            <a:rect l="l" t="t" r="r" b="b"/>
            <a:pathLst>
              <a:path w="4131945" h="814070">
                <a:moveTo>
                  <a:pt x="3978275" y="0"/>
                </a:moveTo>
                <a:lnTo>
                  <a:pt x="153288" y="0"/>
                </a:lnTo>
                <a:lnTo>
                  <a:pt x="104916" y="7835"/>
                </a:lnTo>
                <a:lnTo>
                  <a:pt x="62846" y="29642"/>
                </a:lnTo>
                <a:lnTo>
                  <a:pt x="29634" y="62874"/>
                </a:lnTo>
                <a:lnTo>
                  <a:pt x="7834" y="104981"/>
                </a:lnTo>
                <a:lnTo>
                  <a:pt x="0" y="153416"/>
                </a:lnTo>
                <a:lnTo>
                  <a:pt x="0" y="660400"/>
                </a:lnTo>
                <a:lnTo>
                  <a:pt x="7834" y="708834"/>
                </a:lnTo>
                <a:lnTo>
                  <a:pt x="29634" y="750941"/>
                </a:lnTo>
                <a:lnTo>
                  <a:pt x="62846" y="784173"/>
                </a:lnTo>
                <a:lnTo>
                  <a:pt x="104916" y="805980"/>
                </a:lnTo>
                <a:lnTo>
                  <a:pt x="153288" y="813816"/>
                </a:lnTo>
                <a:lnTo>
                  <a:pt x="3978275" y="813816"/>
                </a:lnTo>
                <a:lnTo>
                  <a:pt x="4026647" y="805980"/>
                </a:lnTo>
                <a:lnTo>
                  <a:pt x="4068717" y="784173"/>
                </a:lnTo>
                <a:lnTo>
                  <a:pt x="4101929" y="750941"/>
                </a:lnTo>
                <a:lnTo>
                  <a:pt x="4123729" y="708834"/>
                </a:lnTo>
                <a:lnTo>
                  <a:pt x="4131563" y="660400"/>
                </a:lnTo>
                <a:lnTo>
                  <a:pt x="4131563" y="153416"/>
                </a:lnTo>
                <a:lnTo>
                  <a:pt x="4123729" y="104981"/>
                </a:lnTo>
                <a:lnTo>
                  <a:pt x="4101929" y="62874"/>
                </a:lnTo>
                <a:lnTo>
                  <a:pt x="4068717" y="29642"/>
                </a:lnTo>
                <a:lnTo>
                  <a:pt x="4026647" y="7835"/>
                </a:lnTo>
                <a:lnTo>
                  <a:pt x="397827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 descr=""/>
          <p:cNvSpPr/>
          <p:nvPr/>
        </p:nvSpPr>
        <p:spPr>
          <a:xfrm>
            <a:off x="10904219" y="6205728"/>
            <a:ext cx="4131945" cy="814069"/>
          </a:xfrm>
          <a:custGeom>
            <a:avLst/>
            <a:gdLst/>
            <a:ahLst/>
            <a:cxnLst/>
            <a:rect l="l" t="t" r="r" b="b"/>
            <a:pathLst>
              <a:path w="4131944" h="814070">
                <a:moveTo>
                  <a:pt x="3978274" y="0"/>
                </a:moveTo>
                <a:lnTo>
                  <a:pt x="153288" y="0"/>
                </a:lnTo>
                <a:lnTo>
                  <a:pt x="104916" y="7835"/>
                </a:lnTo>
                <a:lnTo>
                  <a:pt x="62846" y="29642"/>
                </a:lnTo>
                <a:lnTo>
                  <a:pt x="29634" y="62874"/>
                </a:lnTo>
                <a:lnTo>
                  <a:pt x="7834" y="104981"/>
                </a:lnTo>
                <a:lnTo>
                  <a:pt x="0" y="153416"/>
                </a:lnTo>
                <a:lnTo>
                  <a:pt x="0" y="660400"/>
                </a:lnTo>
                <a:lnTo>
                  <a:pt x="7834" y="708834"/>
                </a:lnTo>
                <a:lnTo>
                  <a:pt x="29634" y="750941"/>
                </a:lnTo>
                <a:lnTo>
                  <a:pt x="62846" y="784173"/>
                </a:lnTo>
                <a:lnTo>
                  <a:pt x="104916" y="805980"/>
                </a:lnTo>
                <a:lnTo>
                  <a:pt x="153288" y="813816"/>
                </a:lnTo>
                <a:lnTo>
                  <a:pt x="3978274" y="813816"/>
                </a:lnTo>
                <a:lnTo>
                  <a:pt x="4026647" y="805980"/>
                </a:lnTo>
                <a:lnTo>
                  <a:pt x="4068717" y="784173"/>
                </a:lnTo>
                <a:lnTo>
                  <a:pt x="4101929" y="750941"/>
                </a:lnTo>
                <a:lnTo>
                  <a:pt x="4123729" y="708834"/>
                </a:lnTo>
                <a:lnTo>
                  <a:pt x="4131564" y="660400"/>
                </a:lnTo>
                <a:lnTo>
                  <a:pt x="4131564" y="153416"/>
                </a:lnTo>
                <a:lnTo>
                  <a:pt x="4123729" y="104981"/>
                </a:lnTo>
                <a:lnTo>
                  <a:pt x="4101929" y="62874"/>
                </a:lnTo>
                <a:lnTo>
                  <a:pt x="4068717" y="29642"/>
                </a:lnTo>
                <a:lnTo>
                  <a:pt x="4026647" y="7835"/>
                </a:lnTo>
                <a:lnTo>
                  <a:pt x="397827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 descr=""/>
          <p:cNvSpPr txBox="1"/>
          <p:nvPr/>
        </p:nvSpPr>
        <p:spPr>
          <a:xfrm>
            <a:off x="5729985" y="3975353"/>
            <a:ext cx="852805" cy="8883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38100">
              <a:lnSpc>
                <a:spcPct val="117900"/>
              </a:lnSpc>
              <a:spcBef>
                <a:spcPts val="100"/>
              </a:spcBef>
            </a:pPr>
            <a:r>
              <a:rPr dirty="0" sz="2400" spc="-70" b="1">
                <a:latin typeface="Trebuchet MS"/>
                <a:cs typeface="Trebuchet MS"/>
              </a:rPr>
              <a:t>Oral</a:t>
            </a:r>
            <a:r>
              <a:rPr dirty="0" sz="2400" spc="-110" b="1">
                <a:latin typeface="Trebuchet MS"/>
                <a:cs typeface="Trebuchet MS"/>
              </a:rPr>
              <a:t> </a:t>
            </a:r>
            <a:r>
              <a:rPr dirty="0" sz="2400" spc="-50" b="1">
                <a:latin typeface="Trebuchet MS"/>
                <a:cs typeface="Trebuchet MS"/>
              </a:rPr>
              <a:t>: </a:t>
            </a:r>
            <a:r>
              <a:rPr dirty="0" sz="2400" spc="-65" b="1">
                <a:latin typeface="Trebuchet MS"/>
                <a:cs typeface="Trebuchet MS"/>
              </a:rPr>
              <a:t>41.0%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11311255" y="3975353"/>
            <a:ext cx="1183640" cy="8883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60020" marR="5080" indent="-147955">
              <a:lnSpc>
                <a:spcPct val="117900"/>
              </a:lnSpc>
              <a:spcBef>
                <a:spcPts val="100"/>
              </a:spcBef>
            </a:pPr>
            <a:r>
              <a:rPr dirty="0" sz="2400" spc="-10" b="1">
                <a:latin typeface="Trebuchet MS"/>
                <a:cs typeface="Trebuchet MS"/>
              </a:rPr>
              <a:t>Protein: 29.8%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6340221" y="7766684"/>
            <a:ext cx="1377950" cy="8883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50190" marR="5080" indent="-238125">
              <a:lnSpc>
                <a:spcPct val="117900"/>
              </a:lnSpc>
              <a:spcBef>
                <a:spcPts val="100"/>
              </a:spcBef>
            </a:pPr>
            <a:r>
              <a:rPr dirty="0" sz="2400" spc="-10" b="1">
                <a:latin typeface="Trebuchet MS"/>
                <a:cs typeface="Trebuchet MS"/>
              </a:rPr>
              <a:t>Anabolic: 42.3%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13772134" y="7838313"/>
            <a:ext cx="1096645" cy="8883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0650" marR="5080" indent="-108585">
              <a:lnSpc>
                <a:spcPct val="117900"/>
              </a:lnSpc>
              <a:spcBef>
                <a:spcPts val="100"/>
              </a:spcBef>
            </a:pPr>
            <a:r>
              <a:rPr dirty="0" sz="2400" spc="-30" b="1">
                <a:latin typeface="Trebuchet MS"/>
                <a:cs typeface="Trebuchet MS"/>
              </a:rPr>
              <a:t>Offline: </a:t>
            </a:r>
            <a:r>
              <a:rPr dirty="0" sz="2400" spc="-10" b="1">
                <a:latin typeface="Trebuchet MS"/>
                <a:cs typeface="Trebuchet MS"/>
              </a:rPr>
              <a:t>68.9%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2656077" y="2574798"/>
            <a:ext cx="3665854" cy="4064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500" b="1">
                <a:latin typeface="Trebuchet MS"/>
                <a:cs typeface="Trebuchet MS"/>
              </a:rPr>
              <a:t>Modes of</a:t>
            </a:r>
            <a:r>
              <a:rPr dirty="0" sz="2500" spc="10" b="1">
                <a:latin typeface="Trebuchet MS"/>
                <a:cs typeface="Trebuchet MS"/>
              </a:rPr>
              <a:t> </a:t>
            </a:r>
            <a:r>
              <a:rPr dirty="0" sz="2500" spc="-10" b="1">
                <a:latin typeface="Trebuchet MS"/>
                <a:cs typeface="Trebuchet MS"/>
              </a:rPr>
              <a:t>Administration</a:t>
            </a:r>
            <a:endParaRPr sz="2500">
              <a:latin typeface="Trebuchet MS"/>
              <a:cs typeface="Trebuchet MS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11572113" y="2533903"/>
            <a:ext cx="1724660" cy="4064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500" spc="-10" b="1">
                <a:latin typeface="Trebuchet MS"/>
                <a:cs typeface="Trebuchet MS"/>
              </a:rPr>
              <a:t>Ingredients</a:t>
            </a:r>
            <a:endParaRPr sz="2500">
              <a:latin typeface="Trebuchet MS"/>
              <a:cs typeface="Trebuchet MS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3986276" y="6372860"/>
            <a:ext cx="1726564" cy="4064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500" spc="-10" b="1">
                <a:latin typeface="Trebuchet MS"/>
                <a:cs typeface="Trebuchet MS"/>
              </a:rPr>
              <a:t>Application</a:t>
            </a:r>
            <a:endParaRPr sz="2500">
              <a:latin typeface="Trebuchet MS"/>
              <a:cs typeface="Trebuchet MS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11436477" y="6389065"/>
            <a:ext cx="3050540" cy="4064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500" spc="-10" b="1">
                <a:latin typeface="Trebuchet MS"/>
                <a:cs typeface="Trebuchet MS"/>
              </a:rPr>
              <a:t>Distribution</a:t>
            </a:r>
            <a:r>
              <a:rPr dirty="0" sz="2500" spc="-75" b="1">
                <a:latin typeface="Trebuchet MS"/>
                <a:cs typeface="Trebuchet MS"/>
              </a:rPr>
              <a:t> </a:t>
            </a:r>
            <a:r>
              <a:rPr dirty="0" sz="2500" spc="-10" b="1">
                <a:latin typeface="Trebuchet MS"/>
                <a:cs typeface="Trebuchet MS"/>
              </a:rPr>
              <a:t>Channel</a:t>
            </a:r>
            <a:endParaRPr sz="25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500" spc="-10"/>
              <a:t>Global</a:t>
            </a:r>
            <a:r>
              <a:rPr dirty="0" sz="3500" spc="-290"/>
              <a:t> </a:t>
            </a:r>
            <a:r>
              <a:rPr dirty="0" sz="3500"/>
              <a:t>Androgens</a:t>
            </a:r>
            <a:r>
              <a:rPr dirty="0" sz="3500" spc="-275"/>
              <a:t> </a:t>
            </a:r>
            <a:r>
              <a:rPr dirty="0" sz="3500" spc="-484"/>
              <a:t>&amp;</a:t>
            </a:r>
            <a:r>
              <a:rPr dirty="0" sz="3500" spc="10"/>
              <a:t> </a:t>
            </a:r>
            <a:r>
              <a:rPr dirty="0" sz="3500"/>
              <a:t>Anabolic</a:t>
            </a:r>
            <a:r>
              <a:rPr dirty="0" sz="3500" spc="-204"/>
              <a:t> </a:t>
            </a:r>
            <a:r>
              <a:rPr dirty="0" sz="3500" spc="-35"/>
              <a:t>Steroids</a:t>
            </a:r>
            <a:r>
              <a:rPr dirty="0" sz="3500" spc="-165"/>
              <a:t> </a:t>
            </a:r>
            <a:r>
              <a:rPr dirty="0" sz="3500"/>
              <a:t>Market</a:t>
            </a:r>
            <a:r>
              <a:rPr dirty="0" sz="3500" spc="-180"/>
              <a:t> </a:t>
            </a:r>
            <a:r>
              <a:rPr dirty="0" sz="3500"/>
              <a:t>Revenue</a:t>
            </a:r>
            <a:r>
              <a:rPr dirty="0" sz="3500" spc="-195"/>
              <a:t> </a:t>
            </a:r>
            <a:r>
              <a:rPr dirty="0" sz="3500" spc="-30"/>
              <a:t>share</a:t>
            </a:r>
            <a:r>
              <a:rPr dirty="0" sz="3500" spc="-170"/>
              <a:t> </a:t>
            </a:r>
            <a:r>
              <a:rPr dirty="0" sz="3500"/>
              <a:t>for</a:t>
            </a:r>
            <a:r>
              <a:rPr dirty="0" sz="3500" spc="-195"/>
              <a:t> </a:t>
            </a:r>
            <a:r>
              <a:rPr dirty="0" sz="3500" spc="-295"/>
              <a:t>2022</a:t>
            </a:r>
            <a:endParaRPr sz="3500"/>
          </a:p>
        </p:txBody>
      </p:sp>
      <p:sp>
        <p:nvSpPr>
          <p:cNvPr id="3" name="object 3" descr=""/>
          <p:cNvSpPr txBox="1"/>
          <p:nvPr/>
        </p:nvSpPr>
        <p:spPr>
          <a:xfrm>
            <a:off x="11461750" y="4014596"/>
            <a:ext cx="5258435" cy="1599565"/>
          </a:xfrm>
          <a:prstGeom prst="rect">
            <a:avLst/>
          </a:prstGeom>
        </p:spPr>
        <p:txBody>
          <a:bodyPr wrap="square" lIns="0" tIns="189865" rIns="0" bIns="0" rtlCol="0" vert="horz">
            <a:spAutoFit/>
          </a:bodyPr>
          <a:lstStyle/>
          <a:p>
            <a:pPr marL="1675130" marR="5080" indent="-1663064">
              <a:lnSpc>
                <a:spcPct val="79700"/>
              </a:lnSpc>
              <a:spcBef>
                <a:spcPts val="1495"/>
              </a:spcBef>
            </a:pPr>
            <a:r>
              <a:rPr dirty="0" sz="5750" b="1">
                <a:solidFill>
                  <a:srgbClr val="FFFFFF"/>
                </a:solidFill>
                <a:latin typeface="Trebuchet MS"/>
                <a:cs typeface="Trebuchet MS"/>
              </a:rPr>
              <a:t>North</a:t>
            </a:r>
            <a:r>
              <a:rPr dirty="0" sz="5750" spc="-40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5750" spc="-10" b="1">
                <a:solidFill>
                  <a:srgbClr val="FFFFFF"/>
                </a:solidFill>
                <a:latin typeface="Trebuchet MS"/>
                <a:cs typeface="Trebuchet MS"/>
              </a:rPr>
              <a:t>America: </a:t>
            </a:r>
            <a:r>
              <a:rPr dirty="0" sz="5750" spc="-40" b="1">
                <a:solidFill>
                  <a:srgbClr val="FFFFFF"/>
                </a:solidFill>
                <a:latin typeface="Trebuchet MS"/>
                <a:cs typeface="Trebuchet MS"/>
              </a:rPr>
              <a:t>36.1%</a:t>
            </a:r>
            <a:endParaRPr sz="575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7999" cy="10286997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1994915" y="2211323"/>
              <a:ext cx="8533130" cy="3144520"/>
            </a:xfrm>
            <a:custGeom>
              <a:avLst/>
              <a:gdLst/>
              <a:ahLst/>
              <a:cxnLst/>
              <a:rect l="l" t="t" r="r" b="b"/>
              <a:pathLst>
                <a:path w="8533130" h="3144520">
                  <a:moveTo>
                    <a:pt x="8377808" y="0"/>
                  </a:moveTo>
                  <a:lnTo>
                    <a:pt x="155066" y="0"/>
                  </a:lnTo>
                  <a:lnTo>
                    <a:pt x="106119" y="7921"/>
                  </a:lnTo>
                  <a:lnTo>
                    <a:pt x="63559" y="29967"/>
                  </a:lnTo>
                  <a:lnTo>
                    <a:pt x="29967" y="63559"/>
                  </a:lnTo>
                  <a:lnTo>
                    <a:pt x="7921" y="106119"/>
                  </a:lnTo>
                  <a:lnTo>
                    <a:pt x="0" y="155067"/>
                  </a:lnTo>
                  <a:lnTo>
                    <a:pt x="0" y="2988945"/>
                  </a:lnTo>
                  <a:lnTo>
                    <a:pt x="7921" y="3037892"/>
                  </a:lnTo>
                  <a:lnTo>
                    <a:pt x="29967" y="3080452"/>
                  </a:lnTo>
                  <a:lnTo>
                    <a:pt x="63559" y="3114044"/>
                  </a:lnTo>
                  <a:lnTo>
                    <a:pt x="106119" y="3136090"/>
                  </a:lnTo>
                  <a:lnTo>
                    <a:pt x="155066" y="3144012"/>
                  </a:lnTo>
                  <a:lnTo>
                    <a:pt x="8377808" y="3144012"/>
                  </a:lnTo>
                  <a:lnTo>
                    <a:pt x="8426756" y="3136090"/>
                  </a:lnTo>
                  <a:lnTo>
                    <a:pt x="8469316" y="3114044"/>
                  </a:lnTo>
                  <a:lnTo>
                    <a:pt x="8502908" y="3080452"/>
                  </a:lnTo>
                  <a:lnTo>
                    <a:pt x="8524954" y="3037892"/>
                  </a:lnTo>
                  <a:lnTo>
                    <a:pt x="8532876" y="2988945"/>
                  </a:lnTo>
                  <a:lnTo>
                    <a:pt x="8532876" y="155067"/>
                  </a:lnTo>
                  <a:lnTo>
                    <a:pt x="8524954" y="106119"/>
                  </a:lnTo>
                  <a:lnTo>
                    <a:pt x="8502908" y="63559"/>
                  </a:lnTo>
                  <a:lnTo>
                    <a:pt x="8469316" y="29967"/>
                  </a:lnTo>
                  <a:lnTo>
                    <a:pt x="8426756" y="7921"/>
                  </a:lnTo>
                  <a:lnTo>
                    <a:pt x="8377808" y="0"/>
                  </a:lnTo>
                  <a:close/>
                </a:path>
              </a:pathLst>
            </a:custGeom>
            <a:solidFill>
              <a:srgbClr val="1E2F47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"/>
          <p:cNvSpPr/>
          <p:nvPr/>
        </p:nvSpPr>
        <p:spPr>
          <a:xfrm>
            <a:off x="8959595" y="6112764"/>
            <a:ext cx="9328785" cy="3145790"/>
          </a:xfrm>
          <a:custGeom>
            <a:avLst/>
            <a:gdLst/>
            <a:ahLst/>
            <a:cxnLst/>
            <a:rect l="l" t="t" r="r" b="b"/>
            <a:pathLst>
              <a:path w="9328785" h="3145790">
                <a:moveTo>
                  <a:pt x="9173337" y="0"/>
                </a:moveTo>
                <a:lnTo>
                  <a:pt x="155067" y="0"/>
                </a:lnTo>
                <a:lnTo>
                  <a:pt x="106119" y="7921"/>
                </a:lnTo>
                <a:lnTo>
                  <a:pt x="63559" y="29967"/>
                </a:lnTo>
                <a:lnTo>
                  <a:pt x="29967" y="63559"/>
                </a:lnTo>
                <a:lnTo>
                  <a:pt x="7921" y="106119"/>
                </a:lnTo>
                <a:lnTo>
                  <a:pt x="0" y="155066"/>
                </a:lnTo>
                <a:lnTo>
                  <a:pt x="0" y="2990430"/>
                </a:lnTo>
                <a:lnTo>
                  <a:pt x="7921" y="3039382"/>
                </a:lnTo>
                <a:lnTo>
                  <a:pt x="29967" y="3081951"/>
                </a:lnTo>
                <a:lnTo>
                  <a:pt x="63559" y="3115554"/>
                </a:lnTo>
                <a:lnTo>
                  <a:pt x="106119" y="3137610"/>
                </a:lnTo>
                <a:lnTo>
                  <a:pt x="155067" y="3145536"/>
                </a:lnTo>
                <a:lnTo>
                  <a:pt x="9173337" y="3145536"/>
                </a:lnTo>
                <a:lnTo>
                  <a:pt x="9222284" y="3137610"/>
                </a:lnTo>
                <a:lnTo>
                  <a:pt x="9264844" y="3115554"/>
                </a:lnTo>
                <a:lnTo>
                  <a:pt x="9298436" y="3081951"/>
                </a:lnTo>
                <a:lnTo>
                  <a:pt x="9320482" y="3039382"/>
                </a:lnTo>
                <a:lnTo>
                  <a:pt x="9328404" y="2990430"/>
                </a:lnTo>
                <a:lnTo>
                  <a:pt x="9328404" y="155066"/>
                </a:lnTo>
                <a:lnTo>
                  <a:pt x="9320482" y="106119"/>
                </a:lnTo>
                <a:lnTo>
                  <a:pt x="9298436" y="63559"/>
                </a:lnTo>
                <a:lnTo>
                  <a:pt x="9264844" y="29967"/>
                </a:lnTo>
                <a:lnTo>
                  <a:pt x="9222284" y="7921"/>
                </a:lnTo>
                <a:lnTo>
                  <a:pt x="9173337" y="0"/>
                </a:lnTo>
                <a:close/>
              </a:path>
            </a:pathLst>
          </a:custGeom>
          <a:solidFill>
            <a:srgbClr val="43B4BD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6" name="object 6" descr=""/>
          <p:cNvGrpSpPr/>
          <p:nvPr/>
        </p:nvGrpSpPr>
        <p:grpSpPr>
          <a:xfrm>
            <a:off x="0" y="2211323"/>
            <a:ext cx="10528300" cy="3144520"/>
            <a:chOff x="0" y="2211323"/>
            <a:chExt cx="10528300" cy="3144520"/>
          </a:xfrm>
        </p:grpSpPr>
        <p:sp>
          <p:nvSpPr>
            <p:cNvPr id="7" name="object 7" descr=""/>
            <p:cNvSpPr/>
            <p:nvPr/>
          </p:nvSpPr>
          <p:spPr>
            <a:xfrm>
              <a:off x="1197863" y="2211323"/>
              <a:ext cx="9330055" cy="3144520"/>
            </a:xfrm>
            <a:custGeom>
              <a:avLst/>
              <a:gdLst/>
              <a:ahLst/>
              <a:cxnLst/>
              <a:rect l="l" t="t" r="r" b="b"/>
              <a:pathLst>
                <a:path w="9330055" h="3144520">
                  <a:moveTo>
                    <a:pt x="9174861" y="0"/>
                  </a:moveTo>
                  <a:lnTo>
                    <a:pt x="155067" y="0"/>
                  </a:lnTo>
                  <a:lnTo>
                    <a:pt x="106133" y="7921"/>
                  </a:lnTo>
                  <a:lnTo>
                    <a:pt x="63576" y="29967"/>
                  </a:lnTo>
                  <a:lnTo>
                    <a:pt x="29978" y="63559"/>
                  </a:lnTo>
                  <a:lnTo>
                    <a:pt x="7925" y="106119"/>
                  </a:lnTo>
                  <a:lnTo>
                    <a:pt x="0" y="155067"/>
                  </a:lnTo>
                  <a:lnTo>
                    <a:pt x="0" y="2988945"/>
                  </a:lnTo>
                  <a:lnTo>
                    <a:pt x="7925" y="3037892"/>
                  </a:lnTo>
                  <a:lnTo>
                    <a:pt x="29978" y="3080452"/>
                  </a:lnTo>
                  <a:lnTo>
                    <a:pt x="63576" y="3114044"/>
                  </a:lnTo>
                  <a:lnTo>
                    <a:pt x="106133" y="3136090"/>
                  </a:lnTo>
                  <a:lnTo>
                    <a:pt x="155067" y="3144012"/>
                  </a:lnTo>
                  <a:lnTo>
                    <a:pt x="9174861" y="3144012"/>
                  </a:lnTo>
                  <a:lnTo>
                    <a:pt x="9223808" y="3136090"/>
                  </a:lnTo>
                  <a:lnTo>
                    <a:pt x="9266368" y="3114044"/>
                  </a:lnTo>
                  <a:lnTo>
                    <a:pt x="9299960" y="3080452"/>
                  </a:lnTo>
                  <a:lnTo>
                    <a:pt x="9322006" y="3037892"/>
                  </a:lnTo>
                  <a:lnTo>
                    <a:pt x="9329928" y="2988945"/>
                  </a:lnTo>
                  <a:lnTo>
                    <a:pt x="9329928" y="155067"/>
                  </a:lnTo>
                  <a:lnTo>
                    <a:pt x="9322006" y="106119"/>
                  </a:lnTo>
                  <a:lnTo>
                    <a:pt x="9299960" y="63559"/>
                  </a:lnTo>
                  <a:lnTo>
                    <a:pt x="9266368" y="29967"/>
                  </a:lnTo>
                  <a:lnTo>
                    <a:pt x="9223808" y="7921"/>
                  </a:lnTo>
                  <a:lnTo>
                    <a:pt x="917486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0" y="2697479"/>
              <a:ext cx="2397760" cy="2171700"/>
            </a:xfrm>
            <a:custGeom>
              <a:avLst/>
              <a:gdLst/>
              <a:ahLst/>
              <a:cxnLst/>
              <a:rect l="l" t="t" r="r" b="b"/>
              <a:pathLst>
                <a:path w="2397760" h="2171700">
                  <a:moveTo>
                    <a:pt x="2242185" y="0"/>
                  </a:moveTo>
                  <a:lnTo>
                    <a:pt x="155117" y="0"/>
                  </a:lnTo>
                  <a:lnTo>
                    <a:pt x="106164" y="7921"/>
                  </a:lnTo>
                  <a:lnTo>
                    <a:pt x="63592" y="29967"/>
                  </a:lnTo>
                  <a:lnTo>
                    <a:pt x="29985" y="63559"/>
                  </a:lnTo>
                  <a:lnTo>
                    <a:pt x="7926" y="106119"/>
                  </a:lnTo>
                  <a:lnTo>
                    <a:pt x="0" y="155067"/>
                  </a:lnTo>
                  <a:lnTo>
                    <a:pt x="0" y="2016633"/>
                  </a:lnTo>
                  <a:lnTo>
                    <a:pt x="7926" y="2065580"/>
                  </a:lnTo>
                  <a:lnTo>
                    <a:pt x="29985" y="2108140"/>
                  </a:lnTo>
                  <a:lnTo>
                    <a:pt x="63592" y="2141732"/>
                  </a:lnTo>
                  <a:lnTo>
                    <a:pt x="106164" y="2163778"/>
                  </a:lnTo>
                  <a:lnTo>
                    <a:pt x="155117" y="2171700"/>
                  </a:lnTo>
                  <a:lnTo>
                    <a:pt x="2242185" y="2171700"/>
                  </a:lnTo>
                  <a:lnTo>
                    <a:pt x="2291132" y="2163778"/>
                  </a:lnTo>
                  <a:lnTo>
                    <a:pt x="2333692" y="2141732"/>
                  </a:lnTo>
                  <a:lnTo>
                    <a:pt x="2367284" y="2108140"/>
                  </a:lnTo>
                  <a:lnTo>
                    <a:pt x="2389330" y="2065580"/>
                  </a:lnTo>
                  <a:lnTo>
                    <a:pt x="2397252" y="2016633"/>
                  </a:lnTo>
                  <a:lnTo>
                    <a:pt x="2397252" y="155067"/>
                  </a:lnTo>
                  <a:lnTo>
                    <a:pt x="2389330" y="106119"/>
                  </a:lnTo>
                  <a:lnTo>
                    <a:pt x="2367284" y="63559"/>
                  </a:lnTo>
                  <a:lnTo>
                    <a:pt x="2333692" y="29967"/>
                  </a:lnTo>
                  <a:lnTo>
                    <a:pt x="2291132" y="7921"/>
                  </a:lnTo>
                  <a:lnTo>
                    <a:pt x="2242185" y="0"/>
                  </a:lnTo>
                  <a:close/>
                </a:path>
              </a:pathLst>
            </a:custGeom>
            <a:solidFill>
              <a:srgbClr val="43B4BD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/>
          <p:nvPr/>
        </p:nvSpPr>
        <p:spPr>
          <a:xfrm>
            <a:off x="7760207" y="6600443"/>
            <a:ext cx="2397760" cy="2171700"/>
          </a:xfrm>
          <a:custGeom>
            <a:avLst/>
            <a:gdLst/>
            <a:ahLst/>
            <a:cxnLst/>
            <a:rect l="l" t="t" r="r" b="b"/>
            <a:pathLst>
              <a:path w="2397759" h="2171700">
                <a:moveTo>
                  <a:pt x="2242185" y="0"/>
                </a:moveTo>
                <a:lnTo>
                  <a:pt x="155067" y="0"/>
                </a:lnTo>
                <a:lnTo>
                  <a:pt x="106119" y="7921"/>
                </a:lnTo>
                <a:lnTo>
                  <a:pt x="63559" y="29967"/>
                </a:lnTo>
                <a:lnTo>
                  <a:pt x="29967" y="63559"/>
                </a:lnTo>
                <a:lnTo>
                  <a:pt x="7921" y="106119"/>
                </a:lnTo>
                <a:lnTo>
                  <a:pt x="0" y="155066"/>
                </a:lnTo>
                <a:lnTo>
                  <a:pt x="0" y="2016632"/>
                </a:lnTo>
                <a:lnTo>
                  <a:pt x="7921" y="2065580"/>
                </a:lnTo>
                <a:lnTo>
                  <a:pt x="29967" y="2108140"/>
                </a:lnTo>
                <a:lnTo>
                  <a:pt x="63559" y="2141732"/>
                </a:lnTo>
                <a:lnTo>
                  <a:pt x="106119" y="2163778"/>
                </a:lnTo>
                <a:lnTo>
                  <a:pt x="155067" y="2171699"/>
                </a:lnTo>
                <a:lnTo>
                  <a:pt x="2242185" y="2171699"/>
                </a:lnTo>
                <a:lnTo>
                  <a:pt x="2291132" y="2163778"/>
                </a:lnTo>
                <a:lnTo>
                  <a:pt x="2333692" y="2141732"/>
                </a:lnTo>
                <a:lnTo>
                  <a:pt x="2367284" y="2108140"/>
                </a:lnTo>
                <a:lnTo>
                  <a:pt x="2389330" y="2065580"/>
                </a:lnTo>
                <a:lnTo>
                  <a:pt x="2397252" y="2016632"/>
                </a:lnTo>
                <a:lnTo>
                  <a:pt x="2397252" y="155066"/>
                </a:lnTo>
                <a:lnTo>
                  <a:pt x="2389330" y="106119"/>
                </a:lnTo>
                <a:lnTo>
                  <a:pt x="2367284" y="63559"/>
                </a:lnTo>
                <a:lnTo>
                  <a:pt x="2333692" y="29967"/>
                </a:lnTo>
                <a:lnTo>
                  <a:pt x="2291132" y="7921"/>
                </a:lnTo>
                <a:lnTo>
                  <a:pt x="224218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/>
          <p:nvPr/>
        </p:nvSpPr>
        <p:spPr>
          <a:xfrm>
            <a:off x="2318004" y="3421379"/>
            <a:ext cx="629920" cy="725805"/>
          </a:xfrm>
          <a:custGeom>
            <a:avLst/>
            <a:gdLst/>
            <a:ahLst/>
            <a:cxnLst/>
            <a:rect l="l" t="t" r="r" b="b"/>
            <a:pathLst>
              <a:path w="629919" h="725804">
                <a:moveTo>
                  <a:pt x="0" y="0"/>
                </a:moveTo>
                <a:lnTo>
                  <a:pt x="0" y="725424"/>
                </a:lnTo>
                <a:lnTo>
                  <a:pt x="629412" y="362712"/>
                </a:lnTo>
                <a:lnTo>
                  <a:pt x="0" y="0"/>
                </a:lnTo>
                <a:close/>
              </a:path>
            </a:pathLst>
          </a:custGeom>
          <a:solidFill>
            <a:srgbClr val="43B4B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/>
          <p:nvPr/>
        </p:nvSpPr>
        <p:spPr>
          <a:xfrm>
            <a:off x="10079735" y="7322819"/>
            <a:ext cx="628015" cy="725805"/>
          </a:xfrm>
          <a:custGeom>
            <a:avLst/>
            <a:gdLst/>
            <a:ahLst/>
            <a:cxnLst/>
            <a:rect l="l" t="t" r="r" b="b"/>
            <a:pathLst>
              <a:path w="628015" h="725804">
                <a:moveTo>
                  <a:pt x="0" y="0"/>
                </a:moveTo>
                <a:lnTo>
                  <a:pt x="0" y="725423"/>
                </a:lnTo>
                <a:lnTo>
                  <a:pt x="627888" y="362711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388721" y="3357829"/>
            <a:ext cx="1600835" cy="5892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700" spc="-10">
                <a:latin typeface="Trebuchet MS"/>
                <a:cs typeface="Trebuchet MS"/>
              </a:rPr>
              <a:t>Drivers</a:t>
            </a:r>
            <a:endParaRPr sz="3700">
              <a:latin typeface="Trebuchet MS"/>
              <a:cs typeface="Trebuchet MS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7793481" y="7342378"/>
            <a:ext cx="2312670" cy="5892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700" spc="45" b="1">
                <a:latin typeface="Trebuchet MS"/>
                <a:cs typeface="Trebuchet MS"/>
              </a:rPr>
              <a:t>Restraints</a:t>
            </a:r>
            <a:endParaRPr sz="3700">
              <a:latin typeface="Trebuchet MS"/>
              <a:cs typeface="Trebuchet MS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3068192" y="2988335"/>
            <a:ext cx="7289800" cy="13582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90"/>
              </a:spcBef>
            </a:pPr>
            <a:r>
              <a:rPr dirty="0" sz="2500" b="1">
                <a:latin typeface="Trebuchet MS"/>
                <a:cs typeface="Trebuchet MS"/>
              </a:rPr>
              <a:t>Steep</a:t>
            </a:r>
            <a:r>
              <a:rPr dirty="0" sz="2500" spc="-85" b="1">
                <a:latin typeface="Trebuchet MS"/>
                <a:cs typeface="Trebuchet MS"/>
              </a:rPr>
              <a:t> </a:t>
            </a:r>
            <a:r>
              <a:rPr dirty="0" sz="2500" b="1">
                <a:latin typeface="Trebuchet MS"/>
                <a:cs typeface="Trebuchet MS"/>
              </a:rPr>
              <a:t>growth</a:t>
            </a:r>
            <a:r>
              <a:rPr dirty="0" sz="2500" spc="-65" b="1">
                <a:latin typeface="Trebuchet MS"/>
                <a:cs typeface="Trebuchet MS"/>
              </a:rPr>
              <a:t> </a:t>
            </a:r>
            <a:r>
              <a:rPr dirty="0" sz="2500" spc="-85" b="1">
                <a:latin typeface="Trebuchet MS"/>
                <a:cs typeface="Trebuchet MS"/>
              </a:rPr>
              <a:t>in</a:t>
            </a:r>
            <a:r>
              <a:rPr dirty="0" sz="2500" spc="-50" b="1">
                <a:latin typeface="Trebuchet MS"/>
                <a:cs typeface="Trebuchet MS"/>
              </a:rPr>
              <a:t> </a:t>
            </a:r>
            <a:r>
              <a:rPr dirty="0" sz="2500" spc="-25" b="1">
                <a:latin typeface="Trebuchet MS"/>
                <a:cs typeface="Trebuchet MS"/>
              </a:rPr>
              <a:t>the</a:t>
            </a:r>
            <a:r>
              <a:rPr dirty="0" sz="2500" spc="-60" b="1">
                <a:latin typeface="Trebuchet MS"/>
                <a:cs typeface="Trebuchet MS"/>
              </a:rPr>
              <a:t> </a:t>
            </a:r>
            <a:r>
              <a:rPr dirty="0" sz="2500" spc="-10" b="1">
                <a:latin typeface="Trebuchet MS"/>
                <a:cs typeface="Trebuchet MS"/>
              </a:rPr>
              <a:t>prevalence</a:t>
            </a:r>
            <a:r>
              <a:rPr dirty="0" sz="2500" spc="-100" b="1">
                <a:latin typeface="Trebuchet MS"/>
                <a:cs typeface="Trebuchet MS"/>
              </a:rPr>
              <a:t> </a:t>
            </a:r>
            <a:r>
              <a:rPr dirty="0" sz="2500" b="1">
                <a:latin typeface="Trebuchet MS"/>
                <a:cs typeface="Trebuchet MS"/>
              </a:rPr>
              <a:t>of</a:t>
            </a:r>
            <a:r>
              <a:rPr dirty="0" sz="2500" spc="-65" b="1">
                <a:latin typeface="Trebuchet MS"/>
                <a:cs typeface="Trebuchet MS"/>
              </a:rPr>
              <a:t> </a:t>
            </a:r>
            <a:r>
              <a:rPr dirty="0" sz="2500" spc="-10" b="1">
                <a:latin typeface="Trebuchet MS"/>
                <a:cs typeface="Trebuchet MS"/>
              </a:rPr>
              <a:t>hypogonadism </a:t>
            </a:r>
            <a:r>
              <a:rPr dirty="0" sz="2500" spc="50" b="1">
                <a:latin typeface="Trebuchet MS"/>
                <a:cs typeface="Trebuchet MS"/>
              </a:rPr>
              <a:t>is</a:t>
            </a:r>
            <a:r>
              <a:rPr dirty="0" sz="2500" spc="-60" b="1">
                <a:latin typeface="Trebuchet MS"/>
                <a:cs typeface="Trebuchet MS"/>
              </a:rPr>
              <a:t> </a:t>
            </a:r>
            <a:r>
              <a:rPr dirty="0" sz="2500" spc="-25" b="1">
                <a:latin typeface="Trebuchet MS"/>
                <a:cs typeface="Trebuchet MS"/>
              </a:rPr>
              <a:t>the</a:t>
            </a:r>
            <a:r>
              <a:rPr dirty="0" sz="2500" spc="-75" b="1">
                <a:latin typeface="Trebuchet MS"/>
                <a:cs typeface="Trebuchet MS"/>
              </a:rPr>
              <a:t> </a:t>
            </a:r>
            <a:r>
              <a:rPr dirty="0" sz="2500" spc="-30" b="1">
                <a:latin typeface="Trebuchet MS"/>
                <a:cs typeface="Trebuchet MS"/>
              </a:rPr>
              <a:t>primary</a:t>
            </a:r>
            <a:r>
              <a:rPr dirty="0" sz="2500" spc="-75" b="1">
                <a:latin typeface="Trebuchet MS"/>
                <a:cs typeface="Trebuchet MS"/>
              </a:rPr>
              <a:t> </a:t>
            </a:r>
            <a:r>
              <a:rPr dirty="0" sz="2500" b="1">
                <a:latin typeface="Trebuchet MS"/>
                <a:cs typeface="Trebuchet MS"/>
              </a:rPr>
              <a:t>factor</a:t>
            </a:r>
            <a:r>
              <a:rPr dirty="0" sz="2500" spc="-105" b="1">
                <a:latin typeface="Trebuchet MS"/>
                <a:cs typeface="Trebuchet MS"/>
              </a:rPr>
              <a:t> </a:t>
            </a:r>
            <a:r>
              <a:rPr dirty="0" sz="2500" b="1">
                <a:latin typeface="Trebuchet MS"/>
                <a:cs typeface="Trebuchet MS"/>
              </a:rPr>
              <a:t>responsible</a:t>
            </a:r>
            <a:r>
              <a:rPr dirty="0" sz="2500" spc="-105" b="1">
                <a:latin typeface="Trebuchet MS"/>
                <a:cs typeface="Trebuchet MS"/>
              </a:rPr>
              <a:t> </a:t>
            </a:r>
            <a:r>
              <a:rPr dirty="0" sz="2500" b="1">
                <a:latin typeface="Trebuchet MS"/>
                <a:cs typeface="Trebuchet MS"/>
              </a:rPr>
              <a:t>for</a:t>
            </a:r>
            <a:r>
              <a:rPr dirty="0" sz="2500" spc="-90" b="1">
                <a:latin typeface="Trebuchet MS"/>
                <a:cs typeface="Trebuchet MS"/>
              </a:rPr>
              <a:t> </a:t>
            </a:r>
            <a:r>
              <a:rPr dirty="0" sz="2500" spc="-20" b="1">
                <a:latin typeface="Trebuchet MS"/>
                <a:cs typeface="Trebuchet MS"/>
              </a:rPr>
              <a:t>the</a:t>
            </a:r>
            <a:r>
              <a:rPr dirty="0" sz="2500" spc="-55" b="1">
                <a:latin typeface="Trebuchet MS"/>
                <a:cs typeface="Trebuchet MS"/>
              </a:rPr>
              <a:t> </a:t>
            </a:r>
            <a:r>
              <a:rPr dirty="0" sz="2500" spc="-10" b="1">
                <a:latin typeface="Trebuchet MS"/>
                <a:cs typeface="Trebuchet MS"/>
              </a:rPr>
              <a:t>growth </a:t>
            </a:r>
            <a:r>
              <a:rPr dirty="0" sz="2500" b="1">
                <a:latin typeface="Trebuchet MS"/>
                <a:cs typeface="Trebuchet MS"/>
              </a:rPr>
              <a:t>of</a:t>
            </a:r>
            <a:r>
              <a:rPr dirty="0" sz="2500" spc="15" b="1">
                <a:latin typeface="Trebuchet MS"/>
                <a:cs typeface="Trebuchet MS"/>
              </a:rPr>
              <a:t> </a:t>
            </a:r>
            <a:r>
              <a:rPr dirty="0" sz="2500" b="1">
                <a:latin typeface="Trebuchet MS"/>
                <a:cs typeface="Trebuchet MS"/>
              </a:rPr>
              <a:t>androgens </a:t>
            </a:r>
            <a:r>
              <a:rPr dirty="0" sz="2500" spc="-10" b="1">
                <a:latin typeface="Trebuchet MS"/>
                <a:cs typeface="Trebuchet MS"/>
              </a:rPr>
              <a:t>and</a:t>
            </a:r>
            <a:r>
              <a:rPr dirty="0" sz="2500" spc="10" b="1">
                <a:latin typeface="Trebuchet MS"/>
                <a:cs typeface="Trebuchet MS"/>
              </a:rPr>
              <a:t> </a:t>
            </a:r>
            <a:r>
              <a:rPr dirty="0" sz="2500" b="1">
                <a:latin typeface="Trebuchet MS"/>
                <a:cs typeface="Trebuchet MS"/>
              </a:rPr>
              <a:t>anabolic</a:t>
            </a:r>
            <a:r>
              <a:rPr dirty="0" sz="2500" spc="-15" b="1">
                <a:latin typeface="Trebuchet MS"/>
                <a:cs typeface="Trebuchet MS"/>
              </a:rPr>
              <a:t> </a:t>
            </a:r>
            <a:r>
              <a:rPr dirty="0" sz="2500" b="1">
                <a:latin typeface="Trebuchet MS"/>
                <a:cs typeface="Trebuchet MS"/>
              </a:rPr>
              <a:t>steroids</a:t>
            </a:r>
            <a:r>
              <a:rPr dirty="0" sz="2500" spc="-5" b="1">
                <a:latin typeface="Trebuchet MS"/>
                <a:cs typeface="Trebuchet MS"/>
              </a:rPr>
              <a:t> </a:t>
            </a:r>
            <a:r>
              <a:rPr dirty="0" sz="2500" spc="-10" b="1">
                <a:latin typeface="Trebuchet MS"/>
                <a:cs typeface="Trebuchet MS"/>
              </a:rPr>
              <a:t>market</a:t>
            </a:r>
            <a:endParaRPr sz="2500">
              <a:latin typeface="Trebuchet MS"/>
              <a:cs typeface="Trebuchet MS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11021059" y="6726072"/>
            <a:ext cx="6631305" cy="1802764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90"/>
              </a:spcBef>
            </a:pPr>
            <a:r>
              <a:rPr dirty="0" sz="2500" b="1">
                <a:solidFill>
                  <a:srgbClr val="FFFFFF"/>
                </a:solidFill>
                <a:latin typeface="Trebuchet MS"/>
                <a:cs typeface="Trebuchet MS"/>
              </a:rPr>
              <a:t>Androgens</a:t>
            </a:r>
            <a:r>
              <a:rPr dirty="0" sz="2500" spc="-6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500" spc="-10" b="1">
                <a:solidFill>
                  <a:srgbClr val="FFFFFF"/>
                </a:solidFill>
                <a:latin typeface="Trebuchet MS"/>
                <a:cs typeface="Trebuchet MS"/>
              </a:rPr>
              <a:t>and</a:t>
            </a:r>
            <a:r>
              <a:rPr dirty="0" sz="2500" spc="-5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500" b="1">
                <a:solidFill>
                  <a:srgbClr val="FFFFFF"/>
                </a:solidFill>
                <a:latin typeface="Trebuchet MS"/>
                <a:cs typeface="Trebuchet MS"/>
              </a:rPr>
              <a:t>anabolic</a:t>
            </a:r>
            <a:r>
              <a:rPr dirty="0" sz="2500" spc="-8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500" b="1">
                <a:solidFill>
                  <a:srgbClr val="FFFFFF"/>
                </a:solidFill>
                <a:latin typeface="Trebuchet MS"/>
                <a:cs typeface="Trebuchet MS"/>
              </a:rPr>
              <a:t>steroids,</a:t>
            </a:r>
            <a:r>
              <a:rPr dirty="0" sz="2500" spc="-8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500" b="1">
                <a:solidFill>
                  <a:srgbClr val="FFFFFF"/>
                </a:solidFill>
                <a:latin typeface="Trebuchet MS"/>
                <a:cs typeface="Trebuchet MS"/>
              </a:rPr>
              <a:t>if</a:t>
            </a:r>
            <a:r>
              <a:rPr dirty="0" sz="2500" spc="-3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500" b="1">
                <a:solidFill>
                  <a:srgbClr val="FFFFFF"/>
                </a:solidFill>
                <a:latin typeface="Trebuchet MS"/>
                <a:cs typeface="Trebuchet MS"/>
              </a:rPr>
              <a:t>not</a:t>
            </a:r>
            <a:r>
              <a:rPr dirty="0" sz="2500" spc="-4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500" spc="-20" b="1">
                <a:solidFill>
                  <a:srgbClr val="FFFFFF"/>
                </a:solidFill>
                <a:latin typeface="Trebuchet MS"/>
                <a:cs typeface="Trebuchet MS"/>
              </a:rPr>
              <a:t>used </a:t>
            </a:r>
            <a:r>
              <a:rPr dirty="0" sz="2500" spc="-30" b="1">
                <a:solidFill>
                  <a:srgbClr val="FFFFFF"/>
                </a:solidFill>
                <a:latin typeface="Trebuchet MS"/>
                <a:cs typeface="Trebuchet MS"/>
              </a:rPr>
              <a:t>properly</a:t>
            </a:r>
            <a:r>
              <a:rPr dirty="0" sz="2500" spc="-8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500" spc="-10" b="1">
                <a:solidFill>
                  <a:srgbClr val="FFFFFF"/>
                </a:solidFill>
                <a:latin typeface="Trebuchet MS"/>
                <a:cs typeface="Trebuchet MS"/>
              </a:rPr>
              <a:t>may</a:t>
            </a:r>
            <a:r>
              <a:rPr dirty="0" sz="2500" spc="-6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500" b="1">
                <a:solidFill>
                  <a:srgbClr val="FFFFFF"/>
                </a:solidFill>
                <a:latin typeface="Trebuchet MS"/>
                <a:cs typeface="Trebuchet MS"/>
              </a:rPr>
              <a:t>cause</a:t>
            </a:r>
            <a:r>
              <a:rPr dirty="0" sz="2500" spc="-9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500" b="1">
                <a:solidFill>
                  <a:srgbClr val="FFFFFF"/>
                </a:solidFill>
                <a:latin typeface="Trebuchet MS"/>
                <a:cs typeface="Trebuchet MS"/>
              </a:rPr>
              <a:t>adverse</a:t>
            </a:r>
            <a:r>
              <a:rPr dirty="0" sz="2500" spc="-9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500" spc="60" b="1">
                <a:solidFill>
                  <a:srgbClr val="FFFFFF"/>
                </a:solidFill>
                <a:latin typeface="Trebuchet MS"/>
                <a:cs typeface="Trebuchet MS"/>
              </a:rPr>
              <a:t>effects</a:t>
            </a:r>
            <a:r>
              <a:rPr dirty="0" sz="2500" spc="-9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500" b="1">
                <a:solidFill>
                  <a:srgbClr val="FFFFFF"/>
                </a:solidFill>
                <a:latin typeface="Trebuchet MS"/>
                <a:cs typeface="Trebuchet MS"/>
              </a:rPr>
              <a:t>on</a:t>
            </a:r>
            <a:r>
              <a:rPr dirty="0" sz="2500" spc="-5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500" spc="-25" b="1">
                <a:solidFill>
                  <a:srgbClr val="FFFFFF"/>
                </a:solidFill>
                <a:latin typeface="Trebuchet MS"/>
                <a:cs typeface="Trebuchet MS"/>
              </a:rPr>
              <a:t>an </a:t>
            </a:r>
            <a:r>
              <a:rPr dirty="0" sz="2500" spc="-50" b="1">
                <a:solidFill>
                  <a:srgbClr val="FFFFFF"/>
                </a:solidFill>
                <a:latin typeface="Trebuchet MS"/>
                <a:cs typeface="Trebuchet MS"/>
              </a:rPr>
              <a:t>individual,</a:t>
            </a:r>
            <a:r>
              <a:rPr dirty="0" sz="2500" spc="-9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500" spc="-20" b="1">
                <a:solidFill>
                  <a:srgbClr val="FFFFFF"/>
                </a:solidFill>
                <a:latin typeface="Trebuchet MS"/>
                <a:cs typeface="Trebuchet MS"/>
              </a:rPr>
              <a:t>hindering</a:t>
            </a:r>
            <a:r>
              <a:rPr dirty="0" sz="2500" spc="-7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500" b="1">
                <a:solidFill>
                  <a:srgbClr val="FFFFFF"/>
                </a:solidFill>
                <a:latin typeface="Trebuchet MS"/>
                <a:cs typeface="Trebuchet MS"/>
              </a:rPr>
              <a:t>its</a:t>
            </a:r>
            <a:r>
              <a:rPr dirty="0" sz="2500" spc="-4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500" b="1">
                <a:solidFill>
                  <a:srgbClr val="FFFFFF"/>
                </a:solidFill>
                <a:latin typeface="Trebuchet MS"/>
                <a:cs typeface="Trebuchet MS"/>
              </a:rPr>
              <a:t>growth</a:t>
            </a:r>
            <a:r>
              <a:rPr dirty="0" sz="2500" spc="-6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500" spc="85" b="1">
                <a:solidFill>
                  <a:srgbClr val="FFFFFF"/>
                </a:solidFill>
                <a:latin typeface="Trebuchet MS"/>
                <a:cs typeface="Trebuchet MS"/>
              </a:rPr>
              <a:t>across</a:t>
            </a:r>
            <a:r>
              <a:rPr dirty="0" sz="2500" spc="-8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500" spc="-25" b="1">
                <a:solidFill>
                  <a:srgbClr val="FFFFFF"/>
                </a:solidFill>
                <a:latin typeface="Trebuchet MS"/>
                <a:cs typeface="Trebuchet MS"/>
              </a:rPr>
              <a:t>the </a:t>
            </a:r>
            <a:r>
              <a:rPr dirty="0" sz="2500" spc="-10" b="1">
                <a:solidFill>
                  <a:srgbClr val="FFFFFF"/>
                </a:solidFill>
                <a:latin typeface="Trebuchet MS"/>
                <a:cs typeface="Trebuchet MS"/>
              </a:rPr>
              <a:t>globe</a:t>
            </a:r>
            <a:endParaRPr sz="25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721608" y="819911"/>
            <a:ext cx="10845165" cy="1126490"/>
          </a:xfrm>
          <a:prstGeom prst="rect"/>
          <a:solidFill>
            <a:srgbClr val="2B2A2A">
              <a:alpha val="46665"/>
            </a:srgbClr>
          </a:solidFill>
        </p:spPr>
        <p:txBody>
          <a:bodyPr wrap="square" lIns="0" tIns="0" rIns="0" bIns="0" rtlCol="0" vert="horz">
            <a:spAutoFit/>
          </a:bodyPr>
          <a:lstStyle/>
          <a:p>
            <a:pPr algn="ctr" marL="315595">
              <a:lnSpc>
                <a:spcPts val="7650"/>
              </a:lnSpc>
            </a:pPr>
            <a:r>
              <a:rPr dirty="0" sz="6600" spc="-55"/>
              <a:t>Author's</a:t>
            </a:r>
            <a:endParaRPr sz="6600"/>
          </a:p>
        </p:txBody>
      </p:sp>
      <p:sp>
        <p:nvSpPr>
          <p:cNvPr id="4" name="object 4" descr=""/>
          <p:cNvSpPr txBox="1"/>
          <p:nvPr/>
        </p:nvSpPr>
        <p:spPr>
          <a:xfrm>
            <a:off x="6605778" y="1941651"/>
            <a:ext cx="5389880" cy="10318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600" spc="-95" b="1">
                <a:solidFill>
                  <a:srgbClr val="FFFFFF"/>
                </a:solidFill>
                <a:latin typeface="Verdana"/>
                <a:cs typeface="Verdana"/>
              </a:rPr>
              <a:t>Perspective</a:t>
            </a:r>
            <a:endParaRPr sz="6600">
              <a:latin typeface="Verdana"/>
              <a:cs typeface="Verdana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028700" y="3726179"/>
            <a:ext cx="16230600" cy="3359150"/>
          </a:xfrm>
          <a:prstGeom prst="rect">
            <a:avLst/>
          </a:prstGeom>
          <a:solidFill>
            <a:srgbClr val="535353">
              <a:alpha val="75685"/>
            </a:srgbClr>
          </a:solidFill>
        </p:spPr>
        <p:txBody>
          <a:bodyPr wrap="square" lIns="0" tIns="201930" rIns="0" bIns="0" rtlCol="0" vert="horz">
            <a:spAutoFit/>
          </a:bodyPr>
          <a:lstStyle/>
          <a:p>
            <a:pPr marL="750570" marR="566420" indent="-280670">
              <a:lnSpc>
                <a:spcPct val="115500"/>
              </a:lnSpc>
              <a:spcBef>
                <a:spcPts val="1590"/>
              </a:spcBef>
              <a:buFont typeface="Arial"/>
              <a:buChar char="•"/>
              <a:tabLst>
                <a:tab pos="750570" algn="l"/>
              </a:tabLst>
            </a:pPr>
            <a:r>
              <a:rPr dirty="0" sz="2600" spc="-70" b="1">
                <a:solidFill>
                  <a:srgbClr val="FFFFFF"/>
                </a:solidFill>
                <a:latin typeface="Trebuchet MS"/>
                <a:cs typeface="Trebuchet MS"/>
              </a:rPr>
              <a:t>Oral</a:t>
            </a:r>
            <a:r>
              <a:rPr dirty="0" sz="2600" spc="-3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spc="45" b="1">
                <a:solidFill>
                  <a:srgbClr val="FFFFFF"/>
                </a:solidFill>
                <a:latin typeface="Trebuchet MS"/>
                <a:cs typeface="Trebuchet MS"/>
              </a:rPr>
              <a:t>segment</a:t>
            </a:r>
            <a:r>
              <a:rPr dirty="0" sz="2600" spc="-5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b="1">
                <a:solidFill>
                  <a:srgbClr val="FFFFFF"/>
                </a:solidFill>
                <a:latin typeface="Trebuchet MS"/>
                <a:cs typeface="Trebuchet MS"/>
              </a:rPr>
              <a:t>has</a:t>
            </a:r>
            <a:r>
              <a:rPr dirty="0" sz="2600" spc="-2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b="1">
                <a:solidFill>
                  <a:srgbClr val="FFFFFF"/>
                </a:solidFill>
                <a:latin typeface="Trebuchet MS"/>
                <a:cs typeface="Trebuchet MS"/>
              </a:rPr>
              <a:t>highest</a:t>
            </a:r>
            <a:r>
              <a:rPr dirty="0" sz="2600" spc="-3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b="1">
                <a:solidFill>
                  <a:srgbClr val="FFFFFF"/>
                </a:solidFill>
                <a:latin typeface="Trebuchet MS"/>
                <a:cs typeface="Trebuchet MS"/>
              </a:rPr>
              <a:t>share</a:t>
            </a:r>
            <a:r>
              <a:rPr dirty="0" sz="2600" spc="-2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b="1">
                <a:solidFill>
                  <a:srgbClr val="FFFFFF"/>
                </a:solidFill>
                <a:latin typeface="Trebuchet MS"/>
                <a:cs typeface="Trebuchet MS"/>
              </a:rPr>
              <a:t>owing</a:t>
            </a:r>
            <a:r>
              <a:rPr dirty="0" sz="2600" spc="-4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b="1">
                <a:solidFill>
                  <a:srgbClr val="FFFFFF"/>
                </a:solidFill>
                <a:latin typeface="Trebuchet MS"/>
                <a:cs typeface="Trebuchet MS"/>
              </a:rPr>
              <a:t>to</a:t>
            </a:r>
            <a:r>
              <a:rPr dirty="0" sz="2600" spc="-1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b="1">
                <a:solidFill>
                  <a:srgbClr val="FFFFFF"/>
                </a:solidFill>
                <a:latin typeface="Trebuchet MS"/>
                <a:cs typeface="Trebuchet MS"/>
              </a:rPr>
              <a:t>its</a:t>
            </a:r>
            <a:r>
              <a:rPr dirty="0" sz="2600" spc="-2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spc="-10" b="1">
                <a:solidFill>
                  <a:srgbClr val="FFFFFF"/>
                </a:solidFill>
                <a:latin typeface="Trebuchet MS"/>
                <a:cs typeface="Trebuchet MS"/>
              </a:rPr>
              <a:t>convenience,</a:t>
            </a:r>
            <a:r>
              <a:rPr dirty="0" sz="2600" spc="-4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spc="-20" b="1">
                <a:solidFill>
                  <a:srgbClr val="FFFFFF"/>
                </a:solidFill>
                <a:latin typeface="Trebuchet MS"/>
                <a:cs typeface="Trebuchet MS"/>
              </a:rPr>
              <a:t>and</a:t>
            </a:r>
            <a:r>
              <a:rPr dirty="0" sz="2600" spc="-4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spc="85" b="1">
                <a:solidFill>
                  <a:srgbClr val="FFFFFF"/>
                </a:solidFill>
                <a:latin typeface="Trebuchet MS"/>
                <a:cs typeface="Trebuchet MS"/>
              </a:rPr>
              <a:t>cost</a:t>
            </a:r>
            <a:r>
              <a:rPr dirty="0" sz="2600" spc="-3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b="1">
                <a:solidFill>
                  <a:srgbClr val="FFFFFF"/>
                </a:solidFill>
                <a:latin typeface="Trebuchet MS"/>
                <a:cs typeface="Trebuchet MS"/>
              </a:rPr>
              <a:t>effectiveness.</a:t>
            </a:r>
            <a:r>
              <a:rPr dirty="0" sz="2600" spc="-6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spc="-30" b="1">
                <a:solidFill>
                  <a:srgbClr val="FFFFFF"/>
                </a:solidFill>
                <a:latin typeface="Trebuchet MS"/>
                <a:cs typeface="Trebuchet MS"/>
              </a:rPr>
              <a:t>Moreover,</a:t>
            </a:r>
            <a:r>
              <a:rPr dirty="0" sz="2600" spc="-4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spc="-30" b="1">
                <a:solidFill>
                  <a:srgbClr val="FFFFFF"/>
                </a:solidFill>
                <a:latin typeface="Trebuchet MS"/>
                <a:cs typeface="Trebuchet MS"/>
              </a:rPr>
              <a:t>it</a:t>
            </a:r>
            <a:r>
              <a:rPr dirty="0" sz="2600" spc="-5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spc="30" b="1">
                <a:solidFill>
                  <a:srgbClr val="FFFFFF"/>
                </a:solidFill>
                <a:latin typeface="Trebuchet MS"/>
                <a:cs typeface="Trebuchet MS"/>
              </a:rPr>
              <a:t>is </a:t>
            </a:r>
            <a:r>
              <a:rPr dirty="0" sz="2600" spc="-30" b="1">
                <a:solidFill>
                  <a:srgbClr val="FFFFFF"/>
                </a:solidFill>
                <a:latin typeface="Trebuchet MS"/>
                <a:cs typeface="Trebuchet MS"/>
              </a:rPr>
              <a:t>widely</a:t>
            </a:r>
            <a:r>
              <a:rPr dirty="0" sz="2600" spc="-6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spc="-20" b="1">
                <a:solidFill>
                  <a:srgbClr val="FFFFFF"/>
                </a:solidFill>
                <a:latin typeface="Trebuchet MS"/>
                <a:cs typeface="Trebuchet MS"/>
              </a:rPr>
              <a:t>preferred</a:t>
            </a:r>
            <a:r>
              <a:rPr dirty="0" sz="2600" spc="-9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spc="-30" b="1">
                <a:solidFill>
                  <a:srgbClr val="FFFFFF"/>
                </a:solidFill>
                <a:latin typeface="Trebuchet MS"/>
                <a:cs typeface="Trebuchet MS"/>
              </a:rPr>
              <a:t>by</a:t>
            </a:r>
            <a:r>
              <a:rPr dirty="0" sz="2600" spc="-4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b="1">
                <a:solidFill>
                  <a:srgbClr val="FFFFFF"/>
                </a:solidFill>
                <a:latin typeface="Trebuchet MS"/>
                <a:cs typeface="Trebuchet MS"/>
              </a:rPr>
              <a:t>patient</a:t>
            </a:r>
            <a:r>
              <a:rPr dirty="0" sz="2600" spc="-45" b="1">
                <a:solidFill>
                  <a:srgbClr val="FFFFFF"/>
                </a:solidFill>
                <a:latin typeface="Trebuchet MS"/>
                <a:cs typeface="Trebuchet MS"/>
              </a:rPr>
              <a:t> due</a:t>
            </a:r>
            <a:r>
              <a:rPr dirty="0" sz="2600" spc="-6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b="1">
                <a:solidFill>
                  <a:srgbClr val="FFFFFF"/>
                </a:solidFill>
                <a:latin typeface="Trebuchet MS"/>
                <a:cs typeface="Trebuchet MS"/>
              </a:rPr>
              <a:t>to</a:t>
            </a:r>
            <a:r>
              <a:rPr dirty="0" sz="2600" spc="-5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b="1">
                <a:solidFill>
                  <a:srgbClr val="FFFFFF"/>
                </a:solidFill>
                <a:latin typeface="Trebuchet MS"/>
                <a:cs typeface="Trebuchet MS"/>
              </a:rPr>
              <a:t>its</a:t>
            </a:r>
            <a:r>
              <a:rPr dirty="0" sz="2600" spc="-5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spc="60" b="1">
                <a:solidFill>
                  <a:srgbClr val="FFFFFF"/>
                </a:solidFill>
                <a:latin typeface="Trebuchet MS"/>
                <a:cs typeface="Trebuchet MS"/>
              </a:rPr>
              <a:t>non-</a:t>
            </a:r>
            <a:r>
              <a:rPr dirty="0" sz="2600" b="1">
                <a:solidFill>
                  <a:srgbClr val="FFFFFF"/>
                </a:solidFill>
                <a:latin typeface="Trebuchet MS"/>
                <a:cs typeface="Trebuchet MS"/>
              </a:rPr>
              <a:t>invasiveness</a:t>
            </a:r>
            <a:r>
              <a:rPr dirty="0" sz="2600" spc="-7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spc="-25" b="1">
                <a:solidFill>
                  <a:srgbClr val="FFFFFF"/>
                </a:solidFill>
                <a:latin typeface="Trebuchet MS"/>
                <a:cs typeface="Trebuchet MS"/>
              </a:rPr>
              <a:t>nature</a:t>
            </a:r>
            <a:r>
              <a:rPr dirty="0" sz="2600" spc="-6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spc="-10" b="1">
                <a:solidFill>
                  <a:srgbClr val="FFFFFF"/>
                </a:solidFill>
                <a:latin typeface="Trebuchet MS"/>
                <a:cs typeface="Trebuchet MS"/>
              </a:rPr>
              <a:t>and</a:t>
            </a:r>
            <a:r>
              <a:rPr dirty="0" sz="2600" spc="-5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spc="55" b="1">
                <a:solidFill>
                  <a:srgbClr val="FFFFFF"/>
                </a:solidFill>
                <a:latin typeface="Trebuchet MS"/>
                <a:cs typeface="Trebuchet MS"/>
              </a:rPr>
              <a:t>is</a:t>
            </a:r>
            <a:r>
              <a:rPr dirty="0" sz="2600" spc="-5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spc="-10" b="1">
                <a:solidFill>
                  <a:srgbClr val="FFFFFF"/>
                </a:solidFill>
                <a:latin typeface="Trebuchet MS"/>
                <a:cs typeface="Trebuchet MS"/>
              </a:rPr>
              <a:t>highly</a:t>
            </a:r>
            <a:r>
              <a:rPr dirty="0" sz="2600" spc="-6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b="1">
                <a:solidFill>
                  <a:srgbClr val="FFFFFF"/>
                </a:solidFill>
                <a:latin typeface="Trebuchet MS"/>
                <a:cs typeface="Trebuchet MS"/>
              </a:rPr>
              <a:t>patient-</a:t>
            </a:r>
            <a:r>
              <a:rPr dirty="0" sz="2600" spc="-10" b="1">
                <a:solidFill>
                  <a:srgbClr val="FFFFFF"/>
                </a:solidFill>
                <a:latin typeface="Trebuchet MS"/>
                <a:cs typeface="Trebuchet MS"/>
              </a:rPr>
              <a:t>compliance</a:t>
            </a:r>
            <a:endParaRPr sz="2600">
              <a:latin typeface="Trebuchet MS"/>
              <a:cs typeface="Trebuchet MS"/>
            </a:endParaRPr>
          </a:p>
          <a:p>
            <a:pPr marL="750570" marR="695325" indent="-280670">
              <a:lnSpc>
                <a:spcPct val="115399"/>
              </a:lnSpc>
              <a:spcBef>
                <a:spcPts val="1535"/>
              </a:spcBef>
              <a:buFont typeface="Arial"/>
              <a:buChar char="•"/>
              <a:tabLst>
                <a:tab pos="750570" algn="l"/>
              </a:tabLst>
            </a:pPr>
            <a:r>
              <a:rPr dirty="0" sz="2600" b="1">
                <a:solidFill>
                  <a:srgbClr val="FFFFFF"/>
                </a:solidFill>
                <a:latin typeface="Trebuchet MS"/>
                <a:cs typeface="Trebuchet MS"/>
              </a:rPr>
              <a:t>Anabolic</a:t>
            </a:r>
            <a:r>
              <a:rPr dirty="0" sz="2600" spc="-10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b="1">
                <a:solidFill>
                  <a:srgbClr val="FFFFFF"/>
                </a:solidFill>
                <a:latin typeface="Trebuchet MS"/>
                <a:cs typeface="Trebuchet MS"/>
              </a:rPr>
              <a:t>application</a:t>
            </a:r>
            <a:r>
              <a:rPr dirty="0" sz="2600" spc="-7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spc="50" b="1">
                <a:solidFill>
                  <a:srgbClr val="FFFFFF"/>
                </a:solidFill>
                <a:latin typeface="Trebuchet MS"/>
                <a:cs typeface="Trebuchet MS"/>
              </a:rPr>
              <a:t>accounts</a:t>
            </a:r>
            <a:r>
              <a:rPr dirty="0" sz="2600" spc="-10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b="1">
                <a:solidFill>
                  <a:srgbClr val="FFFFFF"/>
                </a:solidFill>
                <a:latin typeface="Trebuchet MS"/>
                <a:cs typeface="Trebuchet MS"/>
              </a:rPr>
              <a:t>for</a:t>
            </a:r>
            <a:r>
              <a:rPr dirty="0" sz="2600" spc="-9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b="1">
                <a:solidFill>
                  <a:srgbClr val="FFFFFF"/>
                </a:solidFill>
                <a:latin typeface="Trebuchet MS"/>
                <a:cs typeface="Trebuchet MS"/>
              </a:rPr>
              <a:t>highest</a:t>
            </a:r>
            <a:r>
              <a:rPr dirty="0" sz="2600" spc="-8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b="1">
                <a:solidFill>
                  <a:srgbClr val="FFFFFF"/>
                </a:solidFill>
                <a:latin typeface="Trebuchet MS"/>
                <a:cs typeface="Trebuchet MS"/>
              </a:rPr>
              <a:t>share</a:t>
            </a:r>
            <a:r>
              <a:rPr dirty="0" sz="2600" spc="-9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spc="-65" b="1">
                <a:solidFill>
                  <a:srgbClr val="FFFFFF"/>
                </a:solidFill>
                <a:latin typeface="Trebuchet MS"/>
                <a:cs typeface="Trebuchet MS"/>
              </a:rPr>
              <a:t>in</a:t>
            </a:r>
            <a:r>
              <a:rPr dirty="0" sz="2600" spc="-7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spc="-10" b="1">
                <a:solidFill>
                  <a:srgbClr val="FFFFFF"/>
                </a:solidFill>
                <a:latin typeface="Trebuchet MS"/>
                <a:cs typeface="Trebuchet MS"/>
              </a:rPr>
              <a:t>the</a:t>
            </a:r>
            <a:r>
              <a:rPr dirty="0" sz="2600" spc="-8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b="1">
                <a:solidFill>
                  <a:srgbClr val="FFFFFF"/>
                </a:solidFill>
                <a:latin typeface="Trebuchet MS"/>
                <a:cs typeface="Trebuchet MS"/>
              </a:rPr>
              <a:t>market</a:t>
            </a:r>
            <a:r>
              <a:rPr dirty="0" sz="2600" spc="-9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b="1">
                <a:solidFill>
                  <a:srgbClr val="FFFFFF"/>
                </a:solidFill>
                <a:latin typeface="Trebuchet MS"/>
                <a:cs typeface="Trebuchet MS"/>
              </a:rPr>
              <a:t>which</a:t>
            </a:r>
            <a:r>
              <a:rPr dirty="0" sz="2600" spc="-9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spc="55" b="1">
                <a:solidFill>
                  <a:srgbClr val="FFFFFF"/>
                </a:solidFill>
                <a:latin typeface="Trebuchet MS"/>
                <a:cs typeface="Trebuchet MS"/>
              </a:rPr>
              <a:t>is</a:t>
            </a:r>
            <a:r>
              <a:rPr dirty="0" sz="2600" spc="-8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spc="-10" b="1">
                <a:solidFill>
                  <a:srgbClr val="FFFFFF"/>
                </a:solidFill>
                <a:latin typeface="Trebuchet MS"/>
                <a:cs typeface="Trebuchet MS"/>
              </a:rPr>
              <a:t>attributed</a:t>
            </a:r>
            <a:r>
              <a:rPr dirty="0" sz="2600" spc="-9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b="1">
                <a:solidFill>
                  <a:srgbClr val="FFFFFF"/>
                </a:solidFill>
                <a:latin typeface="Trebuchet MS"/>
                <a:cs typeface="Trebuchet MS"/>
              </a:rPr>
              <a:t>to</a:t>
            </a:r>
            <a:r>
              <a:rPr dirty="0" sz="2600" spc="-7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b="1">
                <a:solidFill>
                  <a:srgbClr val="FFFFFF"/>
                </a:solidFill>
                <a:latin typeface="Trebuchet MS"/>
                <a:cs typeface="Trebuchet MS"/>
              </a:rPr>
              <a:t>its</a:t>
            </a:r>
            <a:r>
              <a:rPr dirty="0" sz="2600" spc="-7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b="1">
                <a:solidFill>
                  <a:srgbClr val="FFFFFF"/>
                </a:solidFill>
                <a:latin typeface="Trebuchet MS"/>
                <a:cs typeface="Trebuchet MS"/>
              </a:rPr>
              <a:t>high</a:t>
            </a:r>
            <a:r>
              <a:rPr dirty="0" sz="2600" spc="-9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spc="-25" b="1">
                <a:solidFill>
                  <a:srgbClr val="FFFFFF"/>
                </a:solidFill>
                <a:latin typeface="Trebuchet MS"/>
                <a:cs typeface="Trebuchet MS"/>
              </a:rPr>
              <a:t>use </a:t>
            </a:r>
            <a:r>
              <a:rPr dirty="0" sz="2600" spc="-85" b="1">
                <a:solidFill>
                  <a:srgbClr val="FFFFFF"/>
                </a:solidFill>
                <a:latin typeface="Trebuchet MS"/>
                <a:cs typeface="Trebuchet MS"/>
              </a:rPr>
              <a:t>in</a:t>
            </a:r>
            <a:r>
              <a:rPr dirty="0" sz="2600" spc="-9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spc="-10" b="1">
                <a:solidFill>
                  <a:srgbClr val="FFFFFF"/>
                </a:solidFill>
                <a:latin typeface="Trebuchet MS"/>
                <a:cs typeface="Trebuchet MS"/>
              </a:rPr>
              <a:t>the</a:t>
            </a:r>
            <a:r>
              <a:rPr dirty="0" sz="2600" spc="-8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b="1">
                <a:solidFill>
                  <a:srgbClr val="FFFFFF"/>
                </a:solidFill>
                <a:latin typeface="Trebuchet MS"/>
                <a:cs typeface="Trebuchet MS"/>
              </a:rPr>
              <a:t>treatment</a:t>
            </a:r>
            <a:r>
              <a:rPr dirty="0" sz="2600" spc="-10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b="1">
                <a:solidFill>
                  <a:srgbClr val="FFFFFF"/>
                </a:solidFill>
                <a:latin typeface="Trebuchet MS"/>
                <a:cs typeface="Trebuchet MS"/>
              </a:rPr>
              <a:t>of</a:t>
            </a:r>
            <a:r>
              <a:rPr dirty="0" sz="2600" spc="-8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spc="-20" b="1">
                <a:solidFill>
                  <a:srgbClr val="FFFFFF"/>
                </a:solidFill>
                <a:latin typeface="Trebuchet MS"/>
                <a:cs typeface="Trebuchet MS"/>
              </a:rPr>
              <a:t>hormonal</a:t>
            </a:r>
            <a:r>
              <a:rPr dirty="0" sz="2600" spc="-11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spc="-10" b="1">
                <a:solidFill>
                  <a:srgbClr val="FFFFFF"/>
                </a:solidFill>
                <a:latin typeface="Trebuchet MS"/>
                <a:cs typeface="Trebuchet MS"/>
              </a:rPr>
              <a:t>problems,</a:t>
            </a:r>
            <a:r>
              <a:rPr dirty="0" sz="2600" spc="-11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spc="-20" b="1">
                <a:solidFill>
                  <a:srgbClr val="FFFFFF"/>
                </a:solidFill>
                <a:latin typeface="Trebuchet MS"/>
                <a:cs typeface="Trebuchet MS"/>
              </a:rPr>
              <a:t>delayed</a:t>
            </a:r>
            <a:r>
              <a:rPr dirty="0" sz="2600" spc="-8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spc="-50" b="1">
                <a:solidFill>
                  <a:srgbClr val="FFFFFF"/>
                </a:solidFill>
                <a:latin typeface="Trebuchet MS"/>
                <a:cs typeface="Trebuchet MS"/>
              </a:rPr>
              <a:t>puberty,</a:t>
            </a:r>
            <a:r>
              <a:rPr dirty="0" sz="2600" spc="-10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b="1">
                <a:solidFill>
                  <a:srgbClr val="FFFFFF"/>
                </a:solidFill>
                <a:latin typeface="Trebuchet MS"/>
                <a:cs typeface="Trebuchet MS"/>
              </a:rPr>
              <a:t>and</a:t>
            </a:r>
            <a:r>
              <a:rPr dirty="0" sz="2600" spc="-6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b="1">
                <a:solidFill>
                  <a:srgbClr val="FFFFFF"/>
                </a:solidFill>
                <a:latin typeface="Trebuchet MS"/>
                <a:cs typeface="Trebuchet MS"/>
              </a:rPr>
              <a:t>muscle</a:t>
            </a:r>
            <a:r>
              <a:rPr dirty="0" sz="2600" spc="-10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b="1">
                <a:solidFill>
                  <a:srgbClr val="FFFFFF"/>
                </a:solidFill>
                <a:latin typeface="Trebuchet MS"/>
                <a:cs typeface="Trebuchet MS"/>
              </a:rPr>
              <a:t>loss.</a:t>
            </a:r>
            <a:r>
              <a:rPr dirty="0" sz="2600" spc="-8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b="1">
                <a:solidFill>
                  <a:srgbClr val="FFFFFF"/>
                </a:solidFill>
                <a:latin typeface="Trebuchet MS"/>
                <a:cs typeface="Trebuchet MS"/>
              </a:rPr>
              <a:t>It</a:t>
            </a:r>
            <a:r>
              <a:rPr dirty="0" sz="2600" spc="-8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spc="55" b="1">
                <a:solidFill>
                  <a:srgbClr val="FFFFFF"/>
                </a:solidFill>
                <a:latin typeface="Trebuchet MS"/>
                <a:cs typeface="Trebuchet MS"/>
              </a:rPr>
              <a:t>is</a:t>
            </a:r>
            <a:r>
              <a:rPr dirty="0" sz="2600" spc="-8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b="1">
                <a:solidFill>
                  <a:srgbClr val="FFFFFF"/>
                </a:solidFill>
                <a:latin typeface="Trebuchet MS"/>
                <a:cs typeface="Trebuchet MS"/>
              </a:rPr>
              <a:t>also</a:t>
            </a:r>
            <a:r>
              <a:rPr dirty="0" sz="2600" spc="-5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b="1">
                <a:solidFill>
                  <a:srgbClr val="FFFFFF"/>
                </a:solidFill>
                <a:latin typeface="Trebuchet MS"/>
                <a:cs typeface="Trebuchet MS"/>
              </a:rPr>
              <a:t>used</a:t>
            </a:r>
            <a:r>
              <a:rPr dirty="0" sz="2600" spc="-9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spc="95" b="1">
                <a:solidFill>
                  <a:srgbClr val="FFFFFF"/>
                </a:solidFill>
                <a:latin typeface="Trebuchet MS"/>
                <a:cs typeface="Trebuchet MS"/>
              </a:rPr>
              <a:t>as</a:t>
            </a:r>
            <a:r>
              <a:rPr dirty="0" sz="2600" spc="-6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spc="-50" b="1">
                <a:solidFill>
                  <a:srgbClr val="FFFFFF"/>
                </a:solidFill>
                <a:latin typeface="Trebuchet MS"/>
                <a:cs typeface="Trebuchet MS"/>
              </a:rPr>
              <a:t>a </a:t>
            </a:r>
            <a:r>
              <a:rPr dirty="0" sz="2600" b="1">
                <a:solidFill>
                  <a:srgbClr val="FFFFFF"/>
                </a:solidFill>
                <a:latin typeface="Trebuchet MS"/>
                <a:cs typeface="Trebuchet MS"/>
              </a:rPr>
              <a:t>mainstay</a:t>
            </a:r>
            <a:r>
              <a:rPr dirty="0" sz="2600" spc="-7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b="1">
                <a:solidFill>
                  <a:srgbClr val="FFFFFF"/>
                </a:solidFill>
                <a:latin typeface="Trebuchet MS"/>
                <a:cs typeface="Trebuchet MS"/>
              </a:rPr>
              <a:t>of</a:t>
            </a:r>
            <a:r>
              <a:rPr dirty="0" sz="2600" spc="-7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spc="-20" b="1">
                <a:solidFill>
                  <a:srgbClr val="FFFFFF"/>
                </a:solidFill>
                <a:latin typeface="Trebuchet MS"/>
                <a:cs typeface="Trebuchet MS"/>
              </a:rPr>
              <a:t>therapy</a:t>
            </a:r>
            <a:r>
              <a:rPr dirty="0" sz="2600" spc="-9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b="1">
                <a:solidFill>
                  <a:srgbClr val="FFFFFF"/>
                </a:solidFill>
                <a:latin typeface="Trebuchet MS"/>
                <a:cs typeface="Trebuchet MS"/>
              </a:rPr>
              <a:t>for</a:t>
            </a:r>
            <a:r>
              <a:rPr dirty="0" sz="2600" spc="-8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b="1">
                <a:solidFill>
                  <a:srgbClr val="FFFFFF"/>
                </a:solidFill>
                <a:latin typeface="Trebuchet MS"/>
                <a:cs typeface="Trebuchet MS"/>
              </a:rPr>
              <a:t>hypoplastic</a:t>
            </a:r>
            <a:r>
              <a:rPr dirty="0" sz="2600" spc="-8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b="1">
                <a:solidFill>
                  <a:srgbClr val="FFFFFF"/>
                </a:solidFill>
                <a:latin typeface="Trebuchet MS"/>
                <a:cs typeface="Trebuchet MS"/>
              </a:rPr>
              <a:t>anaemias</a:t>
            </a:r>
            <a:r>
              <a:rPr dirty="0" sz="2600" spc="-7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spc="-45" b="1">
                <a:solidFill>
                  <a:srgbClr val="FFFFFF"/>
                </a:solidFill>
                <a:latin typeface="Trebuchet MS"/>
                <a:cs typeface="Trebuchet MS"/>
              </a:rPr>
              <a:t>due</a:t>
            </a:r>
            <a:r>
              <a:rPr dirty="0" sz="2600" spc="-8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b="1">
                <a:solidFill>
                  <a:srgbClr val="FFFFFF"/>
                </a:solidFill>
                <a:latin typeface="Trebuchet MS"/>
                <a:cs typeface="Trebuchet MS"/>
              </a:rPr>
              <a:t>to</a:t>
            </a:r>
            <a:r>
              <a:rPr dirty="0" sz="2600" spc="-6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spc="-45" b="1">
                <a:solidFill>
                  <a:srgbClr val="FFFFFF"/>
                </a:solidFill>
                <a:latin typeface="Trebuchet MS"/>
                <a:cs typeface="Trebuchet MS"/>
              </a:rPr>
              <a:t>leukemia,</a:t>
            </a:r>
            <a:r>
              <a:rPr dirty="0" sz="2600" spc="-8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spc="-30" b="1">
                <a:solidFill>
                  <a:srgbClr val="FFFFFF"/>
                </a:solidFill>
                <a:latin typeface="Trebuchet MS"/>
                <a:cs typeface="Trebuchet MS"/>
              </a:rPr>
              <a:t>kidney</a:t>
            </a:r>
            <a:r>
              <a:rPr dirty="0" sz="2600" spc="-8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spc="-20" b="1">
                <a:solidFill>
                  <a:srgbClr val="FFFFFF"/>
                </a:solidFill>
                <a:latin typeface="Trebuchet MS"/>
                <a:cs typeface="Trebuchet MS"/>
              </a:rPr>
              <a:t>failure</a:t>
            </a:r>
            <a:r>
              <a:rPr dirty="0" sz="2600" spc="-9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b="1">
                <a:solidFill>
                  <a:srgbClr val="FFFFFF"/>
                </a:solidFill>
                <a:latin typeface="Trebuchet MS"/>
                <a:cs typeface="Trebuchet MS"/>
              </a:rPr>
              <a:t>or</a:t>
            </a:r>
            <a:r>
              <a:rPr dirty="0" sz="2600" spc="-7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spc="-10" b="1">
                <a:solidFill>
                  <a:srgbClr val="FFFFFF"/>
                </a:solidFill>
                <a:latin typeface="Trebuchet MS"/>
                <a:cs typeface="Trebuchet MS"/>
              </a:rPr>
              <a:t>aplastic anaemia.</a:t>
            </a:r>
            <a:endParaRPr sz="26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499854" y="-75081"/>
            <a:ext cx="4695190" cy="36322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6599"/>
              </a:lnSpc>
              <a:spcBef>
                <a:spcPts val="95"/>
              </a:spcBef>
            </a:pPr>
            <a:r>
              <a:rPr dirty="0" sz="10150" spc="-1030" b="0">
                <a:solidFill>
                  <a:srgbClr val="000000"/>
                </a:solidFill>
                <a:latin typeface="Arial Black"/>
                <a:cs typeface="Arial Black"/>
              </a:rPr>
              <a:t>Key </a:t>
            </a:r>
            <a:r>
              <a:rPr dirty="0" sz="10150" spc="-670" b="0">
                <a:solidFill>
                  <a:srgbClr val="000000"/>
                </a:solidFill>
                <a:latin typeface="Arial Black"/>
                <a:cs typeface="Arial Black"/>
              </a:rPr>
              <a:t>Players</a:t>
            </a:r>
            <a:endParaRPr sz="10150">
              <a:latin typeface="Arial Black"/>
              <a:cs typeface="Arial Black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385047" y="3080004"/>
            <a:ext cx="4791456" cy="896112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795004" y="4809744"/>
            <a:ext cx="3381755" cy="1171955"/>
          </a:xfrm>
          <a:prstGeom prst="rect">
            <a:avLst/>
          </a:prstGeom>
        </p:spPr>
      </p:pic>
      <p:grpSp>
        <p:nvGrpSpPr>
          <p:cNvPr id="6" name="object 6" descr=""/>
          <p:cNvGrpSpPr/>
          <p:nvPr/>
        </p:nvGrpSpPr>
        <p:grpSpPr>
          <a:xfrm>
            <a:off x="12470892" y="2528316"/>
            <a:ext cx="5817235" cy="3098800"/>
            <a:chOff x="12470892" y="2528316"/>
            <a:chExt cx="5817235" cy="3098800"/>
          </a:xfrm>
        </p:grpSpPr>
        <p:pic>
          <p:nvPicPr>
            <p:cNvPr id="7" name="object 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3572744" y="2528316"/>
              <a:ext cx="3685032" cy="2001012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470892" y="4293108"/>
              <a:ext cx="5817108" cy="1333500"/>
            </a:xfrm>
            <a:prstGeom prst="rect">
              <a:avLst/>
            </a:prstGeom>
          </p:spPr>
        </p:pic>
      </p:grpSp>
      <p:pic>
        <p:nvPicPr>
          <p:cNvPr id="9" name="object 9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144000" y="6295644"/>
            <a:ext cx="4428744" cy="1551431"/>
          </a:xfrm>
          <a:prstGeom prst="rect">
            <a:avLst/>
          </a:prstGeom>
        </p:spPr>
      </p:pic>
      <p:grpSp>
        <p:nvGrpSpPr>
          <p:cNvPr id="10" name="object 10" descr=""/>
          <p:cNvGrpSpPr/>
          <p:nvPr/>
        </p:nvGrpSpPr>
        <p:grpSpPr>
          <a:xfrm>
            <a:off x="7752588" y="5983223"/>
            <a:ext cx="10002520" cy="4304030"/>
            <a:chOff x="7752588" y="5983223"/>
            <a:chExt cx="10002520" cy="4304030"/>
          </a:xfrm>
        </p:grpSpPr>
        <p:pic>
          <p:nvPicPr>
            <p:cNvPr id="11" name="object 11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3868400" y="5983223"/>
              <a:ext cx="3800855" cy="1990344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752588" y="8249411"/>
              <a:ext cx="6848856" cy="1353312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3868400" y="7973580"/>
              <a:ext cx="3886200" cy="231341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7496936" y="979677"/>
            <a:ext cx="3296920" cy="51943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3250" b="1">
                <a:latin typeface="Georgia"/>
                <a:cs typeface="Georgia"/>
              </a:rPr>
              <a:t>For</a:t>
            </a:r>
            <a:r>
              <a:rPr dirty="0" sz="3250" spc="-85" b="1">
                <a:latin typeface="Georgia"/>
                <a:cs typeface="Georgia"/>
              </a:rPr>
              <a:t> </a:t>
            </a:r>
            <a:r>
              <a:rPr dirty="0" sz="3250" b="1">
                <a:latin typeface="Georgia"/>
                <a:cs typeface="Georgia"/>
              </a:rPr>
              <a:t>Full</a:t>
            </a:r>
            <a:r>
              <a:rPr dirty="0" sz="3250" spc="-80" b="1">
                <a:latin typeface="Georgia"/>
                <a:cs typeface="Georgia"/>
              </a:rPr>
              <a:t> </a:t>
            </a:r>
            <a:r>
              <a:rPr dirty="0" sz="3250" spc="-10" b="1">
                <a:latin typeface="Georgia"/>
                <a:cs typeface="Georgia"/>
              </a:rPr>
              <a:t>Report</a:t>
            </a:r>
            <a:endParaRPr sz="3250">
              <a:latin typeface="Georgia"/>
              <a:cs typeface="Georgi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413119" y="1151890"/>
            <a:ext cx="5728335" cy="1323975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8500" spc="-535" b="0">
                <a:solidFill>
                  <a:srgbClr val="000000"/>
                </a:solidFill>
                <a:latin typeface="Arial Black"/>
                <a:cs typeface="Arial Black"/>
              </a:rPr>
              <a:t>Contact</a:t>
            </a:r>
            <a:r>
              <a:rPr dirty="0" sz="8500" spc="-805" b="0">
                <a:solidFill>
                  <a:srgbClr val="000000"/>
                </a:solidFill>
                <a:latin typeface="Arial Black"/>
                <a:cs typeface="Arial Black"/>
              </a:rPr>
              <a:t> </a:t>
            </a:r>
            <a:r>
              <a:rPr dirty="0" sz="8500" spc="-735" b="0">
                <a:solidFill>
                  <a:srgbClr val="000000"/>
                </a:solidFill>
                <a:latin typeface="Arial Black"/>
                <a:cs typeface="Arial Black"/>
              </a:rPr>
              <a:t>us</a:t>
            </a:r>
            <a:endParaRPr sz="8500">
              <a:latin typeface="Arial Black"/>
              <a:cs typeface="Arial Black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664195" y="2566416"/>
            <a:ext cx="2959607" cy="1880615"/>
          </a:xfrm>
          <a:prstGeom prst="rect">
            <a:avLst/>
          </a:prstGeom>
        </p:spPr>
      </p:pic>
      <p:sp>
        <p:nvSpPr>
          <p:cNvPr id="6" name="object 6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68910" rIns="0" bIns="0" rtlCol="0" vert="horz">
            <a:spAutoFit/>
          </a:bodyPr>
          <a:lstStyle/>
          <a:p>
            <a:pPr algn="ctr" marR="737870">
              <a:lnSpc>
                <a:spcPct val="100000"/>
              </a:lnSpc>
              <a:spcBef>
                <a:spcPts val="1330"/>
              </a:spcBef>
            </a:pPr>
            <a:r>
              <a:rPr dirty="0"/>
              <a:t>COGNITIVE</a:t>
            </a:r>
            <a:r>
              <a:rPr dirty="0" spc="-40"/>
              <a:t> </a:t>
            </a:r>
            <a:r>
              <a:rPr dirty="0"/>
              <a:t>MARKET</a:t>
            </a:r>
            <a:r>
              <a:rPr dirty="0" spc="-55"/>
              <a:t> </a:t>
            </a:r>
            <a:r>
              <a:rPr dirty="0" spc="-10"/>
              <a:t>RESEARCH</a:t>
            </a:r>
          </a:p>
          <a:p>
            <a:pPr algn="ctr" marR="737235">
              <a:lnSpc>
                <a:spcPct val="100000"/>
              </a:lnSpc>
              <a:spcBef>
                <a:spcPts val="570"/>
              </a:spcBef>
              <a:tabLst>
                <a:tab pos="898525" algn="l"/>
                <a:tab pos="1549400" algn="l"/>
                <a:tab pos="4631690" algn="l"/>
                <a:tab pos="4899660" algn="l"/>
                <a:tab pos="5808980" algn="l"/>
              </a:tabLst>
            </a:pPr>
            <a:r>
              <a:rPr dirty="0" sz="3000" spc="185" b="0">
                <a:latin typeface="Lato"/>
                <a:cs typeface="Lato"/>
              </a:rPr>
              <a:t>Tel:</a:t>
            </a:r>
            <a:r>
              <a:rPr dirty="0" sz="3000" b="0">
                <a:latin typeface="Lato"/>
                <a:cs typeface="Lato"/>
              </a:rPr>
              <a:t>	+</a:t>
            </a:r>
            <a:r>
              <a:rPr dirty="0" sz="3000" spc="-475" b="0">
                <a:latin typeface="Lato"/>
                <a:cs typeface="Lato"/>
              </a:rPr>
              <a:t> </a:t>
            </a:r>
            <a:r>
              <a:rPr dirty="0" sz="3000" spc="-50" b="0">
                <a:latin typeface="Lato"/>
                <a:cs typeface="Lato"/>
              </a:rPr>
              <a:t>1</a:t>
            </a:r>
            <a:r>
              <a:rPr dirty="0" sz="3000" b="0">
                <a:latin typeface="Lato"/>
                <a:cs typeface="Lato"/>
              </a:rPr>
              <a:t>	</a:t>
            </a:r>
            <a:r>
              <a:rPr dirty="0" sz="3000" spc="190" b="0">
                <a:latin typeface="Lato"/>
                <a:cs typeface="Lato"/>
              </a:rPr>
              <a:t>312</a:t>
            </a:r>
            <a:r>
              <a:rPr dirty="0" sz="3000" spc="-434" b="0">
                <a:latin typeface="Lato"/>
                <a:cs typeface="Lato"/>
              </a:rPr>
              <a:t> </a:t>
            </a:r>
            <a:r>
              <a:rPr dirty="0" sz="3000" b="0">
                <a:latin typeface="Lato"/>
                <a:cs typeface="Lato"/>
              </a:rPr>
              <a:t>-</a:t>
            </a:r>
            <a:r>
              <a:rPr dirty="0" sz="3000" spc="-465" b="0">
                <a:latin typeface="Lato"/>
                <a:cs typeface="Lato"/>
              </a:rPr>
              <a:t> </a:t>
            </a:r>
            <a:r>
              <a:rPr dirty="0" sz="3000" spc="195" b="0">
                <a:latin typeface="Lato"/>
                <a:cs typeface="Lato"/>
              </a:rPr>
              <a:t>376</a:t>
            </a:r>
            <a:r>
              <a:rPr dirty="0" sz="3000" spc="-470" b="0">
                <a:latin typeface="Lato"/>
                <a:cs typeface="Lato"/>
              </a:rPr>
              <a:t> </a:t>
            </a:r>
            <a:r>
              <a:rPr dirty="0" sz="3000" b="0">
                <a:latin typeface="Lato"/>
                <a:cs typeface="Lato"/>
              </a:rPr>
              <a:t>-</a:t>
            </a:r>
            <a:r>
              <a:rPr dirty="0" sz="3000" spc="-465" b="0">
                <a:latin typeface="Lato"/>
                <a:cs typeface="Lato"/>
              </a:rPr>
              <a:t> </a:t>
            </a:r>
            <a:r>
              <a:rPr dirty="0" sz="3000" spc="195" b="0">
                <a:latin typeface="Lato"/>
                <a:cs typeface="Lato"/>
              </a:rPr>
              <a:t>8303</a:t>
            </a:r>
            <a:r>
              <a:rPr dirty="0" sz="3000" b="0">
                <a:latin typeface="Lato"/>
                <a:cs typeface="Lato"/>
              </a:rPr>
              <a:t>	</a:t>
            </a:r>
            <a:r>
              <a:rPr dirty="0" sz="3000" spc="-50" b="0">
                <a:latin typeface="Lato"/>
                <a:cs typeface="Lato"/>
              </a:rPr>
              <a:t>|</a:t>
            </a:r>
            <a:r>
              <a:rPr dirty="0" sz="3000" b="0">
                <a:latin typeface="Lato"/>
                <a:cs typeface="Lato"/>
              </a:rPr>
              <a:t>	+</a:t>
            </a:r>
            <a:r>
              <a:rPr dirty="0" sz="3000" spc="-484" b="0">
                <a:latin typeface="Lato"/>
                <a:cs typeface="Lato"/>
              </a:rPr>
              <a:t> </a:t>
            </a:r>
            <a:r>
              <a:rPr dirty="0" sz="3000" spc="120" b="0">
                <a:latin typeface="Lato"/>
                <a:cs typeface="Lato"/>
              </a:rPr>
              <a:t>44</a:t>
            </a:r>
            <a:r>
              <a:rPr dirty="0" sz="3000" b="0">
                <a:latin typeface="Lato"/>
                <a:cs typeface="Lato"/>
              </a:rPr>
              <a:t>	</a:t>
            </a:r>
            <a:r>
              <a:rPr dirty="0" sz="3000" spc="190" b="0">
                <a:latin typeface="Lato"/>
                <a:cs typeface="Lato"/>
              </a:rPr>
              <a:t>020</a:t>
            </a:r>
            <a:r>
              <a:rPr dirty="0" sz="3000" spc="-430" b="0">
                <a:latin typeface="Lato"/>
                <a:cs typeface="Lato"/>
              </a:rPr>
              <a:t> </a:t>
            </a:r>
            <a:r>
              <a:rPr dirty="0" sz="3000" b="0">
                <a:latin typeface="Lato"/>
                <a:cs typeface="Lato"/>
              </a:rPr>
              <a:t>-</a:t>
            </a:r>
            <a:r>
              <a:rPr dirty="0" sz="3000" spc="-465" b="0">
                <a:latin typeface="Lato"/>
                <a:cs typeface="Lato"/>
              </a:rPr>
              <a:t> </a:t>
            </a:r>
            <a:r>
              <a:rPr dirty="0" sz="3000" spc="220" b="0">
                <a:latin typeface="Lato"/>
                <a:cs typeface="Lato"/>
              </a:rPr>
              <a:t>8123</a:t>
            </a:r>
            <a:r>
              <a:rPr dirty="0" sz="3000" spc="-470" b="0">
                <a:latin typeface="Lato"/>
                <a:cs typeface="Lato"/>
              </a:rPr>
              <a:t> </a:t>
            </a:r>
            <a:r>
              <a:rPr dirty="0" sz="3000" b="0">
                <a:latin typeface="Lato"/>
                <a:cs typeface="Lato"/>
              </a:rPr>
              <a:t>-</a:t>
            </a:r>
            <a:r>
              <a:rPr dirty="0" sz="3000" spc="-465" b="0">
                <a:latin typeface="Lato"/>
                <a:cs typeface="Lato"/>
              </a:rPr>
              <a:t> </a:t>
            </a:r>
            <a:r>
              <a:rPr dirty="0" sz="3000" spc="200" b="0">
                <a:latin typeface="Lato"/>
                <a:cs typeface="Lato"/>
              </a:rPr>
              <a:t>0732 </a:t>
            </a:r>
            <a:endParaRPr sz="3000">
              <a:latin typeface="Lato"/>
              <a:cs typeface="Lato"/>
            </a:endParaRPr>
          </a:p>
          <a:p>
            <a:pPr algn="ctr" marR="738505">
              <a:lnSpc>
                <a:spcPct val="100000"/>
              </a:lnSpc>
              <a:spcBef>
                <a:spcPts val="605"/>
              </a:spcBef>
              <a:tabLst>
                <a:tab pos="1268095" algn="l"/>
                <a:tab pos="2457450" algn="l"/>
              </a:tabLst>
            </a:pPr>
            <a:r>
              <a:rPr dirty="0" sz="3000" spc="229" b="0">
                <a:latin typeface="Lato"/>
                <a:cs typeface="Lato"/>
              </a:rPr>
              <a:t>India:</a:t>
            </a:r>
            <a:r>
              <a:rPr dirty="0" sz="3000" b="0">
                <a:latin typeface="Lato"/>
                <a:cs typeface="Lato"/>
              </a:rPr>
              <a:t>	(</a:t>
            </a:r>
            <a:r>
              <a:rPr dirty="0" sz="3000" spc="-480" b="0">
                <a:latin typeface="Lato"/>
                <a:cs typeface="Lato"/>
              </a:rPr>
              <a:t> </a:t>
            </a:r>
            <a:r>
              <a:rPr dirty="0" sz="3000" b="0">
                <a:latin typeface="Lato"/>
                <a:cs typeface="Lato"/>
              </a:rPr>
              <a:t>+</a:t>
            </a:r>
            <a:r>
              <a:rPr dirty="0" sz="3000" spc="-475" b="0">
                <a:latin typeface="Lato"/>
                <a:cs typeface="Lato"/>
              </a:rPr>
              <a:t> </a:t>
            </a:r>
            <a:r>
              <a:rPr dirty="0" sz="3000" spc="145" b="0">
                <a:latin typeface="Lato"/>
                <a:cs typeface="Lato"/>
              </a:rPr>
              <a:t>91</a:t>
            </a:r>
            <a:r>
              <a:rPr dirty="0" sz="3000" spc="-470" b="0">
                <a:latin typeface="Lato"/>
                <a:cs typeface="Lato"/>
              </a:rPr>
              <a:t> </a:t>
            </a:r>
            <a:r>
              <a:rPr dirty="0" sz="3000" spc="-50" b="0">
                <a:latin typeface="Lato"/>
                <a:cs typeface="Lato"/>
              </a:rPr>
              <a:t>)</a:t>
            </a:r>
            <a:r>
              <a:rPr dirty="0" sz="3000" b="0">
                <a:latin typeface="Lato"/>
                <a:cs typeface="Lato"/>
              </a:rPr>
              <a:t>	</a:t>
            </a:r>
            <a:r>
              <a:rPr dirty="0" sz="3000" spc="195" b="0">
                <a:latin typeface="Lato"/>
                <a:cs typeface="Lato"/>
              </a:rPr>
              <a:t>983</a:t>
            </a:r>
            <a:r>
              <a:rPr dirty="0" sz="3000" spc="-425" b="0">
                <a:latin typeface="Lato"/>
                <a:cs typeface="Lato"/>
              </a:rPr>
              <a:t> </a:t>
            </a:r>
            <a:r>
              <a:rPr dirty="0" sz="3000" b="0">
                <a:latin typeface="Lato"/>
                <a:cs typeface="Lato"/>
              </a:rPr>
              <a:t>-</a:t>
            </a:r>
            <a:r>
              <a:rPr dirty="0" sz="3000" spc="-465" b="0">
                <a:latin typeface="Lato"/>
                <a:cs typeface="Lato"/>
              </a:rPr>
              <a:t> </a:t>
            </a:r>
            <a:r>
              <a:rPr dirty="0" sz="3000" spc="200" b="0">
                <a:latin typeface="Lato"/>
                <a:cs typeface="Lato"/>
              </a:rPr>
              <a:t>496</a:t>
            </a:r>
            <a:r>
              <a:rPr dirty="0" sz="3000" spc="-470" b="0">
                <a:latin typeface="Lato"/>
                <a:cs typeface="Lato"/>
              </a:rPr>
              <a:t> </a:t>
            </a:r>
            <a:r>
              <a:rPr dirty="0" sz="3000" b="0">
                <a:latin typeface="Lato"/>
                <a:cs typeface="Lato"/>
              </a:rPr>
              <a:t>-</a:t>
            </a:r>
            <a:r>
              <a:rPr dirty="0" sz="3000" spc="-465" b="0">
                <a:latin typeface="Lato"/>
                <a:cs typeface="Lato"/>
              </a:rPr>
              <a:t> </a:t>
            </a:r>
            <a:r>
              <a:rPr dirty="0" sz="3000" spc="204" b="0">
                <a:latin typeface="Lato"/>
                <a:cs typeface="Lato"/>
              </a:rPr>
              <a:t>8611 </a:t>
            </a:r>
            <a:endParaRPr sz="3000">
              <a:latin typeface="Lato"/>
              <a:cs typeface="Lato"/>
            </a:endParaRPr>
          </a:p>
          <a:p>
            <a:pPr algn="ctr" marR="786765">
              <a:lnSpc>
                <a:spcPct val="100000"/>
              </a:lnSpc>
              <a:spcBef>
                <a:spcPts val="1950"/>
              </a:spcBef>
            </a:pPr>
            <a:r>
              <a:rPr dirty="0" sz="3000" spc="229" b="0">
                <a:latin typeface="Lato"/>
                <a:cs typeface="Lato"/>
              </a:rPr>
              <a:t>sales@</a:t>
            </a:r>
            <a:r>
              <a:rPr dirty="0" sz="3000" spc="-465" b="0">
                <a:latin typeface="Lato"/>
                <a:cs typeface="Lato"/>
              </a:rPr>
              <a:t> </a:t>
            </a:r>
            <a:r>
              <a:rPr dirty="0" sz="3000" spc="280" b="0">
                <a:latin typeface="Lato"/>
                <a:cs typeface="Lato"/>
              </a:rPr>
              <a:t>cognitivemarketresearch.</a:t>
            </a:r>
            <a:r>
              <a:rPr dirty="0" sz="3000" spc="-445" b="0">
                <a:latin typeface="Lato"/>
                <a:cs typeface="Lato"/>
              </a:rPr>
              <a:t> </a:t>
            </a:r>
            <a:r>
              <a:rPr dirty="0" sz="3000" spc="165" b="0">
                <a:latin typeface="Lato"/>
                <a:cs typeface="Lato"/>
              </a:rPr>
              <a:t>com</a:t>
            </a:r>
            <a:endParaRPr sz="3000">
              <a:latin typeface="Lato"/>
              <a:cs typeface="Lato"/>
            </a:endParaRPr>
          </a:p>
          <a:p>
            <a:pPr marL="12700">
              <a:lnSpc>
                <a:spcPct val="100000"/>
              </a:lnSpc>
              <a:spcBef>
                <a:spcPts val="1660"/>
              </a:spcBef>
              <a:tabLst>
                <a:tab pos="2361565" algn="l"/>
                <a:tab pos="3603625" algn="l"/>
                <a:tab pos="4990465" algn="l"/>
                <a:tab pos="7329805" algn="l"/>
                <a:tab pos="7757795" algn="l"/>
              </a:tabLst>
            </a:pPr>
            <a:r>
              <a:rPr dirty="0" sz="4650" spc="365" b="0">
                <a:latin typeface="Lato"/>
                <a:cs typeface="Lato"/>
              </a:rPr>
              <a:t>Access</a:t>
            </a:r>
            <a:r>
              <a:rPr dirty="0" sz="4650" b="0">
                <a:latin typeface="Lato"/>
                <a:cs typeface="Lato"/>
              </a:rPr>
              <a:t>	</a:t>
            </a:r>
            <a:r>
              <a:rPr dirty="0" sz="4650" spc="275" b="0">
                <a:latin typeface="Lato"/>
                <a:cs typeface="Lato"/>
              </a:rPr>
              <a:t>the</a:t>
            </a:r>
            <a:r>
              <a:rPr dirty="0" sz="4650" b="0">
                <a:latin typeface="Lato"/>
                <a:cs typeface="Lato"/>
              </a:rPr>
              <a:t>	</a:t>
            </a:r>
            <a:r>
              <a:rPr dirty="0" sz="4650" spc="315" b="0">
                <a:latin typeface="Lato"/>
                <a:cs typeface="Lato"/>
              </a:rPr>
              <a:t>Full</a:t>
            </a:r>
            <a:r>
              <a:rPr dirty="0" sz="4650" b="0">
                <a:latin typeface="Lato"/>
                <a:cs typeface="Lato"/>
              </a:rPr>
              <a:t>	</a:t>
            </a:r>
            <a:r>
              <a:rPr dirty="0" sz="4650" spc="365" b="0">
                <a:latin typeface="Lato"/>
                <a:cs typeface="Lato"/>
              </a:rPr>
              <a:t>Report</a:t>
            </a:r>
            <a:r>
              <a:rPr dirty="0" sz="4650" b="0">
                <a:latin typeface="Lato"/>
                <a:cs typeface="Lato"/>
              </a:rPr>
              <a:t>	</a:t>
            </a:r>
            <a:r>
              <a:rPr dirty="0" sz="4650" spc="-50" b="0">
                <a:latin typeface="Lato"/>
                <a:cs typeface="Lato"/>
              </a:rPr>
              <a:t>:</a:t>
            </a:r>
            <a:r>
              <a:rPr dirty="0" sz="4650" b="0">
                <a:latin typeface="Lato"/>
                <a:cs typeface="Lato"/>
              </a:rPr>
              <a:t>	</a:t>
            </a:r>
            <a:r>
              <a:rPr dirty="0" u="sng" sz="4650" spc="420" b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Lato"/>
                <a:cs typeface="Lato"/>
                <a:hlinkClick r:id="rId4"/>
              </a:rPr>
              <a:t>https://rb.gy/oqwhk </a:t>
            </a:r>
            <a:endParaRPr sz="4650">
              <a:latin typeface="Lato"/>
              <a:cs typeface="Lato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5163439" y="9292234"/>
            <a:ext cx="7913370" cy="81153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algn="ctr" marL="3810">
              <a:lnSpc>
                <a:spcPts val="3070"/>
              </a:lnSpc>
              <a:spcBef>
                <a:spcPts val="135"/>
              </a:spcBef>
              <a:tabLst>
                <a:tab pos="1311275" algn="l"/>
                <a:tab pos="2225040" algn="l"/>
                <a:tab pos="2968625" algn="l"/>
              </a:tabLst>
            </a:pPr>
            <a:r>
              <a:rPr dirty="0" sz="2700" spc="225">
                <a:latin typeface="Lato"/>
                <a:cs typeface="Lato"/>
              </a:rPr>
              <a:t>Please</a:t>
            </a:r>
            <a:r>
              <a:rPr dirty="0" sz="2700">
                <a:latin typeface="Lato"/>
                <a:cs typeface="Lato"/>
              </a:rPr>
              <a:t>	</a:t>
            </a:r>
            <a:r>
              <a:rPr dirty="0" sz="2700" spc="204">
                <a:latin typeface="Lato"/>
                <a:cs typeface="Lato"/>
              </a:rPr>
              <a:t>visit</a:t>
            </a:r>
            <a:r>
              <a:rPr dirty="0" sz="2700">
                <a:latin typeface="Lato"/>
                <a:cs typeface="Lato"/>
              </a:rPr>
              <a:t>	</a:t>
            </a:r>
            <a:r>
              <a:rPr dirty="0" sz="2700" spc="165">
                <a:latin typeface="Lato"/>
                <a:cs typeface="Lato"/>
              </a:rPr>
              <a:t>our</a:t>
            </a:r>
            <a:r>
              <a:rPr dirty="0" sz="2700">
                <a:latin typeface="Lato"/>
                <a:cs typeface="Lato"/>
              </a:rPr>
              <a:t>	</a:t>
            </a:r>
            <a:r>
              <a:rPr dirty="0" sz="2700" spc="235">
                <a:latin typeface="Lato"/>
                <a:cs typeface="Lato"/>
              </a:rPr>
              <a:t>website:</a:t>
            </a:r>
            <a:endParaRPr sz="2700">
              <a:latin typeface="Lato"/>
              <a:cs typeface="Lato"/>
            </a:endParaRPr>
          </a:p>
          <a:p>
            <a:pPr algn="ctr">
              <a:lnSpc>
                <a:spcPts val="3070"/>
              </a:lnSpc>
            </a:pPr>
            <a:r>
              <a:rPr dirty="0" u="sng" sz="2700" spc="26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Lato"/>
                <a:cs typeface="Lato"/>
                <a:hlinkClick r:id="rId5"/>
              </a:rPr>
              <a:t>https://www.cognitivemarketresearch.com</a:t>
            </a:r>
            <a:endParaRPr sz="2700">
              <a:latin typeface="Lato"/>
              <a:cs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2024-02-14T11:12:42Z</dcterms:created>
  <dcterms:modified xsi:type="dcterms:W3CDTF">2024-02-14T11:12:42Z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2024-02-14T00:00:00Z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2024-02-14T00:00:00Z</vt:filetime>
  </property>
  <property fmtid="{D5CDD505-2E9C-101B-9397-08002B2CF9AE}" pid="5" name="Producer">
    <vt:lpwstr>3-Heights(TM) PDF Security Shell 4.8.25.2 (http://www.pdf-tools.com)</vt:lpwstr>
  </property>
</Properties>
</file>