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0000800000000000000" charset="0"/>
      <p:regular r:id="rId21"/>
    </p:embeddedFont>
    <p:embeddedFont>
      <p:font typeface="Montserrat Classic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Bold" panose="00000800000000000000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hyperlink" Target="https://tinyurl.com/yyzxnnvr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56799" y="2415886"/>
            <a:ext cx="13540608" cy="5455227"/>
            <a:chExt cx="4939650" cy="1990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39650" cy="1990082"/>
            </a:xfrm>
            <a:custGeom>
              <a:rect l="l" t="t" r="r" b="b"/>
              <a:pathLst>
                <a:path w="4939650" h="1990081">
                  <a:moveTo>
                    <a:pt x="0" y="0"/>
                  </a:moveTo>
                  <a:lnTo>
                    <a:pt x="4939650" y="0"/>
                  </a:lnTo>
                  <a:lnTo>
                    <a:pt x="4939650" y="1990082"/>
                  </a:lnTo>
                  <a:lnTo>
                    <a:pt x="0" y="1990082"/>
                  </a:lnTo>
                  <a:close/>
                </a:path>
              </a:pathLst>
            </a:custGeom>
            <a:solidFill>
              <a:srgbClr val="2A2015">
                <a:alpha val="77647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675659" y="2933712"/>
            <a:ext cx="12936682" cy="389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099"/>
              </a:lnSpc>
            </a:pPr>
            <a:r>
              <a:rPr lang="en-US" sz="9999">
                <a:solidFill>
                  <a:srgbClr val="FFFFFF"/>
                </a:solidFill>
                <a:latin typeface="Barlow"/>
              </a:rPr>
              <a:t>GLOBAL </a:t>
            </a:r>
          </a:p>
          <a:p>
            <a:pPr>
              <a:lnSpc>
                <a:spcPts val="10099"/>
              </a:lnSpc>
            </a:pPr>
            <a:r>
              <a:rPr lang="en-US" sz="9999">
                <a:solidFill>
                  <a:srgbClr val="FFFFFF"/>
                </a:solidFill>
                <a:latin typeface="Barlow"/>
              </a:rPr>
              <a:t>AMPHIBIOUS ATV </a:t>
            </a:r>
          </a:p>
          <a:p>
            <a:pPr>
              <a:lnSpc>
                <a:spcPts val="10099"/>
              </a:lnSpc>
            </a:pPr>
            <a:r>
              <a:rPr lang="en-US" sz="9999">
                <a:solidFill>
                  <a:srgbClr val="FFFFFF"/>
                </a:solidFill>
                <a:latin typeface="Barlow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42755" y="6924442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66" b="-91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92382" y="2231505"/>
            <a:ext cx="15503237" cy="5823990"/>
            <a:chExt cx="4083157" cy="153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83157" cy="1533890"/>
            </a:xfrm>
            <a:custGeom>
              <a:rect l="l" t="t" r="r" b="b"/>
              <a:pathLst>
                <a:path w="4083157" h="1533890">
                  <a:moveTo>
                    <a:pt x="25468" y="0"/>
                  </a:moveTo>
                  <a:lnTo>
                    <a:pt x="4057689" y="0"/>
                  </a:lnTo>
                  <a:cubicBezTo>
                    <a:pt x="4071755" y="0"/>
                    <a:pt x="4083157" y="11402"/>
                    <a:pt x="4083157" y="25468"/>
                  </a:cubicBezTo>
                  <a:lnTo>
                    <a:pt x="4083157" y="1508422"/>
                  </a:lnTo>
                  <a:cubicBezTo>
                    <a:pt x="4083157" y="1515177"/>
                    <a:pt x="4080474" y="1521655"/>
                    <a:pt x="4075697" y="1526431"/>
                  </a:cubicBezTo>
                  <a:cubicBezTo>
                    <a:pt x="4070921" y="1531207"/>
                    <a:pt x="4064443" y="1533890"/>
                    <a:pt x="4057689" y="1533890"/>
                  </a:cubicBezTo>
                  <a:lnTo>
                    <a:pt x="25468" y="1533890"/>
                  </a:lnTo>
                  <a:cubicBezTo>
                    <a:pt x="11402" y="1533890"/>
                    <a:pt x="0" y="1522488"/>
                    <a:pt x="0" y="1508422"/>
                  </a:cubicBezTo>
                  <a:lnTo>
                    <a:pt x="0" y="25468"/>
                  </a:lnTo>
                  <a:cubicBezTo>
                    <a:pt x="0" y="18714"/>
                    <a:pt x="2683" y="12236"/>
                    <a:pt x="7459" y="7459"/>
                  </a:cubicBezTo>
                  <a:cubicBezTo>
                    <a:pt x="12236" y="2683"/>
                    <a:pt x="18714" y="0"/>
                    <a:pt x="25468" y="0"/>
                  </a:cubicBezTo>
                  <a:close/>
                </a:path>
              </a:pathLst>
            </a:custGeom>
            <a:solidFill>
              <a:srgbClr val="41485E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83157" cy="15719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99968" y="2630718"/>
            <a:ext cx="7747837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6499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22268" y="3617998"/>
            <a:ext cx="15243463" cy="420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Canva Sans"/>
              </a:rPr>
              <a:t>ATV stands for all-terrain vehicle, which is a motorized off-highway vehicle with low-pressure or non-pneumatic tires, a seat that is meant to be straddled by the driver, and handlebars for steering. An amphibious ATV is a four to eight-wheeler built for a single rider that can travel on land and water.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9898517" y="2369971"/>
            <a:ext cx="7360783" cy="222847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F91AF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01528" y="2643777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6" y="0"/>
                </a:lnTo>
                <a:lnTo>
                  <a:pt x="1797886" y="1795639"/>
                </a:lnTo>
                <a:lnTo>
                  <a:pt x="0" y="1795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159610" y="2571919"/>
            <a:ext cx="1771409" cy="177140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8517" y="7323657"/>
            <a:ext cx="7360783" cy="2228471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F91A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01528" y="7597463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6" y="0"/>
                </a:lnTo>
                <a:lnTo>
                  <a:pt x="1797886" y="1795640"/>
                </a:lnTo>
                <a:lnTo>
                  <a:pt x="0" y="1795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10159610" y="7525605"/>
            <a:ext cx="1771409" cy="1771409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98517" y="4846251"/>
            <a:ext cx="7360783" cy="2228471"/>
            <a:chExt cx="860407" cy="2604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F91A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0201528" y="5120057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6" y="0"/>
                </a:lnTo>
                <a:lnTo>
                  <a:pt x="1797886" y="1795640"/>
                </a:lnTo>
                <a:lnTo>
                  <a:pt x="0" y="1795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1" name="Group 21"/>
          <p:cNvGrpSpPr/>
          <p:nvPr/>
        </p:nvGrpSpPr>
        <p:grpSpPr>
          <a:xfrm>
            <a:off x="10159610" y="5048199"/>
            <a:ext cx="1771409" cy="1771409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396498" y="3062272"/>
            <a:ext cx="1297634" cy="686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1">
                <a:solidFill>
                  <a:srgbClr val="3A6AD6"/>
                </a:solidFill>
                <a:latin typeface="Poppins Bold"/>
              </a:rPr>
              <a:t>2017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396498" y="7943543"/>
            <a:ext cx="1297634" cy="121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6"/>
              </a:lnSpc>
            </a:pPr>
            <a:r>
              <a:rPr lang="en-US" sz="3821">
                <a:solidFill>
                  <a:srgbClr val="3A6AD6"/>
                </a:solidFill>
                <a:latin typeface="Poppins Bold"/>
              </a:rPr>
              <a:t>2023- 2030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34994" y="2667034"/>
            <a:ext cx="5424306" cy="147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4128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779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Poppins"/>
              </a:rPr>
              <a:t>USD 87.63 Million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34994" y="7673065"/>
            <a:ext cx="4945660" cy="1476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4128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779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Poppins"/>
              </a:rPr>
              <a:t>9.20%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396498" y="5538552"/>
            <a:ext cx="1297634" cy="686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1">
                <a:solidFill>
                  <a:srgbClr val="3A6AD6"/>
                </a:solidFill>
                <a:latin typeface="Poppins Bold"/>
              </a:rPr>
              <a:t>2029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834994" y="5248630"/>
            <a:ext cx="5197629" cy="141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7"/>
              </a:lnSpc>
            </a:pPr>
            <a:r>
              <a:rPr lang="en-US" sz="4005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607"/>
              </a:lnSpc>
              <a:spcBef>
                <a:spcPct val="0"/>
              </a:spcBef>
            </a:pPr>
            <a:r>
              <a:rPr lang="en-US" sz="4005">
                <a:solidFill>
                  <a:srgbClr val="FFFFFF"/>
                </a:solidFill>
                <a:latin typeface="Poppins"/>
              </a:rPr>
              <a:t>USD 186.92</a:t>
            </a:r>
            <a:r>
              <a:rPr lang="en-US" sz="4005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4005">
                <a:solidFill>
                  <a:srgbClr val="FFFFFF"/>
                </a:solidFill>
                <a:latin typeface="Poppins"/>
              </a:rPr>
              <a:t>Million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0" y="0"/>
            <a:ext cx="18288000" cy="1309770"/>
            <a:chExt cx="4816593" cy="3449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816592" cy="344960"/>
            </a:xfrm>
            <a:custGeom>
              <a:rect l="l" t="t" r="r" b="b"/>
              <a:pathLst>
                <a:path w="4816592" h="344960">
                  <a:moveTo>
                    <a:pt x="0" y="0"/>
                  </a:moveTo>
                  <a:lnTo>
                    <a:pt x="4816592" y="0"/>
                  </a:lnTo>
                  <a:lnTo>
                    <a:pt x="4816592" y="344960"/>
                  </a:lnTo>
                  <a:lnTo>
                    <a:pt x="0" y="3449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816593" cy="383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176693" y="326273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09770"/>
            <a:chExt cx="4816593" cy="344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4960"/>
            </a:xfrm>
            <a:custGeom>
              <a:rect l="l" t="t" r="r" b="b"/>
              <a:pathLst>
                <a:path w="4816592" h="344960">
                  <a:moveTo>
                    <a:pt x="0" y="0"/>
                  </a:moveTo>
                  <a:lnTo>
                    <a:pt x="4816592" y="0"/>
                  </a:lnTo>
                  <a:lnTo>
                    <a:pt x="4816592" y="344960"/>
                  </a:lnTo>
                  <a:lnTo>
                    <a:pt x="0" y="3449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3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02322" y="4538052"/>
            <a:ext cx="8402778" cy="1715161"/>
            <a:chExt cx="9376373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002322" y="2603139"/>
            <a:ext cx="8402778" cy="1715161"/>
            <a:chExt cx="9376373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5583979" y="754414"/>
            <a:ext cx="1269126" cy="5412611"/>
            <a:chExt cx="3130550" cy="13351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5583979" y="2689327"/>
            <a:ext cx="1269126" cy="5412611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7002322" y="6472288"/>
            <a:ext cx="8402778" cy="1715161"/>
            <a:chExt cx="9376373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5583979" y="4623563"/>
            <a:ext cx="1269126" cy="5412611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519178" y="97671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95729" y="2740411"/>
            <a:ext cx="5308938" cy="135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6x6</a:t>
            </a:r>
          </a:p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USD</a:t>
            </a:r>
            <a:r>
              <a:rPr lang="en-US" sz="3920">
                <a:solidFill>
                  <a:srgbClr val="FFFFFF"/>
                </a:solidFill>
                <a:latin typeface="Montserrat Bold"/>
              </a:rPr>
              <a:t> 75.73 </a:t>
            </a:r>
            <a:r>
              <a:rPr lang="en-US" sz="3920">
                <a:solidFill>
                  <a:srgbClr val="FFFFFF"/>
                </a:solidFill>
                <a:latin typeface="Montserrat"/>
              </a:rPr>
              <a:t>Million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229160" y="3179275"/>
            <a:ext cx="3607414" cy="570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9"/>
              </a:lnSpc>
            </a:pPr>
            <a:r>
              <a:rPr lang="en-US" sz="3920">
                <a:solidFill>
                  <a:srgbClr val="43B4BE"/>
                </a:solidFill>
                <a:latin typeface="Montserrat Classic"/>
              </a:rPr>
              <a:t> By type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54042" y="5167600"/>
            <a:ext cx="4643884" cy="52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920">
                <a:solidFill>
                  <a:srgbClr val="43B4BE"/>
                </a:solidFill>
                <a:latin typeface="Montserrat Classic"/>
              </a:rPr>
              <a:t>By application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53840" y="4671846"/>
            <a:ext cx="5792715" cy="1367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Surveillance &amp; Rescue</a:t>
            </a:r>
          </a:p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920">
                <a:solidFill>
                  <a:srgbClr val="FFFFFF"/>
                </a:solidFill>
                <a:latin typeface="Montserrat Bold"/>
              </a:rPr>
              <a:t>36.73 </a:t>
            </a:r>
            <a:r>
              <a:rPr lang="en-US" sz="3920">
                <a:solidFill>
                  <a:srgbClr val="FFFFFF"/>
                </a:solidFill>
                <a:latin typeface="Montserrat"/>
              </a:rPr>
              <a:t>Million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95729" y="6609561"/>
            <a:ext cx="5308938" cy="135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Defense</a:t>
            </a:r>
          </a:p>
          <a:p>
            <a:pPr algn="ctr">
              <a:lnSpc>
                <a:spcPts val="5488"/>
              </a:lnSpc>
            </a:pPr>
            <a:r>
              <a:rPr lang="en-US" sz="3920">
                <a:solidFill>
                  <a:srgbClr val="FFFFFF"/>
                </a:solidFill>
                <a:latin typeface="Montserrat"/>
              </a:rPr>
              <a:t>USD</a:t>
            </a:r>
            <a:r>
              <a:rPr lang="en-US" sz="3920">
                <a:solidFill>
                  <a:srgbClr val="FFFFFF"/>
                </a:solidFill>
                <a:latin typeface="Montserrat Bold"/>
              </a:rPr>
              <a:t> 110.04 </a:t>
            </a:r>
            <a:r>
              <a:rPr lang="en-US" sz="3920">
                <a:solidFill>
                  <a:srgbClr val="FFFFFF"/>
                </a:solidFill>
                <a:latin typeface="Montserrat"/>
              </a:rPr>
              <a:t>Million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870698" y="7048425"/>
            <a:ext cx="4695689" cy="570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9"/>
              </a:lnSpc>
            </a:pPr>
            <a:r>
              <a:rPr lang="en-US" sz="3920">
                <a:solidFill>
                  <a:srgbClr val="43B4BE"/>
                </a:solidFill>
                <a:latin typeface="Montserrat Classic"/>
              </a:rPr>
              <a:t>End Use Segment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35983" y="1085215"/>
            <a:ext cx="11136805" cy="9201785"/>
          </a:xfrm>
          <a:custGeom>
            <a:rect l="l" t="t" r="r" b="b"/>
            <a:pathLst>
              <a:path w="11136805" h="9201785">
                <a:moveTo>
                  <a:pt x="0" y="0"/>
                </a:moveTo>
                <a:lnTo>
                  <a:pt x="11136805" y="0"/>
                </a:lnTo>
                <a:lnTo>
                  <a:pt x="11136805" y="9201785"/>
                </a:lnTo>
                <a:lnTo>
                  <a:pt x="0" y="92017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5983" y="259714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Amphibious ATV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12313" y="4896451"/>
            <a:ext cx="9071787" cy="162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6"/>
              </a:lnSpc>
            </a:pPr>
            <a:r>
              <a:rPr lang="en-US" sz="5732">
                <a:solidFill>
                  <a:srgbClr val="000000"/>
                </a:solidFill>
                <a:latin typeface="Canva Sans"/>
              </a:rPr>
              <a:t>North America</a:t>
            </a:r>
          </a:p>
          <a:p>
            <a:pPr algn="ctr">
              <a:lnSpc>
                <a:spcPts val="6306"/>
              </a:lnSpc>
            </a:pPr>
            <a:r>
              <a:rPr lang="en-US" sz="5732">
                <a:solidFill>
                  <a:srgbClr val="000000"/>
                </a:solidFill>
                <a:latin typeface="Canva Sans"/>
              </a:rPr>
              <a:t>USD 70.26 Million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408692" y="1950452"/>
            <a:ext cx="8170709" cy="3011506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646275" y="5291404"/>
            <a:ext cx="8933125" cy="3045144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646275" y="1950452"/>
            <a:ext cx="8933125" cy="3011506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35150" y="2416375"/>
            <a:ext cx="2558571" cy="2079659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235150" y="5700524"/>
            <a:ext cx="2558571" cy="2079659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2672573" y="3155237"/>
            <a:ext cx="695076" cy="60193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9464C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2672573" y="6351002"/>
            <a:ext cx="695076" cy="60193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24251" y="3076273"/>
            <a:ext cx="2294892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5150" y="6365700"/>
            <a:ext cx="2822250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57776" y="2579905"/>
            <a:ext cx="7016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5"/>
              </a:lnSpc>
            </a:pPr>
            <a:r>
              <a:rPr lang="en-US" sz="4500" spc="144">
                <a:solidFill>
                  <a:srgbClr val="FFFFFF"/>
                </a:solidFill>
                <a:latin typeface="Barlow"/>
              </a:rPr>
              <a:t>Growing inclination toward sports and recreational activities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71756" y="6380383"/>
            <a:ext cx="4963259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5"/>
              </a:lnSpc>
            </a:pPr>
            <a:r>
              <a:rPr lang="en-US" sz="4500" spc="144">
                <a:solidFill>
                  <a:srgbClr val="FFFFFF"/>
                </a:solidFill>
                <a:latin typeface="Barlow"/>
              </a:rPr>
              <a:t>High Initial Cost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56390" y="1731940"/>
            <a:ext cx="15079129" cy="6823119"/>
            <a:chExt cx="4321383" cy="19553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384" cy="1955372"/>
            </a:xfrm>
            <a:custGeom>
              <a:rect l="l" t="t" r="r" b="b"/>
              <a:pathLst>
                <a:path w="4321384" h="1955371">
                  <a:moveTo>
                    <a:pt x="26184" y="0"/>
                  </a:moveTo>
                  <a:lnTo>
                    <a:pt x="4295199" y="0"/>
                  </a:lnTo>
                  <a:cubicBezTo>
                    <a:pt x="4302144" y="0"/>
                    <a:pt x="4308804" y="2759"/>
                    <a:pt x="4313714" y="7669"/>
                  </a:cubicBezTo>
                  <a:cubicBezTo>
                    <a:pt x="4318625" y="12580"/>
                    <a:pt x="4321384" y="19240"/>
                    <a:pt x="4321384" y="26184"/>
                  </a:cubicBezTo>
                  <a:lnTo>
                    <a:pt x="4321384" y="1929188"/>
                  </a:lnTo>
                  <a:cubicBezTo>
                    <a:pt x="4321384" y="1943649"/>
                    <a:pt x="4309660" y="1955372"/>
                    <a:pt x="4295199" y="1955372"/>
                  </a:cubicBezTo>
                  <a:lnTo>
                    <a:pt x="26184" y="1955372"/>
                  </a:lnTo>
                  <a:cubicBezTo>
                    <a:pt x="19240" y="1955372"/>
                    <a:pt x="12580" y="1952614"/>
                    <a:pt x="7669" y="1947703"/>
                  </a:cubicBezTo>
                  <a:cubicBezTo>
                    <a:pt x="2759" y="1942793"/>
                    <a:pt x="0" y="1936132"/>
                    <a:pt x="0" y="1929188"/>
                  </a:cubicBezTo>
                  <a:lnTo>
                    <a:pt x="0" y="26184"/>
                  </a:lnTo>
                  <a:cubicBezTo>
                    <a:pt x="0" y="11723"/>
                    <a:pt x="11723" y="0"/>
                    <a:pt x="26184" y="0"/>
                  </a:cubicBezTo>
                  <a:close/>
                </a:path>
              </a:pathLst>
            </a:custGeom>
            <a:solidFill>
              <a:srgbClr val="41485E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21383" cy="1993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58921" y="3016164"/>
            <a:ext cx="14507862" cy="5127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Global Amphibious ATV Market revenue in 2017: USD 87.63 Million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6x6 held for largest share of total revenue generated in 2020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Water Transportation held maximum share of Amphibious ATV market in 2020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Defense held maximum share of Amphibious ATV market in 2020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Rising usage of amphibious ATVs in rescue operations and growing inclination toward sports and recreational activities stimulates the growth of the amphibious ATVs market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high initial cost can hamper the growth of the amphibious ATVs market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growing tourism sector is expected to provide enormous growth opportunities for the growth of the amphibious ATVs market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64744" y="1931194"/>
            <a:ext cx="9030353" cy="768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514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09770"/>
            <a:chExt cx="4816593" cy="344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4960"/>
            </a:xfrm>
            <a:custGeom>
              <a:rect l="l" t="t" r="r" b="b"/>
              <a:pathLst>
                <a:path w="4816592" h="344960">
                  <a:moveTo>
                    <a:pt x="0" y="0"/>
                  </a:moveTo>
                  <a:lnTo>
                    <a:pt x="4816592" y="0"/>
                  </a:lnTo>
                  <a:lnTo>
                    <a:pt x="4816592" y="344960"/>
                  </a:lnTo>
                  <a:lnTo>
                    <a:pt x="0" y="3449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3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189689" y="2262206"/>
            <a:ext cx="4029549" cy="2264792"/>
          </a:xfrm>
          <a:custGeom>
            <a:rect l="l" t="t" r="r" b="b"/>
            <a:pathLst>
              <a:path w="4029549" h="2264792">
                <a:moveTo>
                  <a:pt x="0" y="0"/>
                </a:moveTo>
                <a:lnTo>
                  <a:pt x="4029549" y="0"/>
                </a:lnTo>
                <a:lnTo>
                  <a:pt x="4029549" y="2264793"/>
                </a:lnTo>
                <a:lnTo>
                  <a:pt x="0" y="22647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358" b="-36563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2908798" y="2538326"/>
            <a:ext cx="4533789" cy="1712552"/>
          </a:xfrm>
          <a:custGeom>
            <a:rect l="l" t="t" r="r" b="b"/>
            <a:pathLst>
              <a:path w="4533789" h="1712552">
                <a:moveTo>
                  <a:pt x="0" y="0"/>
                </a:moveTo>
                <a:lnTo>
                  <a:pt x="4533789" y="0"/>
                </a:lnTo>
                <a:lnTo>
                  <a:pt x="4533789" y="1712552"/>
                </a:lnTo>
                <a:lnTo>
                  <a:pt x="0" y="171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5261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981871" y="4921154"/>
            <a:ext cx="5120602" cy="1951374"/>
          </a:xfrm>
          <a:custGeom>
            <a:rect l="l" t="t" r="r" b="b"/>
            <a:pathLst>
              <a:path w="5120602" h="1951374">
                <a:moveTo>
                  <a:pt x="0" y="0"/>
                </a:moveTo>
                <a:lnTo>
                  <a:pt x="5120602" y="0"/>
                </a:lnTo>
                <a:lnTo>
                  <a:pt x="5120602" y="1951374"/>
                </a:lnTo>
                <a:lnTo>
                  <a:pt x="0" y="1951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5880" b="-86529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2908798" y="5316200"/>
            <a:ext cx="5200240" cy="1161282"/>
          </a:xfrm>
          <a:custGeom>
            <a:rect l="l" t="t" r="r" b="b"/>
            <a:pathLst>
              <a:path w="5200240" h="1161282">
                <a:moveTo>
                  <a:pt x="0" y="0"/>
                </a:moveTo>
                <a:lnTo>
                  <a:pt x="5200240" y="0"/>
                </a:lnTo>
                <a:lnTo>
                  <a:pt x="5200240" y="1161282"/>
                </a:lnTo>
                <a:lnTo>
                  <a:pt x="0" y="11612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266" t="-84095" r="-10516" b="-86338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8013775" y="7080346"/>
            <a:ext cx="3056794" cy="3039142"/>
          </a:xfrm>
          <a:custGeom>
            <a:rect l="l" t="t" r="r" b="b"/>
            <a:pathLst>
              <a:path w="3056794" h="3039142">
                <a:moveTo>
                  <a:pt x="0" y="0"/>
                </a:moveTo>
                <a:lnTo>
                  <a:pt x="3056794" y="0"/>
                </a:lnTo>
                <a:lnTo>
                  <a:pt x="3056794" y="3039142"/>
                </a:lnTo>
                <a:lnTo>
                  <a:pt x="0" y="30391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853" t="-7552" r="-5009" b="-6971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2740313" y="7706207"/>
            <a:ext cx="4193483" cy="2104228"/>
          </a:xfrm>
          <a:custGeom>
            <a:rect l="l" t="t" r="r" b="b"/>
            <a:pathLst>
              <a:path w="4193483" h="2104228">
                <a:moveTo>
                  <a:pt x="0" y="0"/>
                </a:moveTo>
                <a:lnTo>
                  <a:pt x="4193483" y="0"/>
                </a:lnTo>
                <a:lnTo>
                  <a:pt x="4193483" y="2104228"/>
                </a:lnTo>
                <a:lnTo>
                  <a:pt x="0" y="21042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1561" b="-47727"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5468931" y="326273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yzxnnvr"/>
              </a:rPr>
              <a:t>https://tinyurl.com/yyzxnnvr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51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Amphibious ATV Market Report 2023</dc:title>
  <cp:lastModifiedBy>decipher market</cp:lastModifiedBy>
  <cp:revision>2</cp:revision>
  <dcterms:created xsi:type="dcterms:W3CDTF">2006-08-16T00:00:00Z</dcterms:created>
  <dcterms:modified xsi:type="dcterms:W3CDTF">2024-02-15T11:02:45Z</dcterms:modified>
</cp:coreProperties>
</file>