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76"/>
    <p:sldId id="257" r:id="rId77"/>
    <p:sldId id="258" r:id="rId78"/>
    <p:sldId id="259" r:id="rId79"/>
    <p:sldId id="260" r:id="rId80"/>
    <p:sldId id="261" r:id="rId81"/>
    <p:sldId id="262" r:id="rId82"/>
    <p:sldId id="263" r:id="rId83"/>
    <p:sldId id="264" r:id="rId8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fonts/font6.fntdata" Type="http://schemas.openxmlformats.org/officeDocument/2006/relationships/font"/><Relationship Id="rId60" Target="fonts/font60.fntdata" Type="http://schemas.openxmlformats.org/officeDocument/2006/relationships/font"/><Relationship Id="rId61" Target="fonts/font61.fntdata" Type="http://schemas.openxmlformats.org/officeDocument/2006/relationships/font"/><Relationship Id="rId62" Target="fonts/font62.fntdata" Type="http://schemas.openxmlformats.org/officeDocument/2006/relationships/font"/><Relationship Id="rId63" Target="fonts/font63.fntdata" Type="http://schemas.openxmlformats.org/officeDocument/2006/relationships/font"/><Relationship Id="rId64" Target="fonts/font64.fntdata" Type="http://schemas.openxmlformats.org/officeDocument/2006/relationships/font"/><Relationship Id="rId65" Target="fonts/font65.fntdata" Type="http://schemas.openxmlformats.org/officeDocument/2006/relationships/font"/><Relationship Id="rId66" Target="fonts/font66.fntdata" Type="http://schemas.openxmlformats.org/officeDocument/2006/relationships/font"/><Relationship Id="rId67" Target="fonts/font67.fntdata" Type="http://schemas.openxmlformats.org/officeDocument/2006/relationships/font"/><Relationship Id="rId68" Target="fonts/font68.fntdata" Type="http://schemas.openxmlformats.org/officeDocument/2006/relationships/font"/><Relationship Id="rId69" Target="fonts/font69.fntdata" Type="http://schemas.openxmlformats.org/officeDocument/2006/relationships/font"/><Relationship Id="rId7" Target="fonts/font7.fntdata" Type="http://schemas.openxmlformats.org/officeDocument/2006/relationships/font"/><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76" Target="slides/slide1.xml" Type="http://schemas.openxmlformats.org/officeDocument/2006/relationships/slide"/><Relationship Id="rId77" Target="slides/slide2.xml" Type="http://schemas.openxmlformats.org/officeDocument/2006/relationships/slide"/><Relationship Id="rId78" Target="slides/slide3.xml" Type="http://schemas.openxmlformats.org/officeDocument/2006/relationships/slide"/><Relationship Id="rId79" Target="slides/slide4.xml" Type="http://schemas.openxmlformats.org/officeDocument/2006/relationships/slide"/><Relationship Id="rId8" Target="fonts/font8.fntdata" Type="http://schemas.openxmlformats.org/officeDocument/2006/relationships/font"/><Relationship Id="rId80" Target="slides/slide5.xml" Type="http://schemas.openxmlformats.org/officeDocument/2006/relationships/slide"/><Relationship Id="rId81" Target="slides/slide6.xml" Type="http://schemas.openxmlformats.org/officeDocument/2006/relationships/slide"/><Relationship Id="rId82" Target="slides/slide7.xml" Type="http://schemas.openxmlformats.org/officeDocument/2006/relationships/slide"/><Relationship Id="rId83" Target="slides/slide8.xml" Type="http://schemas.openxmlformats.org/officeDocument/2006/relationships/slide"/><Relationship Id="rId84" Target="slides/slide9.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27.png" Type="http://schemas.openxmlformats.org/officeDocument/2006/relationships/image"/><Relationship Id="rId2" Target="../media/image18.png" Type="http://schemas.openxmlformats.org/officeDocument/2006/relationships/image"/><Relationship Id="rId3" Target="../media/image19.pn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 Id="rId8" Target="../media/image24.png" Type="http://schemas.openxmlformats.org/officeDocument/2006/relationships/image"/><Relationship Id="rId9" Target="../media/image25.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 Id="rId3" Target="../media/image29.png" Type="http://schemas.openxmlformats.org/officeDocument/2006/relationships/image"/><Relationship Id="rId4" Target="http://tinyurl.com/5bsuhx2d" TargetMode="External" Type="http://schemas.openxmlformats.org/officeDocument/2006/relationships/hyperlink"/><Relationship Id="rId5" Target="https://www.cognitivemarketresearch.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037" r="0" b="-9037"/>
            </a:stretch>
          </a:blipFill>
        </p:spPr>
      </p:sp>
      <p:grpSp>
        <p:nvGrpSpPr>
          <p:cNvPr name="Group 3" id="3"/>
          <p:cNvGrpSpPr/>
          <p:nvPr/>
        </p:nvGrpSpPr>
        <p:grpSpPr>
          <a:xfrm rot="0">
            <a:off x="11485468" y="2177042"/>
            <a:ext cx="3198231" cy="5932917"/>
            <a:chOff x="0" y="0"/>
            <a:chExt cx="1003455" cy="1861471"/>
          </a:xfrm>
        </p:grpSpPr>
        <p:sp>
          <p:nvSpPr>
            <p:cNvPr name="Freeform 4" id="4"/>
            <p:cNvSpPr/>
            <p:nvPr/>
          </p:nvSpPr>
          <p:spPr>
            <a:xfrm flipH="false" flipV="false" rot="0">
              <a:off x="0" y="0"/>
              <a:ext cx="1003455" cy="1861471"/>
            </a:xfrm>
            <a:custGeom>
              <a:avLst/>
              <a:gdLst/>
              <a:ahLst/>
              <a:cxnLst/>
              <a:rect r="r" b="b" t="t" l="l"/>
              <a:pathLst>
                <a:path h="1861471" w="1003455">
                  <a:moveTo>
                    <a:pt x="0" y="0"/>
                  </a:moveTo>
                  <a:lnTo>
                    <a:pt x="1003455" y="0"/>
                  </a:lnTo>
                  <a:lnTo>
                    <a:pt x="1003455" y="1861471"/>
                  </a:lnTo>
                  <a:lnTo>
                    <a:pt x="0" y="1861471"/>
                  </a:lnTo>
                  <a:close/>
                </a:path>
              </a:pathLst>
            </a:custGeom>
            <a:solidFill>
              <a:srgbClr val="FFFFFF"/>
            </a:solidFill>
          </p:spPr>
        </p:sp>
      </p:grpSp>
      <p:sp>
        <p:nvSpPr>
          <p:cNvPr name="Freeform 5" id="5"/>
          <p:cNvSpPr/>
          <p:nvPr/>
        </p:nvSpPr>
        <p:spPr>
          <a:xfrm flipH="false" flipV="false" rot="-5400000">
            <a:off x="4694538" y="1086805"/>
            <a:ext cx="5932917" cy="8113390"/>
          </a:xfrm>
          <a:custGeom>
            <a:avLst/>
            <a:gdLst/>
            <a:ahLst/>
            <a:cxnLst/>
            <a:rect r="r" b="b" t="t" l="l"/>
            <a:pathLst>
              <a:path h="8113390" w="5932917">
                <a:moveTo>
                  <a:pt x="0" y="0"/>
                </a:moveTo>
                <a:lnTo>
                  <a:pt x="5932917" y="0"/>
                </a:lnTo>
                <a:lnTo>
                  <a:pt x="5932917" y="8113390"/>
                </a:lnTo>
                <a:lnTo>
                  <a:pt x="0" y="81133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7087125" y="1507622"/>
            <a:ext cx="4113750" cy="1338839"/>
          </a:xfrm>
          <a:custGeom>
            <a:avLst/>
            <a:gdLst/>
            <a:ahLst/>
            <a:cxnLst/>
            <a:rect r="r" b="b" t="t" l="l"/>
            <a:pathLst>
              <a:path h="1338839" w="4113750">
                <a:moveTo>
                  <a:pt x="0" y="0"/>
                </a:moveTo>
                <a:lnTo>
                  <a:pt x="4113750" y="0"/>
                </a:lnTo>
                <a:lnTo>
                  <a:pt x="4113750" y="1338839"/>
                </a:lnTo>
                <a:lnTo>
                  <a:pt x="0" y="13388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4189409" y="4283065"/>
            <a:ext cx="10383239" cy="1835169"/>
          </a:xfrm>
          <a:prstGeom prst="rect">
            <a:avLst/>
          </a:prstGeom>
        </p:spPr>
        <p:txBody>
          <a:bodyPr anchor="t" rtlCol="false" tIns="0" lIns="0" bIns="0" rIns="0">
            <a:spAutoFit/>
          </a:bodyPr>
          <a:lstStyle/>
          <a:p>
            <a:pPr algn="ctr">
              <a:lnSpc>
                <a:spcPts val="7000"/>
              </a:lnSpc>
            </a:pPr>
            <a:r>
              <a:rPr lang="en-US" sz="7000">
                <a:solidFill>
                  <a:srgbClr val="2E2E2E"/>
                </a:solidFill>
                <a:latin typeface="Balsamiq Sans Bold"/>
              </a:rPr>
              <a:t>ALTERNATIVE PROTEIN MARKET REPORT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5316991" y="1641445"/>
            <a:ext cx="7654018" cy="7320148"/>
          </a:xfrm>
          <a:custGeom>
            <a:avLst/>
            <a:gdLst/>
            <a:ahLst/>
            <a:cxnLst/>
            <a:rect r="r" b="b" t="t" l="l"/>
            <a:pathLst>
              <a:path h="7320148" w="7654018">
                <a:moveTo>
                  <a:pt x="0" y="0"/>
                </a:moveTo>
                <a:lnTo>
                  <a:pt x="7654018" y="0"/>
                </a:lnTo>
                <a:lnTo>
                  <a:pt x="7654018" y="7320148"/>
                </a:lnTo>
                <a:lnTo>
                  <a:pt x="0" y="7320148"/>
                </a:lnTo>
                <a:lnTo>
                  <a:pt x="0" y="0"/>
                </a:lnTo>
                <a:close/>
              </a:path>
            </a:pathLst>
          </a:custGeom>
          <a:blipFill>
            <a:blip r:embed="rId3">
              <a:extLst>
                <a:ext uri="{96DAC541-7B7A-43D3-8B79-37D633B846F1}">
                  <asvg:svgBlip xmlns:asvg="http://schemas.microsoft.com/office/drawing/2016/SVG/main" r:embed="rId4"/>
                </a:ext>
              </a:extLst>
            </a:blip>
            <a:stretch>
              <a:fillRect l="-1916" t="0" r="-1381" b="-67024"/>
            </a:stretch>
          </a:blipFill>
        </p:spPr>
      </p:sp>
      <p:sp>
        <p:nvSpPr>
          <p:cNvPr name="TextBox 4" id="4"/>
          <p:cNvSpPr txBox="true"/>
          <p:nvPr/>
        </p:nvSpPr>
        <p:spPr>
          <a:xfrm rot="0">
            <a:off x="5598172" y="2527251"/>
            <a:ext cx="7091656" cy="939800"/>
          </a:xfrm>
          <a:prstGeom prst="rect">
            <a:avLst/>
          </a:prstGeom>
        </p:spPr>
        <p:txBody>
          <a:bodyPr anchor="t" rtlCol="false" tIns="0" lIns="0" bIns="0" rIns="0">
            <a:spAutoFit/>
          </a:bodyPr>
          <a:lstStyle/>
          <a:p>
            <a:pPr>
              <a:lnSpc>
                <a:spcPts val="7000"/>
              </a:lnSpc>
            </a:pPr>
            <a:r>
              <a:rPr lang="en-US" sz="7000">
                <a:solidFill>
                  <a:srgbClr val="2E2E2E"/>
                </a:solidFill>
                <a:latin typeface="Canva Sans Medium"/>
              </a:rPr>
              <a:t>INTRODUCTION</a:t>
            </a:r>
          </a:p>
        </p:txBody>
      </p:sp>
      <p:sp>
        <p:nvSpPr>
          <p:cNvPr name="TextBox 5" id="5"/>
          <p:cNvSpPr txBox="true"/>
          <p:nvPr/>
        </p:nvSpPr>
        <p:spPr>
          <a:xfrm rot="0">
            <a:off x="5764314" y="3908823"/>
            <a:ext cx="6759372" cy="4587233"/>
          </a:xfrm>
          <a:prstGeom prst="rect">
            <a:avLst/>
          </a:prstGeom>
        </p:spPr>
        <p:txBody>
          <a:bodyPr anchor="t" rtlCol="false" tIns="0" lIns="0" bIns="0" rIns="0">
            <a:spAutoFit/>
          </a:bodyPr>
          <a:lstStyle/>
          <a:p>
            <a:pPr marL="0" indent="0" lvl="0">
              <a:lnSpc>
                <a:spcPts val="3360"/>
              </a:lnSpc>
            </a:pPr>
            <a:r>
              <a:rPr lang="en-US" sz="2400">
                <a:solidFill>
                  <a:srgbClr val="2E2E2E"/>
                </a:solidFill>
                <a:latin typeface="Montserrat"/>
              </a:rPr>
              <a:t>Alternative proteins are the broader concept which are produced from plants or animal cells, or even by using fermentation process. The final products are similar in taste to that of conventional animal products in relatively cheaper prices. Alternative proteins consume less inputs, such as land and water, and generates less amount of harmful gas emission. Thus, alternative proteins help us to lead a better way to feed the world.</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96" r="0" b="-9296"/>
            </a:stretch>
          </a:blipFill>
        </p:spPr>
      </p:sp>
      <p:sp>
        <p:nvSpPr>
          <p:cNvPr name="Freeform 3" id="3"/>
          <p:cNvSpPr/>
          <p:nvPr/>
        </p:nvSpPr>
        <p:spPr>
          <a:xfrm flipH="false" flipV="false" rot="-5400000">
            <a:off x="7728006" y="-594457"/>
            <a:ext cx="2831988" cy="6978022"/>
          </a:xfrm>
          <a:custGeom>
            <a:avLst/>
            <a:gdLst/>
            <a:ahLst/>
            <a:cxnLst/>
            <a:rect r="r" b="b" t="t" l="l"/>
            <a:pathLst>
              <a:path h="6978022" w="2831988">
                <a:moveTo>
                  <a:pt x="0" y="0"/>
                </a:moveTo>
                <a:lnTo>
                  <a:pt x="2831988" y="0"/>
                </a:lnTo>
                <a:lnTo>
                  <a:pt x="2831988" y="6978022"/>
                </a:lnTo>
                <a:lnTo>
                  <a:pt x="0" y="6978022"/>
                </a:lnTo>
                <a:lnTo>
                  <a:pt x="0" y="0"/>
                </a:lnTo>
                <a:close/>
              </a:path>
            </a:pathLst>
          </a:custGeom>
          <a:blipFill>
            <a:blip r:embed="rId3">
              <a:extLst>
                <a:ext uri="{96DAC541-7B7A-43D3-8B79-37D633B846F1}">
                  <asvg:svgBlip xmlns:asvg="http://schemas.microsoft.com/office/drawing/2016/SVG/main" r:embed="rId4"/>
                </a:ext>
              </a:extLst>
            </a:blip>
            <a:stretch>
              <a:fillRect l="-80180" t="0" r="0" b="0"/>
            </a:stretch>
          </a:blipFill>
        </p:spPr>
      </p:sp>
      <p:grpSp>
        <p:nvGrpSpPr>
          <p:cNvPr name="Group 4" id="4"/>
          <p:cNvGrpSpPr/>
          <p:nvPr/>
        </p:nvGrpSpPr>
        <p:grpSpPr>
          <a:xfrm rot="0">
            <a:off x="5654989" y="4810434"/>
            <a:ext cx="6978022" cy="1142487"/>
            <a:chOff x="0" y="0"/>
            <a:chExt cx="33214774" cy="5438140"/>
          </a:xfrm>
        </p:grpSpPr>
        <p:sp>
          <p:nvSpPr>
            <p:cNvPr name="Freeform 5" id="5"/>
            <p:cNvSpPr/>
            <p:nvPr/>
          </p:nvSpPr>
          <p:spPr>
            <a:xfrm flipH="false" flipV="false" rot="0">
              <a:off x="27940" y="0"/>
              <a:ext cx="33158893" cy="5438140"/>
            </a:xfrm>
            <a:custGeom>
              <a:avLst/>
              <a:gdLst/>
              <a:ahLst/>
              <a:cxnLst/>
              <a:rect r="r" b="b" t="t" l="l"/>
              <a:pathLst>
                <a:path h="5438140" w="33158893">
                  <a:moveTo>
                    <a:pt x="33158893" y="2719070"/>
                  </a:moveTo>
                  <a:cubicBezTo>
                    <a:pt x="33133493" y="2743200"/>
                    <a:pt x="32755036" y="3116580"/>
                    <a:pt x="32755036" y="3509010"/>
                  </a:cubicBezTo>
                  <a:lnTo>
                    <a:pt x="32753764" y="3509010"/>
                  </a:lnTo>
                  <a:lnTo>
                    <a:pt x="32753764" y="4631690"/>
                  </a:lnTo>
                  <a:cubicBezTo>
                    <a:pt x="32753764" y="5058410"/>
                    <a:pt x="32422293" y="5406390"/>
                    <a:pt x="32003193" y="5435600"/>
                  </a:cubicBezTo>
                  <a:cubicBezTo>
                    <a:pt x="31994304" y="5436870"/>
                    <a:pt x="31985414" y="5436870"/>
                    <a:pt x="31976525" y="5436870"/>
                  </a:cubicBezTo>
                  <a:cubicBezTo>
                    <a:pt x="31966364" y="5438140"/>
                    <a:pt x="31957475" y="5438140"/>
                    <a:pt x="31947314" y="5438140"/>
                  </a:cubicBezTo>
                  <a:lnTo>
                    <a:pt x="1210310" y="5438140"/>
                  </a:lnTo>
                  <a:cubicBezTo>
                    <a:pt x="1200150" y="5438140"/>
                    <a:pt x="1191260" y="5436870"/>
                    <a:pt x="1181100" y="5436870"/>
                  </a:cubicBezTo>
                  <a:cubicBezTo>
                    <a:pt x="1172210" y="5436870"/>
                    <a:pt x="1163320" y="5435600"/>
                    <a:pt x="1154430" y="5435600"/>
                  </a:cubicBezTo>
                  <a:cubicBezTo>
                    <a:pt x="735330" y="5407660"/>
                    <a:pt x="403860" y="5058410"/>
                    <a:pt x="403860" y="4631690"/>
                  </a:cubicBezTo>
                  <a:lnTo>
                    <a:pt x="403860" y="3509010"/>
                  </a:lnTo>
                  <a:cubicBezTo>
                    <a:pt x="403860" y="3116580"/>
                    <a:pt x="24130" y="2743200"/>
                    <a:pt x="0" y="2719070"/>
                  </a:cubicBezTo>
                  <a:cubicBezTo>
                    <a:pt x="24130" y="2694940"/>
                    <a:pt x="403860" y="2321560"/>
                    <a:pt x="403860" y="1929130"/>
                  </a:cubicBezTo>
                  <a:lnTo>
                    <a:pt x="405130" y="1929130"/>
                  </a:lnTo>
                  <a:lnTo>
                    <a:pt x="405130" y="806450"/>
                  </a:lnTo>
                  <a:cubicBezTo>
                    <a:pt x="405130" y="379730"/>
                    <a:pt x="736600" y="31750"/>
                    <a:pt x="1155700" y="2540"/>
                  </a:cubicBezTo>
                  <a:cubicBezTo>
                    <a:pt x="1164590" y="1270"/>
                    <a:pt x="1173480" y="1270"/>
                    <a:pt x="1182370" y="1270"/>
                  </a:cubicBezTo>
                  <a:cubicBezTo>
                    <a:pt x="1192530" y="0"/>
                    <a:pt x="1201420" y="0"/>
                    <a:pt x="1211580" y="0"/>
                  </a:cubicBezTo>
                  <a:lnTo>
                    <a:pt x="31948586" y="0"/>
                  </a:lnTo>
                  <a:cubicBezTo>
                    <a:pt x="31958743" y="0"/>
                    <a:pt x="31967636" y="1270"/>
                    <a:pt x="31977793" y="1270"/>
                  </a:cubicBezTo>
                  <a:cubicBezTo>
                    <a:pt x="31986686" y="1270"/>
                    <a:pt x="31995575" y="2540"/>
                    <a:pt x="32004464" y="2540"/>
                  </a:cubicBezTo>
                  <a:cubicBezTo>
                    <a:pt x="32423564" y="30480"/>
                    <a:pt x="32755036" y="379730"/>
                    <a:pt x="32755036" y="806450"/>
                  </a:cubicBezTo>
                  <a:lnTo>
                    <a:pt x="32755036" y="1929130"/>
                  </a:lnTo>
                  <a:cubicBezTo>
                    <a:pt x="32755036" y="2321560"/>
                    <a:pt x="33133493" y="2694940"/>
                    <a:pt x="33158893" y="2719070"/>
                  </a:cubicBezTo>
                  <a:close/>
                </a:path>
              </a:pathLst>
            </a:custGeom>
            <a:solidFill>
              <a:srgbClr val="3F5896"/>
            </a:solidFill>
          </p:spPr>
        </p:sp>
      </p:grpSp>
      <p:grpSp>
        <p:nvGrpSpPr>
          <p:cNvPr name="Group 6" id="6"/>
          <p:cNvGrpSpPr/>
          <p:nvPr/>
        </p:nvGrpSpPr>
        <p:grpSpPr>
          <a:xfrm rot="0">
            <a:off x="5868947" y="4949757"/>
            <a:ext cx="1327911" cy="917061"/>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CC66"/>
            </a:solidFill>
          </p:spPr>
        </p:sp>
      </p:grpSp>
      <p:grpSp>
        <p:nvGrpSpPr>
          <p:cNvPr name="Group 8" id="8"/>
          <p:cNvGrpSpPr/>
          <p:nvPr/>
        </p:nvGrpSpPr>
        <p:grpSpPr>
          <a:xfrm rot="0">
            <a:off x="5654989" y="6234497"/>
            <a:ext cx="6978022" cy="1142487"/>
            <a:chOff x="0" y="0"/>
            <a:chExt cx="33214774" cy="5438140"/>
          </a:xfrm>
        </p:grpSpPr>
        <p:sp>
          <p:nvSpPr>
            <p:cNvPr name="Freeform 9" id="9"/>
            <p:cNvSpPr/>
            <p:nvPr/>
          </p:nvSpPr>
          <p:spPr>
            <a:xfrm flipH="false" flipV="false" rot="0">
              <a:off x="27940" y="0"/>
              <a:ext cx="33158893" cy="5438140"/>
            </a:xfrm>
            <a:custGeom>
              <a:avLst/>
              <a:gdLst/>
              <a:ahLst/>
              <a:cxnLst/>
              <a:rect r="r" b="b" t="t" l="l"/>
              <a:pathLst>
                <a:path h="5438140" w="33158893">
                  <a:moveTo>
                    <a:pt x="33158893" y="2719070"/>
                  </a:moveTo>
                  <a:cubicBezTo>
                    <a:pt x="33133493" y="2743200"/>
                    <a:pt x="32755036" y="3116580"/>
                    <a:pt x="32755036" y="3509010"/>
                  </a:cubicBezTo>
                  <a:lnTo>
                    <a:pt x="32753764" y="3509010"/>
                  </a:lnTo>
                  <a:lnTo>
                    <a:pt x="32753764" y="4631690"/>
                  </a:lnTo>
                  <a:cubicBezTo>
                    <a:pt x="32753764" y="5058410"/>
                    <a:pt x="32422293" y="5406390"/>
                    <a:pt x="32003193" y="5435600"/>
                  </a:cubicBezTo>
                  <a:cubicBezTo>
                    <a:pt x="31994304" y="5436870"/>
                    <a:pt x="31985414" y="5436870"/>
                    <a:pt x="31976525" y="5436870"/>
                  </a:cubicBezTo>
                  <a:cubicBezTo>
                    <a:pt x="31966364" y="5438140"/>
                    <a:pt x="31957475" y="5438140"/>
                    <a:pt x="31947314" y="5438140"/>
                  </a:cubicBezTo>
                  <a:lnTo>
                    <a:pt x="1210310" y="5438140"/>
                  </a:lnTo>
                  <a:cubicBezTo>
                    <a:pt x="1200150" y="5438140"/>
                    <a:pt x="1191260" y="5436870"/>
                    <a:pt x="1181100" y="5436870"/>
                  </a:cubicBezTo>
                  <a:cubicBezTo>
                    <a:pt x="1172210" y="5436870"/>
                    <a:pt x="1163320" y="5435600"/>
                    <a:pt x="1154430" y="5435600"/>
                  </a:cubicBezTo>
                  <a:cubicBezTo>
                    <a:pt x="735330" y="5407660"/>
                    <a:pt x="403860" y="5058410"/>
                    <a:pt x="403860" y="4631690"/>
                  </a:cubicBezTo>
                  <a:lnTo>
                    <a:pt x="403860" y="3509010"/>
                  </a:lnTo>
                  <a:cubicBezTo>
                    <a:pt x="403860" y="3116580"/>
                    <a:pt x="24130" y="2743200"/>
                    <a:pt x="0" y="2719070"/>
                  </a:cubicBezTo>
                  <a:cubicBezTo>
                    <a:pt x="24130" y="2694940"/>
                    <a:pt x="403860" y="2321560"/>
                    <a:pt x="403860" y="1929130"/>
                  </a:cubicBezTo>
                  <a:lnTo>
                    <a:pt x="405130" y="1929130"/>
                  </a:lnTo>
                  <a:lnTo>
                    <a:pt x="405130" y="806450"/>
                  </a:lnTo>
                  <a:cubicBezTo>
                    <a:pt x="405130" y="379730"/>
                    <a:pt x="736600" y="31750"/>
                    <a:pt x="1155700" y="2540"/>
                  </a:cubicBezTo>
                  <a:cubicBezTo>
                    <a:pt x="1164590" y="1270"/>
                    <a:pt x="1173480" y="1270"/>
                    <a:pt x="1182370" y="1270"/>
                  </a:cubicBezTo>
                  <a:cubicBezTo>
                    <a:pt x="1192530" y="0"/>
                    <a:pt x="1201420" y="0"/>
                    <a:pt x="1211580" y="0"/>
                  </a:cubicBezTo>
                  <a:lnTo>
                    <a:pt x="31948586" y="0"/>
                  </a:lnTo>
                  <a:cubicBezTo>
                    <a:pt x="31958743" y="0"/>
                    <a:pt x="31967636" y="1270"/>
                    <a:pt x="31977793" y="1270"/>
                  </a:cubicBezTo>
                  <a:cubicBezTo>
                    <a:pt x="31986686" y="1270"/>
                    <a:pt x="31995575" y="2540"/>
                    <a:pt x="32004464" y="2540"/>
                  </a:cubicBezTo>
                  <a:cubicBezTo>
                    <a:pt x="32423564" y="30480"/>
                    <a:pt x="32755036" y="379730"/>
                    <a:pt x="32755036" y="806450"/>
                  </a:cubicBezTo>
                  <a:lnTo>
                    <a:pt x="32755036" y="1929130"/>
                  </a:lnTo>
                  <a:cubicBezTo>
                    <a:pt x="32755036" y="2321560"/>
                    <a:pt x="33133493" y="2694940"/>
                    <a:pt x="33158893" y="2719070"/>
                  </a:cubicBezTo>
                  <a:close/>
                </a:path>
              </a:pathLst>
            </a:custGeom>
            <a:solidFill>
              <a:srgbClr val="3F5896"/>
            </a:solidFill>
          </p:spPr>
        </p:sp>
      </p:grpSp>
      <p:grpSp>
        <p:nvGrpSpPr>
          <p:cNvPr name="Group 10" id="10"/>
          <p:cNvGrpSpPr/>
          <p:nvPr/>
        </p:nvGrpSpPr>
        <p:grpSpPr>
          <a:xfrm rot="0">
            <a:off x="5654989" y="7665953"/>
            <a:ext cx="6978022" cy="1142487"/>
            <a:chOff x="0" y="0"/>
            <a:chExt cx="33214774" cy="5438140"/>
          </a:xfrm>
        </p:grpSpPr>
        <p:sp>
          <p:nvSpPr>
            <p:cNvPr name="Freeform 11" id="11"/>
            <p:cNvSpPr/>
            <p:nvPr/>
          </p:nvSpPr>
          <p:spPr>
            <a:xfrm flipH="false" flipV="false" rot="0">
              <a:off x="27940" y="0"/>
              <a:ext cx="33158893" cy="5438140"/>
            </a:xfrm>
            <a:custGeom>
              <a:avLst/>
              <a:gdLst/>
              <a:ahLst/>
              <a:cxnLst/>
              <a:rect r="r" b="b" t="t" l="l"/>
              <a:pathLst>
                <a:path h="5438140" w="33158893">
                  <a:moveTo>
                    <a:pt x="33158893" y="2719070"/>
                  </a:moveTo>
                  <a:cubicBezTo>
                    <a:pt x="33133493" y="2743200"/>
                    <a:pt x="32755036" y="3116580"/>
                    <a:pt x="32755036" y="3509010"/>
                  </a:cubicBezTo>
                  <a:lnTo>
                    <a:pt x="32753764" y="3509010"/>
                  </a:lnTo>
                  <a:lnTo>
                    <a:pt x="32753764" y="4631690"/>
                  </a:lnTo>
                  <a:cubicBezTo>
                    <a:pt x="32753764" y="5058410"/>
                    <a:pt x="32422293" y="5406390"/>
                    <a:pt x="32003193" y="5435600"/>
                  </a:cubicBezTo>
                  <a:cubicBezTo>
                    <a:pt x="31994304" y="5436870"/>
                    <a:pt x="31985414" y="5436870"/>
                    <a:pt x="31976525" y="5436870"/>
                  </a:cubicBezTo>
                  <a:cubicBezTo>
                    <a:pt x="31966364" y="5438140"/>
                    <a:pt x="31957475" y="5438140"/>
                    <a:pt x="31947314" y="5438140"/>
                  </a:cubicBezTo>
                  <a:lnTo>
                    <a:pt x="1210310" y="5438140"/>
                  </a:lnTo>
                  <a:cubicBezTo>
                    <a:pt x="1200150" y="5438140"/>
                    <a:pt x="1191260" y="5436870"/>
                    <a:pt x="1181100" y="5436870"/>
                  </a:cubicBezTo>
                  <a:cubicBezTo>
                    <a:pt x="1172210" y="5436870"/>
                    <a:pt x="1163320" y="5435600"/>
                    <a:pt x="1154430" y="5435600"/>
                  </a:cubicBezTo>
                  <a:cubicBezTo>
                    <a:pt x="735330" y="5407660"/>
                    <a:pt x="403860" y="5058410"/>
                    <a:pt x="403860" y="4631690"/>
                  </a:cubicBezTo>
                  <a:lnTo>
                    <a:pt x="403860" y="3509010"/>
                  </a:lnTo>
                  <a:cubicBezTo>
                    <a:pt x="403860" y="3116580"/>
                    <a:pt x="24130" y="2743200"/>
                    <a:pt x="0" y="2719070"/>
                  </a:cubicBezTo>
                  <a:cubicBezTo>
                    <a:pt x="24130" y="2694940"/>
                    <a:pt x="403860" y="2321560"/>
                    <a:pt x="403860" y="1929130"/>
                  </a:cubicBezTo>
                  <a:lnTo>
                    <a:pt x="405130" y="1929130"/>
                  </a:lnTo>
                  <a:lnTo>
                    <a:pt x="405130" y="806450"/>
                  </a:lnTo>
                  <a:cubicBezTo>
                    <a:pt x="405130" y="379730"/>
                    <a:pt x="736600" y="31750"/>
                    <a:pt x="1155700" y="2540"/>
                  </a:cubicBezTo>
                  <a:cubicBezTo>
                    <a:pt x="1164590" y="1270"/>
                    <a:pt x="1173480" y="1270"/>
                    <a:pt x="1182370" y="1270"/>
                  </a:cubicBezTo>
                  <a:cubicBezTo>
                    <a:pt x="1192530" y="0"/>
                    <a:pt x="1201420" y="0"/>
                    <a:pt x="1211580" y="0"/>
                  </a:cubicBezTo>
                  <a:lnTo>
                    <a:pt x="31948586" y="0"/>
                  </a:lnTo>
                  <a:cubicBezTo>
                    <a:pt x="31958743" y="0"/>
                    <a:pt x="31967636" y="1270"/>
                    <a:pt x="31977793" y="1270"/>
                  </a:cubicBezTo>
                  <a:cubicBezTo>
                    <a:pt x="31986686" y="1270"/>
                    <a:pt x="31995575" y="2540"/>
                    <a:pt x="32004464" y="2540"/>
                  </a:cubicBezTo>
                  <a:cubicBezTo>
                    <a:pt x="32423564" y="30480"/>
                    <a:pt x="32755036" y="379730"/>
                    <a:pt x="32755036" y="806450"/>
                  </a:cubicBezTo>
                  <a:lnTo>
                    <a:pt x="32755036" y="1929130"/>
                  </a:lnTo>
                  <a:cubicBezTo>
                    <a:pt x="32755036" y="2321560"/>
                    <a:pt x="33133493" y="2694940"/>
                    <a:pt x="33158893" y="2719070"/>
                  </a:cubicBezTo>
                  <a:close/>
                </a:path>
              </a:pathLst>
            </a:custGeom>
            <a:solidFill>
              <a:srgbClr val="3F5896"/>
            </a:solidFill>
          </p:spPr>
        </p:sp>
      </p:grpSp>
      <p:sp>
        <p:nvSpPr>
          <p:cNvPr name="TextBox 12" id="12"/>
          <p:cNvSpPr txBox="true"/>
          <p:nvPr/>
        </p:nvSpPr>
        <p:spPr>
          <a:xfrm rot="0">
            <a:off x="6990503" y="4858438"/>
            <a:ext cx="4892598" cy="1008380"/>
          </a:xfrm>
          <a:prstGeom prst="rect">
            <a:avLst/>
          </a:prstGeom>
        </p:spPr>
        <p:txBody>
          <a:bodyPr anchor="t" rtlCol="false" tIns="0" lIns="0" bIns="0" rIns="0">
            <a:spAutoFit/>
          </a:bodyPr>
          <a:lstStyle/>
          <a:p>
            <a:pPr algn="ctr">
              <a:lnSpc>
                <a:spcPts val="4029"/>
              </a:lnSpc>
            </a:pPr>
            <a:r>
              <a:rPr lang="en-US" sz="3099">
                <a:solidFill>
                  <a:srgbClr val="FFFFFF"/>
                </a:solidFill>
                <a:latin typeface="Montserrat"/>
              </a:rPr>
              <a:t>MARKET SIZE</a:t>
            </a:r>
          </a:p>
          <a:p>
            <a:pPr algn="ctr" marL="0" indent="0" lvl="0">
              <a:lnSpc>
                <a:spcPts val="4029"/>
              </a:lnSpc>
            </a:pPr>
            <a:r>
              <a:rPr lang="en-US" sz="3099">
                <a:solidFill>
                  <a:srgbClr val="FFFFFF"/>
                </a:solidFill>
                <a:latin typeface="Montserrat"/>
              </a:rPr>
              <a:t>$51.28 Bn</a:t>
            </a:r>
          </a:p>
        </p:txBody>
      </p:sp>
      <p:sp>
        <p:nvSpPr>
          <p:cNvPr name="TextBox 13" id="13"/>
          <p:cNvSpPr txBox="true"/>
          <p:nvPr/>
        </p:nvSpPr>
        <p:spPr>
          <a:xfrm rot="0">
            <a:off x="6108075" y="2486566"/>
            <a:ext cx="6344724" cy="939800"/>
          </a:xfrm>
          <a:prstGeom prst="rect">
            <a:avLst/>
          </a:prstGeom>
        </p:spPr>
        <p:txBody>
          <a:bodyPr anchor="t" rtlCol="false" tIns="0" lIns="0" bIns="0" rIns="0">
            <a:spAutoFit/>
          </a:bodyPr>
          <a:lstStyle/>
          <a:p>
            <a:pPr algn="ctr">
              <a:lnSpc>
                <a:spcPts val="7000"/>
              </a:lnSpc>
            </a:pPr>
            <a:r>
              <a:rPr lang="en-US" sz="7000">
                <a:solidFill>
                  <a:srgbClr val="2E2E2E"/>
                </a:solidFill>
                <a:latin typeface="Canva Sans Bold"/>
              </a:rPr>
              <a:t>KEY INSIGHTS</a:t>
            </a:r>
          </a:p>
        </p:txBody>
      </p:sp>
      <p:sp>
        <p:nvSpPr>
          <p:cNvPr name="TextBox 14" id="14"/>
          <p:cNvSpPr txBox="true"/>
          <p:nvPr/>
        </p:nvSpPr>
        <p:spPr>
          <a:xfrm rot="0">
            <a:off x="6028016" y="5217788"/>
            <a:ext cx="1009773" cy="381000"/>
          </a:xfrm>
          <a:prstGeom prst="rect">
            <a:avLst/>
          </a:prstGeom>
        </p:spPr>
        <p:txBody>
          <a:bodyPr anchor="t" rtlCol="false" tIns="0" lIns="0" bIns="0" rIns="0">
            <a:spAutoFit/>
          </a:bodyPr>
          <a:lstStyle/>
          <a:p>
            <a:pPr algn="ctr">
              <a:lnSpc>
                <a:spcPts val="2999"/>
              </a:lnSpc>
            </a:pPr>
            <a:r>
              <a:rPr lang="en-US" sz="2499">
                <a:solidFill>
                  <a:srgbClr val="3F5896"/>
                </a:solidFill>
                <a:latin typeface="Now Bold"/>
              </a:rPr>
              <a:t>2022</a:t>
            </a:r>
          </a:p>
        </p:txBody>
      </p:sp>
      <p:sp>
        <p:nvSpPr>
          <p:cNvPr name="TextBox 15" id="15"/>
          <p:cNvSpPr txBox="true"/>
          <p:nvPr/>
        </p:nvSpPr>
        <p:spPr>
          <a:xfrm rot="0">
            <a:off x="7037789" y="6282501"/>
            <a:ext cx="4892598" cy="1008380"/>
          </a:xfrm>
          <a:prstGeom prst="rect">
            <a:avLst/>
          </a:prstGeom>
        </p:spPr>
        <p:txBody>
          <a:bodyPr anchor="t" rtlCol="false" tIns="0" lIns="0" bIns="0" rIns="0">
            <a:spAutoFit/>
          </a:bodyPr>
          <a:lstStyle/>
          <a:p>
            <a:pPr algn="ctr">
              <a:lnSpc>
                <a:spcPts val="4029"/>
              </a:lnSpc>
            </a:pPr>
            <a:r>
              <a:rPr lang="en-US" sz="3099">
                <a:solidFill>
                  <a:srgbClr val="FFFFFF"/>
                </a:solidFill>
                <a:latin typeface="Montserrat"/>
              </a:rPr>
              <a:t>Forecast</a:t>
            </a:r>
          </a:p>
          <a:p>
            <a:pPr algn="ctr" marL="0" indent="0" lvl="0">
              <a:lnSpc>
                <a:spcPts val="4029"/>
              </a:lnSpc>
            </a:pPr>
            <a:r>
              <a:rPr lang="en-US" sz="3099">
                <a:solidFill>
                  <a:srgbClr val="FFFFFF"/>
                </a:solidFill>
                <a:latin typeface="Montserrat"/>
              </a:rPr>
              <a:t>$130.47 Bn</a:t>
            </a:r>
          </a:p>
        </p:txBody>
      </p:sp>
      <p:grpSp>
        <p:nvGrpSpPr>
          <p:cNvPr name="Group 16" id="16"/>
          <p:cNvGrpSpPr/>
          <p:nvPr/>
        </p:nvGrpSpPr>
        <p:grpSpPr>
          <a:xfrm rot="0">
            <a:off x="5868947" y="6320601"/>
            <a:ext cx="1327911" cy="917061"/>
            <a:chOff x="0" y="0"/>
            <a:chExt cx="6350000" cy="6350000"/>
          </a:xfrm>
        </p:grpSpPr>
        <p:sp>
          <p:nvSpPr>
            <p:cNvPr name="Freeform 17" id="1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CC66"/>
            </a:solidFill>
          </p:spPr>
        </p:sp>
      </p:grpSp>
      <p:sp>
        <p:nvSpPr>
          <p:cNvPr name="TextBox 18" id="18"/>
          <p:cNvSpPr txBox="true"/>
          <p:nvPr/>
        </p:nvSpPr>
        <p:spPr>
          <a:xfrm rot="0">
            <a:off x="6028016" y="6588631"/>
            <a:ext cx="1009773" cy="381000"/>
          </a:xfrm>
          <a:prstGeom prst="rect">
            <a:avLst/>
          </a:prstGeom>
        </p:spPr>
        <p:txBody>
          <a:bodyPr anchor="t" rtlCol="false" tIns="0" lIns="0" bIns="0" rIns="0">
            <a:spAutoFit/>
          </a:bodyPr>
          <a:lstStyle/>
          <a:p>
            <a:pPr algn="ctr">
              <a:lnSpc>
                <a:spcPts val="2999"/>
              </a:lnSpc>
            </a:pPr>
            <a:r>
              <a:rPr lang="en-US" sz="2499">
                <a:solidFill>
                  <a:srgbClr val="3F5896"/>
                </a:solidFill>
                <a:latin typeface="Now Bold"/>
              </a:rPr>
              <a:t>2030</a:t>
            </a:r>
          </a:p>
        </p:txBody>
      </p:sp>
      <p:sp>
        <p:nvSpPr>
          <p:cNvPr name="TextBox 19" id="19"/>
          <p:cNvSpPr txBox="true"/>
          <p:nvPr/>
        </p:nvSpPr>
        <p:spPr>
          <a:xfrm rot="0">
            <a:off x="7037789" y="7713956"/>
            <a:ext cx="4892598" cy="1008380"/>
          </a:xfrm>
          <a:prstGeom prst="rect">
            <a:avLst/>
          </a:prstGeom>
        </p:spPr>
        <p:txBody>
          <a:bodyPr anchor="t" rtlCol="false" tIns="0" lIns="0" bIns="0" rIns="0">
            <a:spAutoFit/>
          </a:bodyPr>
          <a:lstStyle/>
          <a:p>
            <a:pPr algn="ctr">
              <a:lnSpc>
                <a:spcPts val="4029"/>
              </a:lnSpc>
            </a:pPr>
            <a:r>
              <a:rPr lang="en-US" sz="3099">
                <a:solidFill>
                  <a:srgbClr val="FFFFFF"/>
                </a:solidFill>
                <a:latin typeface="Montserrat"/>
              </a:rPr>
              <a:t>CAGR</a:t>
            </a:r>
          </a:p>
          <a:p>
            <a:pPr algn="ctr" marL="0" indent="0" lvl="0">
              <a:lnSpc>
                <a:spcPts val="4029"/>
              </a:lnSpc>
            </a:pPr>
            <a:r>
              <a:rPr lang="en-US" sz="3099">
                <a:solidFill>
                  <a:srgbClr val="FFFFFF"/>
                </a:solidFill>
                <a:latin typeface="Montserrat"/>
              </a:rPr>
              <a:t>19.6%</a:t>
            </a:r>
          </a:p>
        </p:txBody>
      </p:sp>
      <p:grpSp>
        <p:nvGrpSpPr>
          <p:cNvPr name="Group 20" id="20"/>
          <p:cNvGrpSpPr/>
          <p:nvPr/>
        </p:nvGrpSpPr>
        <p:grpSpPr>
          <a:xfrm rot="0">
            <a:off x="5868947" y="7778666"/>
            <a:ext cx="1327911" cy="917061"/>
            <a:chOff x="0" y="0"/>
            <a:chExt cx="6350000" cy="6350000"/>
          </a:xfrm>
        </p:grpSpPr>
        <p:sp>
          <p:nvSpPr>
            <p:cNvPr name="Freeform 21" id="2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CC66"/>
            </a:solidFill>
          </p:spPr>
        </p:sp>
      </p:grpSp>
      <p:sp>
        <p:nvSpPr>
          <p:cNvPr name="TextBox 22" id="22"/>
          <p:cNvSpPr txBox="true"/>
          <p:nvPr/>
        </p:nvSpPr>
        <p:spPr>
          <a:xfrm rot="0">
            <a:off x="6028016" y="7872284"/>
            <a:ext cx="1009773" cy="762000"/>
          </a:xfrm>
          <a:prstGeom prst="rect">
            <a:avLst/>
          </a:prstGeom>
        </p:spPr>
        <p:txBody>
          <a:bodyPr anchor="t" rtlCol="false" tIns="0" lIns="0" bIns="0" rIns="0">
            <a:spAutoFit/>
          </a:bodyPr>
          <a:lstStyle/>
          <a:p>
            <a:pPr algn="ctr">
              <a:lnSpc>
                <a:spcPts val="2999"/>
              </a:lnSpc>
            </a:pPr>
            <a:r>
              <a:rPr lang="en-US" sz="2499">
                <a:solidFill>
                  <a:srgbClr val="3F5896"/>
                </a:solidFill>
                <a:latin typeface="Now Bold"/>
              </a:rPr>
              <a:t>2022-</a:t>
            </a:r>
          </a:p>
          <a:p>
            <a:pPr algn="ctr">
              <a:lnSpc>
                <a:spcPts val="2999"/>
              </a:lnSpc>
            </a:pPr>
            <a:r>
              <a:rPr lang="en-US" sz="2499">
                <a:solidFill>
                  <a:srgbClr val="3F5896"/>
                </a:solidFill>
                <a:latin typeface="Now Bold"/>
              </a:rPr>
              <a:t>2030</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grpSp>
        <p:nvGrpSpPr>
          <p:cNvPr name="Group 3" id="3"/>
          <p:cNvGrpSpPr/>
          <p:nvPr/>
        </p:nvGrpSpPr>
        <p:grpSpPr>
          <a:xfrm rot="0">
            <a:off x="1050125" y="1028700"/>
            <a:ext cx="16230600" cy="1477130"/>
            <a:chOff x="0" y="0"/>
            <a:chExt cx="7256426" cy="660400"/>
          </a:xfrm>
        </p:grpSpPr>
        <p:sp>
          <p:nvSpPr>
            <p:cNvPr name="Freeform 4" id="4"/>
            <p:cNvSpPr/>
            <p:nvPr/>
          </p:nvSpPr>
          <p:spPr>
            <a:xfrm flipH="false" flipV="false" rot="0">
              <a:off x="0" y="0"/>
              <a:ext cx="7256426" cy="660400"/>
            </a:xfrm>
            <a:custGeom>
              <a:avLst/>
              <a:gdLst/>
              <a:ahLst/>
              <a:cxnLst/>
              <a:rect r="r" b="b" t="t" l="l"/>
              <a:pathLst>
                <a:path h="660400" w="7256426">
                  <a:moveTo>
                    <a:pt x="7131966" y="660400"/>
                  </a:moveTo>
                  <a:lnTo>
                    <a:pt x="124460" y="660400"/>
                  </a:lnTo>
                  <a:cubicBezTo>
                    <a:pt x="55880" y="660400"/>
                    <a:pt x="0" y="604520"/>
                    <a:pt x="0" y="535940"/>
                  </a:cubicBezTo>
                  <a:lnTo>
                    <a:pt x="0" y="124460"/>
                  </a:lnTo>
                  <a:cubicBezTo>
                    <a:pt x="0" y="55880"/>
                    <a:pt x="55880" y="0"/>
                    <a:pt x="124460" y="0"/>
                  </a:cubicBezTo>
                  <a:lnTo>
                    <a:pt x="7131966" y="0"/>
                  </a:lnTo>
                  <a:cubicBezTo>
                    <a:pt x="7200547" y="0"/>
                    <a:pt x="7256426" y="55880"/>
                    <a:pt x="7256426" y="124460"/>
                  </a:cubicBezTo>
                  <a:lnTo>
                    <a:pt x="7256426" y="535940"/>
                  </a:lnTo>
                  <a:cubicBezTo>
                    <a:pt x="7256426" y="604520"/>
                    <a:pt x="7200547" y="660400"/>
                    <a:pt x="7131966" y="660400"/>
                  </a:cubicBezTo>
                  <a:close/>
                </a:path>
              </a:pathLst>
            </a:custGeom>
            <a:solidFill>
              <a:srgbClr val="FFFFFF"/>
            </a:solidFill>
          </p:spPr>
        </p:sp>
      </p:grpSp>
      <p:sp>
        <p:nvSpPr>
          <p:cNvPr name="AutoShape 5" id="5"/>
          <p:cNvSpPr/>
          <p:nvPr/>
        </p:nvSpPr>
        <p:spPr>
          <a:xfrm>
            <a:off x="1555518" y="1226965"/>
            <a:ext cx="6293" cy="1477130"/>
          </a:xfrm>
          <a:prstGeom prst="line">
            <a:avLst/>
          </a:prstGeom>
          <a:ln cap="rnd" w="219075">
            <a:solidFill>
              <a:srgbClr val="4F6AB3"/>
            </a:solidFill>
            <a:prstDash val="sysDot"/>
            <a:headEnd type="none" len="sm" w="sm"/>
            <a:tailEnd type="none" len="sm" w="sm"/>
          </a:ln>
        </p:spPr>
      </p:sp>
      <p:grpSp>
        <p:nvGrpSpPr>
          <p:cNvPr name="Group 6" id="6"/>
          <p:cNvGrpSpPr/>
          <p:nvPr/>
        </p:nvGrpSpPr>
        <p:grpSpPr>
          <a:xfrm rot="-10800000">
            <a:off x="5161576" y="6193772"/>
            <a:ext cx="546690" cy="471347"/>
            <a:chOff x="0" y="0"/>
            <a:chExt cx="824883" cy="711200"/>
          </a:xfrm>
        </p:grpSpPr>
        <p:sp>
          <p:nvSpPr>
            <p:cNvPr name="Freeform 7" id="7"/>
            <p:cNvSpPr/>
            <p:nvPr/>
          </p:nvSpPr>
          <p:spPr>
            <a:xfrm flipH="false" flipV="false" rot="0">
              <a:off x="0" y="0"/>
              <a:ext cx="824883" cy="711200"/>
            </a:xfrm>
            <a:custGeom>
              <a:avLst/>
              <a:gdLst/>
              <a:ahLst/>
              <a:cxnLst/>
              <a:rect r="r" b="b" t="t" l="l"/>
              <a:pathLst>
                <a:path h="711200" w="824883">
                  <a:moveTo>
                    <a:pt x="412441" y="0"/>
                  </a:moveTo>
                  <a:lnTo>
                    <a:pt x="824883" y="711200"/>
                  </a:lnTo>
                  <a:lnTo>
                    <a:pt x="0" y="711200"/>
                  </a:lnTo>
                  <a:lnTo>
                    <a:pt x="412441" y="0"/>
                  </a:lnTo>
                  <a:close/>
                </a:path>
              </a:pathLst>
            </a:custGeom>
            <a:solidFill>
              <a:srgbClr val="C69706"/>
            </a:solidFill>
            <a:ln cap="sq">
              <a:noFill/>
              <a:prstDash val="solid"/>
              <a:miter/>
            </a:ln>
          </p:spPr>
        </p:sp>
        <p:sp>
          <p:nvSpPr>
            <p:cNvPr name="TextBox 8" id="8"/>
            <p:cNvSpPr txBox="true"/>
            <p:nvPr/>
          </p:nvSpPr>
          <p:spPr>
            <a:xfrm>
              <a:off x="128888" y="282575"/>
              <a:ext cx="567107" cy="377825"/>
            </a:xfrm>
            <a:prstGeom prst="rect">
              <a:avLst/>
            </a:prstGeom>
          </p:spPr>
          <p:txBody>
            <a:bodyPr anchor="ctr" rtlCol="false" tIns="50800" lIns="50800" bIns="50800" rIns="50800"/>
            <a:lstStyle/>
            <a:p>
              <a:pPr algn="ctr" marL="0" indent="0" lvl="0">
                <a:lnSpc>
                  <a:spcPts val="2399"/>
                </a:lnSpc>
                <a:spcBef>
                  <a:spcPct val="0"/>
                </a:spcBef>
              </a:pPr>
            </a:p>
          </p:txBody>
        </p:sp>
      </p:grpSp>
      <p:grpSp>
        <p:nvGrpSpPr>
          <p:cNvPr name="Group 9" id="9"/>
          <p:cNvGrpSpPr/>
          <p:nvPr/>
        </p:nvGrpSpPr>
        <p:grpSpPr>
          <a:xfrm rot="-10800000">
            <a:off x="8186126" y="6193772"/>
            <a:ext cx="546690" cy="471347"/>
            <a:chOff x="0" y="0"/>
            <a:chExt cx="824883" cy="711200"/>
          </a:xfrm>
        </p:grpSpPr>
        <p:sp>
          <p:nvSpPr>
            <p:cNvPr name="Freeform 10" id="10"/>
            <p:cNvSpPr/>
            <p:nvPr/>
          </p:nvSpPr>
          <p:spPr>
            <a:xfrm flipH="false" flipV="false" rot="0">
              <a:off x="0" y="0"/>
              <a:ext cx="824883" cy="711200"/>
            </a:xfrm>
            <a:custGeom>
              <a:avLst/>
              <a:gdLst/>
              <a:ahLst/>
              <a:cxnLst/>
              <a:rect r="r" b="b" t="t" l="l"/>
              <a:pathLst>
                <a:path h="711200" w="824883">
                  <a:moveTo>
                    <a:pt x="412441" y="0"/>
                  </a:moveTo>
                  <a:lnTo>
                    <a:pt x="824883" y="711200"/>
                  </a:lnTo>
                  <a:lnTo>
                    <a:pt x="0" y="711200"/>
                  </a:lnTo>
                  <a:lnTo>
                    <a:pt x="412441" y="0"/>
                  </a:lnTo>
                  <a:close/>
                </a:path>
              </a:pathLst>
            </a:custGeom>
            <a:solidFill>
              <a:srgbClr val="C69706"/>
            </a:solidFill>
            <a:ln cap="sq">
              <a:noFill/>
              <a:prstDash val="solid"/>
              <a:miter/>
            </a:ln>
          </p:spPr>
        </p:sp>
        <p:sp>
          <p:nvSpPr>
            <p:cNvPr name="TextBox 11" id="11"/>
            <p:cNvSpPr txBox="true"/>
            <p:nvPr/>
          </p:nvSpPr>
          <p:spPr>
            <a:xfrm>
              <a:off x="128888" y="282575"/>
              <a:ext cx="567107" cy="377825"/>
            </a:xfrm>
            <a:prstGeom prst="rect">
              <a:avLst/>
            </a:prstGeom>
          </p:spPr>
          <p:txBody>
            <a:bodyPr anchor="ctr" rtlCol="false" tIns="50800" lIns="50800" bIns="50800" rIns="50800"/>
            <a:lstStyle/>
            <a:p>
              <a:pPr algn="ctr" marL="0" indent="0" lvl="0">
                <a:lnSpc>
                  <a:spcPts val="2399"/>
                </a:lnSpc>
                <a:spcBef>
                  <a:spcPct val="0"/>
                </a:spcBef>
              </a:pPr>
            </a:p>
          </p:txBody>
        </p:sp>
      </p:grpSp>
      <p:sp>
        <p:nvSpPr>
          <p:cNvPr name="Freeform 12" id="12"/>
          <p:cNvSpPr/>
          <p:nvPr/>
        </p:nvSpPr>
        <p:spPr>
          <a:xfrm flipH="false" flipV="false" rot="0">
            <a:off x="5675766" y="6772059"/>
            <a:ext cx="2478788" cy="1961341"/>
          </a:xfrm>
          <a:custGeom>
            <a:avLst/>
            <a:gdLst/>
            <a:ahLst/>
            <a:cxnLst/>
            <a:rect r="r" b="b" t="t" l="l"/>
            <a:pathLst>
              <a:path h="1961341" w="2478788">
                <a:moveTo>
                  <a:pt x="0" y="0"/>
                </a:moveTo>
                <a:lnTo>
                  <a:pt x="2478788" y="0"/>
                </a:lnTo>
                <a:lnTo>
                  <a:pt x="2478788" y="1961341"/>
                </a:lnTo>
                <a:lnTo>
                  <a:pt x="0" y="1961341"/>
                </a:lnTo>
                <a:lnTo>
                  <a:pt x="0" y="0"/>
                </a:lnTo>
                <a:close/>
              </a:path>
            </a:pathLst>
          </a:custGeom>
          <a:blipFill>
            <a:blip r:embed="rId3">
              <a:alphaModFix amt="59000"/>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0101874" y="6894657"/>
            <a:ext cx="2478788" cy="1961341"/>
          </a:xfrm>
          <a:custGeom>
            <a:avLst/>
            <a:gdLst/>
            <a:ahLst/>
            <a:cxnLst/>
            <a:rect r="r" b="b" t="t" l="l"/>
            <a:pathLst>
              <a:path h="1961341" w="2478788">
                <a:moveTo>
                  <a:pt x="0" y="0"/>
                </a:moveTo>
                <a:lnTo>
                  <a:pt x="2478787" y="0"/>
                </a:lnTo>
                <a:lnTo>
                  <a:pt x="2478787" y="1961341"/>
                </a:lnTo>
                <a:lnTo>
                  <a:pt x="0" y="1961341"/>
                </a:lnTo>
                <a:lnTo>
                  <a:pt x="0" y="0"/>
                </a:lnTo>
                <a:close/>
              </a:path>
            </a:pathLst>
          </a:custGeom>
          <a:blipFill>
            <a:blip r:embed="rId3">
              <a:alphaModFix amt="59000"/>
              <a:extLst>
                <a:ext uri="{96DAC541-7B7A-43D3-8B79-37D633B846F1}">
                  <asvg:svgBlip xmlns:asvg="http://schemas.microsoft.com/office/drawing/2016/SVG/main" r:embed="rId4"/>
                </a:ext>
              </a:extLst>
            </a:blip>
            <a:stretch>
              <a:fillRect l="0" t="0" r="0" b="0"/>
            </a:stretch>
          </a:blipFill>
        </p:spPr>
      </p:sp>
      <p:grpSp>
        <p:nvGrpSpPr>
          <p:cNvPr name="Group 14" id="14"/>
          <p:cNvGrpSpPr/>
          <p:nvPr/>
        </p:nvGrpSpPr>
        <p:grpSpPr>
          <a:xfrm rot="0">
            <a:off x="5434921" y="6019021"/>
            <a:ext cx="3024550" cy="2083836"/>
            <a:chOff x="0" y="0"/>
            <a:chExt cx="796589" cy="548829"/>
          </a:xfrm>
        </p:grpSpPr>
        <p:sp>
          <p:nvSpPr>
            <p:cNvPr name="Freeform 15" id="15"/>
            <p:cNvSpPr/>
            <p:nvPr/>
          </p:nvSpPr>
          <p:spPr>
            <a:xfrm flipH="false" flipV="false" rot="0">
              <a:off x="0" y="0"/>
              <a:ext cx="796589" cy="548829"/>
            </a:xfrm>
            <a:custGeom>
              <a:avLst/>
              <a:gdLst/>
              <a:ahLst/>
              <a:cxnLst/>
              <a:rect r="r" b="b" t="t" l="l"/>
              <a:pathLst>
                <a:path h="548829" w="796589">
                  <a:moveTo>
                    <a:pt x="0" y="0"/>
                  </a:moveTo>
                  <a:lnTo>
                    <a:pt x="796589" y="0"/>
                  </a:lnTo>
                  <a:lnTo>
                    <a:pt x="796589" y="548829"/>
                  </a:lnTo>
                  <a:lnTo>
                    <a:pt x="0" y="548829"/>
                  </a:lnTo>
                  <a:close/>
                </a:path>
              </a:pathLst>
            </a:custGeom>
            <a:solidFill>
              <a:srgbClr val="FAF8F0"/>
            </a:solidFill>
            <a:ln cap="sq">
              <a:noFill/>
              <a:prstDash val="solid"/>
              <a:miter/>
            </a:ln>
          </p:spPr>
        </p:sp>
        <p:sp>
          <p:nvSpPr>
            <p:cNvPr name="TextBox 16" id="16"/>
            <p:cNvSpPr txBox="true"/>
            <p:nvPr/>
          </p:nvSpPr>
          <p:spPr>
            <a:xfrm>
              <a:off x="0" y="-47625"/>
              <a:ext cx="796589" cy="596454"/>
            </a:xfrm>
            <a:prstGeom prst="rect">
              <a:avLst/>
            </a:prstGeom>
          </p:spPr>
          <p:txBody>
            <a:bodyPr anchor="ctr" rtlCol="false" tIns="50800" lIns="50800" bIns="50800" rIns="50800"/>
            <a:lstStyle/>
            <a:p>
              <a:pPr algn="ctr" marL="0" indent="0" lvl="0">
                <a:lnSpc>
                  <a:spcPts val="2399"/>
                </a:lnSpc>
                <a:spcBef>
                  <a:spcPct val="0"/>
                </a:spcBef>
              </a:pPr>
            </a:p>
          </p:txBody>
        </p:sp>
      </p:grpSp>
      <p:grpSp>
        <p:nvGrpSpPr>
          <p:cNvPr name="Group 17" id="17"/>
          <p:cNvGrpSpPr/>
          <p:nvPr/>
        </p:nvGrpSpPr>
        <p:grpSpPr>
          <a:xfrm rot="0">
            <a:off x="5161576" y="5182469"/>
            <a:ext cx="3571240" cy="1020828"/>
            <a:chOff x="0" y="0"/>
            <a:chExt cx="940573" cy="268860"/>
          </a:xfrm>
        </p:grpSpPr>
        <p:sp>
          <p:nvSpPr>
            <p:cNvPr name="Freeform 18" id="18"/>
            <p:cNvSpPr/>
            <p:nvPr/>
          </p:nvSpPr>
          <p:spPr>
            <a:xfrm flipH="false" flipV="false" rot="0">
              <a:off x="0" y="0"/>
              <a:ext cx="940573" cy="268860"/>
            </a:xfrm>
            <a:custGeom>
              <a:avLst/>
              <a:gdLst/>
              <a:ahLst/>
              <a:cxnLst/>
              <a:rect r="r" b="b" t="t" l="l"/>
              <a:pathLst>
                <a:path h="268860" w="940573">
                  <a:moveTo>
                    <a:pt x="0" y="0"/>
                  </a:moveTo>
                  <a:lnTo>
                    <a:pt x="940573" y="0"/>
                  </a:lnTo>
                  <a:lnTo>
                    <a:pt x="940573" y="268860"/>
                  </a:lnTo>
                  <a:lnTo>
                    <a:pt x="0" y="268860"/>
                  </a:lnTo>
                  <a:close/>
                </a:path>
              </a:pathLst>
            </a:custGeom>
            <a:solidFill>
              <a:srgbClr val="FFC000"/>
            </a:solidFill>
          </p:spPr>
        </p:sp>
        <p:sp>
          <p:nvSpPr>
            <p:cNvPr name="TextBox 19" id="19"/>
            <p:cNvSpPr txBox="true"/>
            <p:nvPr/>
          </p:nvSpPr>
          <p:spPr>
            <a:xfrm>
              <a:off x="0" y="-47625"/>
              <a:ext cx="940573" cy="316485"/>
            </a:xfrm>
            <a:prstGeom prst="rect">
              <a:avLst/>
            </a:prstGeom>
          </p:spPr>
          <p:txBody>
            <a:bodyPr anchor="ctr" rtlCol="false" tIns="50800" lIns="50800" bIns="50800" rIns="50800"/>
            <a:lstStyle/>
            <a:p>
              <a:pPr algn="ctr">
                <a:lnSpc>
                  <a:spcPts val="2399"/>
                </a:lnSpc>
              </a:pPr>
            </a:p>
          </p:txBody>
        </p:sp>
      </p:grpSp>
      <p:grpSp>
        <p:nvGrpSpPr>
          <p:cNvPr name="Group 20" id="20"/>
          <p:cNvGrpSpPr/>
          <p:nvPr/>
        </p:nvGrpSpPr>
        <p:grpSpPr>
          <a:xfrm rot="-10800000">
            <a:off x="9555184" y="6064749"/>
            <a:ext cx="546690" cy="471347"/>
            <a:chOff x="0" y="0"/>
            <a:chExt cx="824883" cy="711200"/>
          </a:xfrm>
        </p:grpSpPr>
        <p:sp>
          <p:nvSpPr>
            <p:cNvPr name="Freeform 21" id="21"/>
            <p:cNvSpPr/>
            <p:nvPr/>
          </p:nvSpPr>
          <p:spPr>
            <a:xfrm flipH="false" flipV="false" rot="0">
              <a:off x="0" y="0"/>
              <a:ext cx="824883" cy="711200"/>
            </a:xfrm>
            <a:custGeom>
              <a:avLst/>
              <a:gdLst/>
              <a:ahLst/>
              <a:cxnLst/>
              <a:rect r="r" b="b" t="t" l="l"/>
              <a:pathLst>
                <a:path h="711200" w="824883">
                  <a:moveTo>
                    <a:pt x="412441" y="0"/>
                  </a:moveTo>
                  <a:lnTo>
                    <a:pt x="824883" y="711200"/>
                  </a:lnTo>
                  <a:lnTo>
                    <a:pt x="0" y="711200"/>
                  </a:lnTo>
                  <a:lnTo>
                    <a:pt x="412441" y="0"/>
                  </a:lnTo>
                  <a:close/>
                </a:path>
              </a:pathLst>
            </a:custGeom>
            <a:solidFill>
              <a:srgbClr val="05925D"/>
            </a:solidFill>
            <a:ln cap="sq">
              <a:noFill/>
              <a:prstDash val="solid"/>
              <a:miter/>
            </a:ln>
          </p:spPr>
        </p:sp>
        <p:sp>
          <p:nvSpPr>
            <p:cNvPr name="TextBox 22" id="22"/>
            <p:cNvSpPr txBox="true"/>
            <p:nvPr/>
          </p:nvSpPr>
          <p:spPr>
            <a:xfrm>
              <a:off x="128888" y="282575"/>
              <a:ext cx="567107" cy="377825"/>
            </a:xfrm>
            <a:prstGeom prst="rect">
              <a:avLst/>
            </a:prstGeom>
          </p:spPr>
          <p:txBody>
            <a:bodyPr anchor="ctr" rtlCol="false" tIns="50800" lIns="50800" bIns="50800" rIns="50800"/>
            <a:lstStyle/>
            <a:p>
              <a:pPr algn="ctr" marL="0" indent="0" lvl="0">
                <a:lnSpc>
                  <a:spcPts val="2399"/>
                </a:lnSpc>
                <a:spcBef>
                  <a:spcPct val="0"/>
                </a:spcBef>
              </a:pPr>
            </a:p>
          </p:txBody>
        </p:sp>
      </p:grpSp>
      <p:grpSp>
        <p:nvGrpSpPr>
          <p:cNvPr name="Group 23" id="23"/>
          <p:cNvGrpSpPr/>
          <p:nvPr/>
        </p:nvGrpSpPr>
        <p:grpSpPr>
          <a:xfrm rot="-10800000">
            <a:off x="12579734" y="6064749"/>
            <a:ext cx="546690" cy="471347"/>
            <a:chOff x="0" y="0"/>
            <a:chExt cx="824883" cy="711200"/>
          </a:xfrm>
        </p:grpSpPr>
        <p:sp>
          <p:nvSpPr>
            <p:cNvPr name="Freeform 24" id="24"/>
            <p:cNvSpPr/>
            <p:nvPr/>
          </p:nvSpPr>
          <p:spPr>
            <a:xfrm flipH="false" flipV="false" rot="0">
              <a:off x="0" y="0"/>
              <a:ext cx="824883" cy="711200"/>
            </a:xfrm>
            <a:custGeom>
              <a:avLst/>
              <a:gdLst/>
              <a:ahLst/>
              <a:cxnLst/>
              <a:rect r="r" b="b" t="t" l="l"/>
              <a:pathLst>
                <a:path h="711200" w="824883">
                  <a:moveTo>
                    <a:pt x="412441" y="0"/>
                  </a:moveTo>
                  <a:lnTo>
                    <a:pt x="824883" y="711200"/>
                  </a:lnTo>
                  <a:lnTo>
                    <a:pt x="0" y="711200"/>
                  </a:lnTo>
                  <a:lnTo>
                    <a:pt x="412441" y="0"/>
                  </a:lnTo>
                  <a:close/>
                </a:path>
              </a:pathLst>
            </a:custGeom>
            <a:solidFill>
              <a:srgbClr val="05925D"/>
            </a:solidFill>
            <a:ln cap="sq">
              <a:noFill/>
              <a:prstDash val="solid"/>
              <a:miter/>
            </a:ln>
          </p:spPr>
        </p:sp>
        <p:sp>
          <p:nvSpPr>
            <p:cNvPr name="TextBox 25" id="25"/>
            <p:cNvSpPr txBox="true"/>
            <p:nvPr/>
          </p:nvSpPr>
          <p:spPr>
            <a:xfrm>
              <a:off x="128888" y="282575"/>
              <a:ext cx="567107" cy="377825"/>
            </a:xfrm>
            <a:prstGeom prst="rect">
              <a:avLst/>
            </a:prstGeom>
          </p:spPr>
          <p:txBody>
            <a:bodyPr anchor="ctr" rtlCol="false" tIns="50800" lIns="50800" bIns="50800" rIns="50800"/>
            <a:lstStyle/>
            <a:p>
              <a:pPr algn="ctr" marL="0" indent="0" lvl="0">
                <a:lnSpc>
                  <a:spcPts val="2399"/>
                </a:lnSpc>
                <a:spcBef>
                  <a:spcPct val="0"/>
                </a:spcBef>
              </a:pPr>
            </a:p>
          </p:txBody>
        </p:sp>
      </p:grpSp>
      <p:grpSp>
        <p:nvGrpSpPr>
          <p:cNvPr name="Group 26" id="26"/>
          <p:cNvGrpSpPr/>
          <p:nvPr/>
        </p:nvGrpSpPr>
        <p:grpSpPr>
          <a:xfrm rot="0">
            <a:off x="9828529" y="5889998"/>
            <a:ext cx="3024550" cy="2398309"/>
            <a:chOff x="0" y="0"/>
            <a:chExt cx="796589" cy="631653"/>
          </a:xfrm>
        </p:grpSpPr>
        <p:sp>
          <p:nvSpPr>
            <p:cNvPr name="Freeform 27" id="27"/>
            <p:cNvSpPr/>
            <p:nvPr/>
          </p:nvSpPr>
          <p:spPr>
            <a:xfrm flipH="false" flipV="false" rot="0">
              <a:off x="0" y="0"/>
              <a:ext cx="796589" cy="631653"/>
            </a:xfrm>
            <a:custGeom>
              <a:avLst/>
              <a:gdLst/>
              <a:ahLst/>
              <a:cxnLst/>
              <a:rect r="r" b="b" t="t" l="l"/>
              <a:pathLst>
                <a:path h="631653" w="796589">
                  <a:moveTo>
                    <a:pt x="0" y="0"/>
                  </a:moveTo>
                  <a:lnTo>
                    <a:pt x="796589" y="0"/>
                  </a:lnTo>
                  <a:lnTo>
                    <a:pt x="796589" y="631653"/>
                  </a:lnTo>
                  <a:lnTo>
                    <a:pt x="0" y="631653"/>
                  </a:lnTo>
                  <a:close/>
                </a:path>
              </a:pathLst>
            </a:custGeom>
            <a:solidFill>
              <a:srgbClr val="F4FAF0"/>
            </a:solidFill>
            <a:ln cap="sq">
              <a:noFill/>
              <a:prstDash val="solid"/>
              <a:miter/>
            </a:ln>
          </p:spPr>
        </p:sp>
        <p:sp>
          <p:nvSpPr>
            <p:cNvPr name="TextBox 28" id="28"/>
            <p:cNvSpPr txBox="true"/>
            <p:nvPr/>
          </p:nvSpPr>
          <p:spPr>
            <a:xfrm>
              <a:off x="0" y="-47625"/>
              <a:ext cx="796589" cy="679278"/>
            </a:xfrm>
            <a:prstGeom prst="rect">
              <a:avLst/>
            </a:prstGeom>
          </p:spPr>
          <p:txBody>
            <a:bodyPr anchor="ctr" rtlCol="false" tIns="50800" lIns="50800" bIns="50800" rIns="50800"/>
            <a:lstStyle/>
            <a:p>
              <a:pPr algn="ctr" marL="0" indent="0" lvl="0">
                <a:lnSpc>
                  <a:spcPts val="2399"/>
                </a:lnSpc>
                <a:spcBef>
                  <a:spcPct val="0"/>
                </a:spcBef>
              </a:pPr>
            </a:p>
          </p:txBody>
        </p:sp>
      </p:grpSp>
      <p:grpSp>
        <p:nvGrpSpPr>
          <p:cNvPr name="Group 29" id="29"/>
          <p:cNvGrpSpPr/>
          <p:nvPr/>
        </p:nvGrpSpPr>
        <p:grpSpPr>
          <a:xfrm rot="0">
            <a:off x="9555184" y="5053446"/>
            <a:ext cx="3571240" cy="1020828"/>
            <a:chOff x="0" y="0"/>
            <a:chExt cx="940573" cy="268860"/>
          </a:xfrm>
        </p:grpSpPr>
        <p:sp>
          <p:nvSpPr>
            <p:cNvPr name="Freeform 30" id="30"/>
            <p:cNvSpPr/>
            <p:nvPr/>
          </p:nvSpPr>
          <p:spPr>
            <a:xfrm flipH="false" flipV="false" rot="0">
              <a:off x="0" y="0"/>
              <a:ext cx="940573" cy="268860"/>
            </a:xfrm>
            <a:custGeom>
              <a:avLst/>
              <a:gdLst/>
              <a:ahLst/>
              <a:cxnLst/>
              <a:rect r="r" b="b" t="t" l="l"/>
              <a:pathLst>
                <a:path h="268860" w="940573">
                  <a:moveTo>
                    <a:pt x="0" y="0"/>
                  </a:moveTo>
                  <a:lnTo>
                    <a:pt x="940573" y="0"/>
                  </a:lnTo>
                  <a:lnTo>
                    <a:pt x="940573" y="268860"/>
                  </a:lnTo>
                  <a:lnTo>
                    <a:pt x="0" y="268860"/>
                  </a:lnTo>
                  <a:close/>
                </a:path>
              </a:pathLst>
            </a:custGeom>
            <a:solidFill>
              <a:srgbClr val="00CA7F"/>
            </a:solidFill>
          </p:spPr>
        </p:sp>
        <p:sp>
          <p:nvSpPr>
            <p:cNvPr name="TextBox 31" id="31"/>
            <p:cNvSpPr txBox="true"/>
            <p:nvPr/>
          </p:nvSpPr>
          <p:spPr>
            <a:xfrm>
              <a:off x="0" y="-47625"/>
              <a:ext cx="940573" cy="316485"/>
            </a:xfrm>
            <a:prstGeom prst="rect">
              <a:avLst/>
            </a:prstGeom>
          </p:spPr>
          <p:txBody>
            <a:bodyPr anchor="ctr" rtlCol="false" tIns="50800" lIns="50800" bIns="50800" rIns="50800"/>
            <a:lstStyle/>
            <a:p>
              <a:pPr algn="ctr">
                <a:lnSpc>
                  <a:spcPts val="2399"/>
                </a:lnSpc>
              </a:pPr>
            </a:p>
          </p:txBody>
        </p:sp>
      </p:grpSp>
      <p:grpSp>
        <p:nvGrpSpPr>
          <p:cNvPr name="Group 32" id="32"/>
          <p:cNvGrpSpPr/>
          <p:nvPr/>
        </p:nvGrpSpPr>
        <p:grpSpPr>
          <a:xfrm rot="0">
            <a:off x="6300736" y="4132085"/>
            <a:ext cx="1260126" cy="1260126"/>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FFC000"/>
              </a:solidFill>
              <a:prstDash val="solid"/>
              <a:miter/>
            </a:ln>
          </p:spPr>
        </p:sp>
        <p:sp>
          <p:nvSpPr>
            <p:cNvPr name="TextBox 34" id="34"/>
            <p:cNvSpPr txBox="true"/>
            <p:nvPr/>
          </p:nvSpPr>
          <p:spPr>
            <a:xfrm>
              <a:off x="76200" y="28575"/>
              <a:ext cx="660400" cy="708025"/>
            </a:xfrm>
            <a:prstGeom prst="rect">
              <a:avLst/>
            </a:prstGeom>
          </p:spPr>
          <p:txBody>
            <a:bodyPr anchor="ctr" rtlCol="false" tIns="50800" lIns="50800" bIns="50800" rIns="50800"/>
            <a:lstStyle/>
            <a:p>
              <a:pPr algn="ctr">
                <a:lnSpc>
                  <a:spcPts val="2399"/>
                </a:lnSpc>
              </a:pPr>
            </a:p>
          </p:txBody>
        </p:sp>
      </p:grpSp>
      <p:grpSp>
        <p:nvGrpSpPr>
          <p:cNvPr name="Group 35" id="35"/>
          <p:cNvGrpSpPr/>
          <p:nvPr/>
        </p:nvGrpSpPr>
        <p:grpSpPr>
          <a:xfrm rot="0">
            <a:off x="10675332" y="4002893"/>
            <a:ext cx="1260126" cy="1260126"/>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00CA7F"/>
              </a:solidFill>
              <a:prstDash val="solid"/>
              <a:miter/>
            </a:ln>
          </p:spPr>
        </p:sp>
        <p:sp>
          <p:nvSpPr>
            <p:cNvPr name="TextBox 37" id="37"/>
            <p:cNvSpPr txBox="true"/>
            <p:nvPr/>
          </p:nvSpPr>
          <p:spPr>
            <a:xfrm>
              <a:off x="76200" y="28575"/>
              <a:ext cx="660400" cy="708025"/>
            </a:xfrm>
            <a:prstGeom prst="rect">
              <a:avLst/>
            </a:prstGeom>
          </p:spPr>
          <p:txBody>
            <a:bodyPr anchor="ctr" rtlCol="false" tIns="50800" lIns="50800" bIns="50800" rIns="50800"/>
            <a:lstStyle/>
            <a:p>
              <a:pPr algn="ctr" marL="0" indent="0" lvl="0">
                <a:lnSpc>
                  <a:spcPts val="2399"/>
                </a:lnSpc>
                <a:spcBef>
                  <a:spcPct val="0"/>
                </a:spcBef>
              </a:pPr>
            </a:p>
          </p:txBody>
        </p:sp>
      </p:grpSp>
      <p:sp>
        <p:nvSpPr>
          <p:cNvPr name="Freeform 38" id="38"/>
          <p:cNvSpPr/>
          <p:nvPr/>
        </p:nvSpPr>
        <p:spPr>
          <a:xfrm flipH="false" flipV="false" rot="0">
            <a:off x="6494604" y="4341358"/>
            <a:ext cx="841111" cy="841111"/>
          </a:xfrm>
          <a:custGeom>
            <a:avLst/>
            <a:gdLst/>
            <a:ahLst/>
            <a:cxnLst/>
            <a:rect r="r" b="b" t="t" l="l"/>
            <a:pathLst>
              <a:path h="841111" w="841111">
                <a:moveTo>
                  <a:pt x="0" y="0"/>
                </a:moveTo>
                <a:lnTo>
                  <a:pt x="841112" y="0"/>
                </a:lnTo>
                <a:lnTo>
                  <a:pt x="841112" y="841111"/>
                </a:lnTo>
                <a:lnTo>
                  <a:pt x="0" y="841111"/>
                </a:lnTo>
                <a:lnTo>
                  <a:pt x="0" y="0"/>
                </a:lnTo>
                <a:close/>
              </a:path>
            </a:pathLst>
          </a:custGeom>
          <a:blipFill>
            <a:blip r:embed="rId5"/>
            <a:stretch>
              <a:fillRect l="0" t="0" r="0" b="0"/>
            </a:stretch>
          </a:blipFill>
        </p:spPr>
      </p:sp>
      <p:sp>
        <p:nvSpPr>
          <p:cNvPr name="Freeform 39" id="39"/>
          <p:cNvSpPr/>
          <p:nvPr/>
        </p:nvSpPr>
        <p:spPr>
          <a:xfrm flipH="false" flipV="false" rot="0">
            <a:off x="10781423" y="4028435"/>
            <a:ext cx="1154034" cy="1154034"/>
          </a:xfrm>
          <a:custGeom>
            <a:avLst/>
            <a:gdLst/>
            <a:ahLst/>
            <a:cxnLst/>
            <a:rect r="r" b="b" t="t" l="l"/>
            <a:pathLst>
              <a:path h="1154034" w="1154034">
                <a:moveTo>
                  <a:pt x="0" y="0"/>
                </a:moveTo>
                <a:lnTo>
                  <a:pt x="1154035" y="0"/>
                </a:lnTo>
                <a:lnTo>
                  <a:pt x="1154035" y="1154034"/>
                </a:lnTo>
                <a:lnTo>
                  <a:pt x="0" y="1154034"/>
                </a:lnTo>
                <a:lnTo>
                  <a:pt x="0" y="0"/>
                </a:lnTo>
                <a:close/>
              </a:path>
            </a:pathLst>
          </a:custGeom>
          <a:blipFill>
            <a:blip r:embed="rId6"/>
            <a:stretch>
              <a:fillRect l="0" t="0" r="0" b="0"/>
            </a:stretch>
          </a:blipFill>
        </p:spPr>
      </p:sp>
      <p:sp>
        <p:nvSpPr>
          <p:cNvPr name="TextBox 40" id="40"/>
          <p:cNvSpPr txBox="true"/>
          <p:nvPr/>
        </p:nvSpPr>
        <p:spPr>
          <a:xfrm rot="0">
            <a:off x="1351170" y="1323400"/>
            <a:ext cx="16230600" cy="830581"/>
          </a:xfrm>
          <a:prstGeom prst="rect">
            <a:avLst/>
          </a:prstGeom>
        </p:spPr>
        <p:txBody>
          <a:bodyPr anchor="t" rtlCol="false" tIns="0" lIns="0" bIns="0" rIns="0">
            <a:spAutoFit/>
          </a:bodyPr>
          <a:lstStyle/>
          <a:p>
            <a:pPr algn="ctr">
              <a:lnSpc>
                <a:spcPts val="6629"/>
              </a:lnSpc>
              <a:spcBef>
                <a:spcPct val="0"/>
              </a:spcBef>
            </a:pPr>
            <a:r>
              <a:rPr lang="en-US" sz="5099">
                <a:solidFill>
                  <a:srgbClr val="000000"/>
                </a:solidFill>
                <a:latin typeface="Canva Sans Bold"/>
              </a:rPr>
              <a:t>REVENUE MARKET SHARE BY SEGMENTS 2022</a:t>
            </a:r>
          </a:p>
        </p:txBody>
      </p:sp>
      <p:sp>
        <p:nvSpPr>
          <p:cNvPr name="TextBox 41" id="41"/>
          <p:cNvSpPr txBox="true"/>
          <p:nvPr/>
        </p:nvSpPr>
        <p:spPr>
          <a:xfrm rot="0">
            <a:off x="5434921" y="6533528"/>
            <a:ext cx="3024550" cy="1130935"/>
          </a:xfrm>
          <a:prstGeom prst="rect">
            <a:avLst/>
          </a:prstGeom>
        </p:spPr>
        <p:txBody>
          <a:bodyPr anchor="t" rtlCol="false" tIns="0" lIns="0" bIns="0" rIns="0">
            <a:spAutoFit/>
          </a:bodyPr>
          <a:lstStyle/>
          <a:p>
            <a:pPr algn="ctr">
              <a:lnSpc>
                <a:spcPts val="4444"/>
              </a:lnSpc>
            </a:pPr>
            <a:r>
              <a:rPr lang="en-US" sz="3499" spc="181">
                <a:solidFill>
                  <a:srgbClr val="000000"/>
                </a:solidFill>
                <a:latin typeface="Barlow SemiCondensed"/>
              </a:rPr>
              <a:t>Plant-based :</a:t>
            </a:r>
          </a:p>
          <a:p>
            <a:pPr algn="ctr">
              <a:lnSpc>
                <a:spcPts val="4444"/>
              </a:lnSpc>
            </a:pPr>
            <a:r>
              <a:rPr lang="en-US" sz="3499" spc="181">
                <a:solidFill>
                  <a:srgbClr val="000000"/>
                </a:solidFill>
                <a:latin typeface="Barlow SemiCondensed"/>
              </a:rPr>
              <a:t>51.0%</a:t>
            </a:r>
          </a:p>
        </p:txBody>
      </p:sp>
      <p:sp>
        <p:nvSpPr>
          <p:cNvPr name="TextBox 42" id="42"/>
          <p:cNvSpPr txBox="true"/>
          <p:nvPr/>
        </p:nvSpPr>
        <p:spPr>
          <a:xfrm rot="0">
            <a:off x="9828529" y="6506430"/>
            <a:ext cx="3024550" cy="1130935"/>
          </a:xfrm>
          <a:prstGeom prst="rect">
            <a:avLst/>
          </a:prstGeom>
        </p:spPr>
        <p:txBody>
          <a:bodyPr anchor="t" rtlCol="false" tIns="0" lIns="0" bIns="0" rIns="0">
            <a:spAutoFit/>
          </a:bodyPr>
          <a:lstStyle/>
          <a:p>
            <a:pPr algn="ctr">
              <a:lnSpc>
                <a:spcPts val="4444"/>
              </a:lnSpc>
            </a:pPr>
            <a:r>
              <a:rPr lang="en-US" sz="3499" spc="181">
                <a:solidFill>
                  <a:srgbClr val="000000"/>
                </a:solidFill>
                <a:latin typeface="Barlow SemiCondensed"/>
              </a:rPr>
              <a:t>Meat Analog : 29.4%</a:t>
            </a:r>
          </a:p>
        </p:txBody>
      </p:sp>
      <p:sp>
        <p:nvSpPr>
          <p:cNvPr name="TextBox 43" id="43"/>
          <p:cNvSpPr txBox="true"/>
          <p:nvPr/>
        </p:nvSpPr>
        <p:spPr>
          <a:xfrm rot="0">
            <a:off x="5161576" y="5329377"/>
            <a:ext cx="3571240" cy="638177"/>
          </a:xfrm>
          <a:prstGeom prst="rect">
            <a:avLst/>
          </a:prstGeom>
        </p:spPr>
        <p:txBody>
          <a:bodyPr anchor="t" rtlCol="false" tIns="0" lIns="0" bIns="0" rIns="0">
            <a:spAutoFit/>
          </a:bodyPr>
          <a:lstStyle/>
          <a:p>
            <a:pPr algn="ctr">
              <a:lnSpc>
                <a:spcPts val="5249"/>
              </a:lnSpc>
              <a:spcBef>
                <a:spcPct val="0"/>
              </a:spcBef>
            </a:pPr>
            <a:r>
              <a:rPr lang="en-US" sz="3499" spc="181">
                <a:solidFill>
                  <a:srgbClr val="000000"/>
                </a:solidFill>
                <a:latin typeface="Barlow SemiCondensed Bold"/>
              </a:rPr>
              <a:t>Source Type</a:t>
            </a:r>
          </a:p>
        </p:txBody>
      </p:sp>
      <p:sp>
        <p:nvSpPr>
          <p:cNvPr name="TextBox 44" id="44"/>
          <p:cNvSpPr txBox="true"/>
          <p:nvPr/>
        </p:nvSpPr>
        <p:spPr>
          <a:xfrm rot="0">
            <a:off x="9555184" y="5261348"/>
            <a:ext cx="3571240" cy="628650"/>
          </a:xfrm>
          <a:prstGeom prst="rect">
            <a:avLst/>
          </a:prstGeom>
        </p:spPr>
        <p:txBody>
          <a:bodyPr anchor="t" rtlCol="false" tIns="0" lIns="0" bIns="0" rIns="0">
            <a:spAutoFit/>
          </a:bodyPr>
          <a:lstStyle/>
          <a:p>
            <a:pPr algn="ctr" marL="0" indent="0" lvl="0">
              <a:lnSpc>
                <a:spcPts val="5250"/>
              </a:lnSpc>
              <a:spcBef>
                <a:spcPct val="0"/>
              </a:spcBef>
            </a:pPr>
            <a:r>
              <a:rPr lang="en-US" sz="3500" spc="182" strike="noStrike" u="none">
                <a:solidFill>
                  <a:srgbClr val="000000"/>
                </a:solidFill>
                <a:latin typeface="Barlow SemiCondensed Bold"/>
              </a:rPr>
              <a:t>Application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sp>
        <p:nvSpPr>
          <p:cNvPr name="Freeform 3" id="3"/>
          <p:cNvSpPr/>
          <p:nvPr/>
        </p:nvSpPr>
        <p:spPr>
          <a:xfrm flipH="false" flipV="false" rot="0">
            <a:off x="0" y="-755341"/>
            <a:ext cx="18288000" cy="11042341"/>
          </a:xfrm>
          <a:custGeom>
            <a:avLst/>
            <a:gdLst/>
            <a:ahLst/>
            <a:cxnLst/>
            <a:rect r="r" b="b" t="t" l="l"/>
            <a:pathLst>
              <a:path h="11042341" w="18288000">
                <a:moveTo>
                  <a:pt x="0" y="0"/>
                </a:moveTo>
                <a:lnTo>
                  <a:pt x="18288000" y="0"/>
                </a:lnTo>
                <a:lnTo>
                  <a:pt x="18288000" y="11042341"/>
                </a:lnTo>
                <a:lnTo>
                  <a:pt x="0" y="11042341"/>
                </a:lnTo>
                <a:lnTo>
                  <a:pt x="0" y="0"/>
                </a:lnTo>
                <a:close/>
              </a:path>
            </a:pathLst>
          </a:custGeom>
          <a:blipFill>
            <a:blip r:embed="rId3"/>
            <a:stretch>
              <a:fillRect l="-22070" t="-15572" r="-4807" b="0"/>
            </a:stretch>
          </a:blipFill>
        </p:spPr>
      </p:sp>
      <p:grpSp>
        <p:nvGrpSpPr>
          <p:cNvPr name="Group 4" id="4"/>
          <p:cNvGrpSpPr/>
          <p:nvPr/>
        </p:nvGrpSpPr>
        <p:grpSpPr>
          <a:xfrm rot="0">
            <a:off x="395277" y="354915"/>
            <a:ext cx="17481644" cy="810624"/>
            <a:chOff x="0" y="0"/>
            <a:chExt cx="4604219" cy="213498"/>
          </a:xfrm>
        </p:grpSpPr>
        <p:sp>
          <p:nvSpPr>
            <p:cNvPr name="Freeform 5" id="5"/>
            <p:cNvSpPr/>
            <p:nvPr/>
          </p:nvSpPr>
          <p:spPr>
            <a:xfrm flipH="false" flipV="false" rot="0">
              <a:off x="0" y="0"/>
              <a:ext cx="4604219" cy="213498"/>
            </a:xfrm>
            <a:custGeom>
              <a:avLst/>
              <a:gdLst/>
              <a:ahLst/>
              <a:cxnLst/>
              <a:rect r="r" b="b" t="t" l="l"/>
              <a:pathLst>
                <a:path h="213498" w="4604219">
                  <a:moveTo>
                    <a:pt x="0" y="0"/>
                  </a:moveTo>
                  <a:lnTo>
                    <a:pt x="4604219" y="0"/>
                  </a:lnTo>
                  <a:lnTo>
                    <a:pt x="4604219" y="213498"/>
                  </a:lnTo>
                  <a:lnTo>
                    <a:pt x="0" y="213498"/>
                  </a:lnTo>
                  <a:close/>
                </a:path>
              </a:pathLst>
            </a:custGeom>
            <a:solidFill>
              <a:srgbClr val="FFFFFF">
                <a:alpha val="80784"/>
              </a:srgbClr>
            </a:solidFill>
          </p:spPr>
        </p:sp>
        <p:sp>
          <p:nvSpPr>
            <p:cNvPr name="TextBox 6" id="6"/>
            <p:cNvSpPr txBox="true"/>
            <p:nvPr/>
          </p:nvSpPr>
          <p:spPr>
            <a:xfrm>
              <a:off x="0" y="-47625"/>
              <a:ext cx="4604219" cy="261123"/>
            </a:xfrm>
            <a:prstGeom prst="rect">
              <a:avLst/>
            </a:prstGeom>
          </p:spPr>
          <p:txBody>
            <a:bodyPr anchor="ctr" rtlCol="false" tIns="50800" lIns="50800" bIns="50800" rIns="50800"/>
            <a:lstStyle/>
            <a:p>
              <a:pPr algn="ctr">
                <a:lnSpc>
                  <a:spcPts val="2399"/>
                </a:lnSpc>
              </a:pPr>
            </a:p>
          </p:txBody>
        </p:sp>
      </p:grpSp>
      <p:grpSp>
        <p:nvGrpSpPr>
          <p:cNvPr name="Group 7" id="7"/>
          <p:cNvGrpSpPr/>
          <p:nvPr/>
        </p:nvGrpSpPr>
        <p:grpSpPr>
          <a:xfrm rot="0">
            <a:off x="7047883" y="4102705"/>
            <a:ext cx="4192234" cy="1553314"/>
            <a:chOff x="0" y="0"/>
            <a:chExt cx="1104127" cy="409103"/>
          </a:xfrm>
        </p:grpSpPr>
        <p:sp>
          <p:nvSpPr>
            <p:cNvPr name="Freeform 8" id="8"/>
            <p:cNvSpPr/>
            <p:nvPr/>
          </p:nvSpPr>
          <p:spPr>
            <a:xfrm flipH="false" flipV="false" rot="0">
              <a:off x="0" y="0"/>
              <a:ext cx="1104127" cy="409103"/>
            </a:xfrm>
            <a:custGeom>
              <a:avLst/>
              <a:gdLst/>
              <a:ahLst/>
              <a:cxnLst/>
              <a:rect r="r" b="b" t="t" l="l"/>
              <a:pathLst>
                <a:path h="409103" w="1104127">
                  <a:moveTo>
                    <a:pt x="0" y="0"/>
                  </a:moveTo>
                  <a:lnTo>
                    <a:pt x="1104127" y="0"/>
                  </a:lnTo>
                  <a:lnTo>
                    <a:pt x="1104127" y="409103"/>
                  </a:lnTo>
                  <a:lnTo>
                    <a:pt x="0" y="409103"/>
                  </a:lnTo>
                  <a:close/>
                </a:path>
              </a:pathLst>
            </a:custGeom>
            <a:solidFill>
              <a:srgbClr val="2E2E2E"/>
            </a:solidFill>
          </p:spPr>
        </p:sp>
        <p:sp>
          <p:nvSpPr>
            <p:cNvPr name="TextBox 9" id="9"/>
            <p:cNvSpPr txBox="true"/>
            <p:nvPr/>
          </p:nvSpPr>
          <p:spPr>
            <a:xfrm>
              <a:off x="0" y="-47625"/>
              <a:ext cx="1104127" cy="456728"/>
            </a:xfrm>
            <a:prstGeom prst="rect">
              <a:avLst/>
            </a:prstGeom>
          </p:spPr>
          <p:txBody>
            <a:bodyPr anchor="ctr" rtlCol="false" tIns="50800" lIns="50800" bIns="50800" rIns="50800"/>
            <a:lstStyle/>
            <a:p>
              <a:pPr algn="ctr">
                <a:lnSpc>
                  <a:spcPts val="2399"/>
                </a:lnSpc>
              </a:pPr>
            </a:p>
          </p:txBody>
        </p:sp>
      </p:grpSp>
      <p:sp>
        <p:nvSpPr>
          <p:cNvPr name="TextBox 10" id="10"/>
          <p:cNvSpPr txBox="true"/>
          <p:nvPr/>
        </p:nvSpPr>
        <p:spPr>
          <a:xfrm rot="0">
            <a:off x="662062" y="421199"/>
            <a:ext cx="16963876" cy="646430"/>
          </a:xfrm>
          <a:prstGeom prst="rect">
            <a:avLst/>
          </a:prstGeom>
        </p:spPr>
        <p:txBody>
          <a:bodyPr anchor="t" rtlCol="false" tIns="0" lIns="0" bIns="0" rIns="0">
            <a:spAutoFit/>
          </a:bodyPr>
          <a:lstStyle/>
          <a:p>
            <a:pPr algn="ctr">
              <a:lnSpc>
                <a:spcPts val="5319"/>
              </a:lnSpc>
              <a:spcBef>
                <a:spcPct val="0"/>
              </a:spcBef>
            </a:pPr>
            <a:r>
              <a:rPr lang="en-US" sz="3799" spc="121">
                <a:solidFill>
                  <a:srgbClr val="2E2E2E"/>
                </a:solidFill>
                <a:latin typeface="Canva Sans Medium"/>
              </a:rPr>
              <a:t>GLOBAL ALTERNATIVE PROTEIN MARKET REVENUE SHARE FOR 2022</a:t>
            </a:r>
          </a:p>
        </p:txBody>
      </p:sp>
      <p:sp>
        <p:nvSpPr>
          <p:cNvPr name="TextBox 11" id="11"/>
          <p:cNvSpPr txBox="true"/>
          <p:nvPr/>
        </p:nvSpPr>
        <p:spPr>
          <a:xfrm rot="0">
            <a:off x="7281342" y="4343782"/>
            <a:ext cx="3725317" cy="1147360"/>
          </a:xfrm>
          <a:prstGeom prst="rect">
            <a:avLst/>
          </a:prstGeom>
        </p:spPr>
        <p:txBody>
          <a:bodyPr anchor="t" rtlCol="false" tIns="0" lIns="0" bIns="0" rIns="0">
            <a:spAutoFit/>
          </a:bodyPr>
          <a:lstStyle/>
          <a:p>
            <a:pPr algn="ctr">
              <a:lnSpc>
                <a:spcPts val="4404"/>
              </a:lnSpc>
            </a:pPr>
            <a:r>
              <a:rPr lang="en-US" sz="4449" spc="231">
                <a:solidFill>
                  <a:srgbClr val="FFFFFF"/>
                </a:solidFill>
                <a:latin typeface="Barlow SemiCondensed"/>
              </a:rPr>
              <a:t>North America:</a:t>
            </a:r>
          </a:p>
          <a:p>
            <a:pPr algn="ctr">
              <a:lnSpc>
                <a:spcPts val="4404"/>
              </a:lnSpc>
            </a:pPr>
            <a:r>
              <a:rPr lang="en-US" sz="4449" spc="231">
                <a:solidFill>
                  <a:srgbClr val="FFFFFF"/>
                </a:solidFill>
                <a:latin typeface="Barlow SemiCondensed"/>
              </a:rPr>
              <a:t>36.2%</a:t>
            </a:r>
          </a:p>
        </p:txBody>
      </p:sp>
      <p:sp>
        <p:nvSpPr>
          <p:cNvPr name="TextBox 12" id="12"/>
          <p:cNvSpPr txBox="true"/>
          <p:nvPr/>
        </p:nvSpPr>
        <p:spPr>
          <a:xfrm rot="0">
            <a:off x="221227" y="9362981"/>
            <a:ext cx="18066773" cy="733425"/>
          </a:xfrm>
          <a:prstGeom prst="rect">
            <a:avLst/>
          </a:prstGeom>
        </p:spPr>
        <p:txBody>
          <a:bodyPr anchor="t" rtlCol="false" tIns="0" lIns="0" bIns="0" rIns="0">
            <a:spAutoFit/>
          </a:bodyPr>
          <a:lstStyle/>
          <a:p>
            <a:pPr>
              <a:lnSpc>
                <a:spcPts val="2999"/>
              </a:lnSpc>
              <a:spcBef>
                <a:spcPct val="0"/>
              </a:spcBef>
            </a:pPr>
            <a:r>
              <a:rPr lang="en-US" sz="1999" spc="103">
                <a:solidFill>
                  <a:srgbClr val="FFFFFF"/>
                </a:solidFill>
                <a:latin typeface="Barlow SemiCondensed Bold"/>
              </a:rPr>
              <a:t>The North America alternative protein market dominates the overall market mostly because of the presence of major players in the U.S. Further, people in North America are more inclined towards healthy eating habits, along with consumption of sustainable products.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0281278" y="3617082"/>
            <a:ext cx="6978022" cy="4963897"/>
            <a:chOff x="0" y="0"/>
            <a:chExt cx="3907209" cy="2779438"/>
          </a:xfrm>
        </p:grpSpPr>
        <p:sp>
          <p:nvSpPr>
            <p:cNvPr name="Freeform 4" id="4"/>
            <p:cNvSpPr/>
            <p:nvPr/>
          </p:nvSpPr>
          <p:spPr>
            <a:xfrm flipH="false" flipV="false" rot="0">
              <a:off x="6350" y="1311318"/>
              <a:ext cx="3615109" cy="1461770"/>
            </a:xfrm>
            <a:custGeom>
              <a:avLst/>
              <a:gdLst/>
              <a:ahLst/>
              <a:cxnLst/>
              <a:rect r="r" b="b" t="t" l="l"/>
              <a:pathLst>
                <a:path h="1461770" w="3615109">
                  <a:moveTo>
                    <a:pt x="0" y="0"/>
                  </a:moveTo>
                  <a:lnTo>
                    <a:pt x="0" y="1461770"/>
                  </a:lnTo>
                  <a:lnTo>
                    <a:pt x="3615109" y="1461770"/>
                  </a:lnTo>
                  <a:lnTo>
                    <a:pt x="0" y="0"/>
                  </a:lnTo>
                  <a:close/>
                </a:path>
              </a:pathLst>
            </a:custGeom>
            <a:solidFill>
              <a:srgbClr val="5773B8"/>
            </a:solidFill>
          </p:spPr>
        </p:sp>
        <p:sp>
          <p:nvSpPr>
            <p:cNvPr name="Freeform 5" id="5"/>
            <p:cNvSpPr/>
            <p:nvPr/>
          </p:nvSpPr>
          <p:spPr>
            <a:xfrm flipH="false" flipV="false" rot="0">
              <a:off x="0" y="-29210"/>
              <a:ext cx="3913558" cy="2809918"/>
            </a:xfrm>
            <a:custGeom>
              <a:avLst/>
              <a:gdLst/>
              <a:ahLst/>
              <a:cxnLst/>
              <a:rect r="r" b="b" t="t" l="l"/>
              <a:pathLst>
                <a:path h="2809918" w="3913558">
                  <a:moveTo>
                    <a:pt x="1270" y="45720"/>
                  </a:moveTo>
                  <a:lnTo>
                    <a:pt x="1270" y="938530"/>
                  </a:lnTo>
                  <a:cubicBezTo>
                    <a:pt x="1270" y="1090831"/>
                    <a:pt x="0" y="1358308"/>
                    <a:pt x="1270" y="1622468"/>
                  </a:cubicBezTo>
                  <a:cubicBezTo>
                    <a:pt x="5080" y="2390818"/>
                    <a:pt x="99060" y="2696888"/>
                    <a:pt x="99060" y="2696888"/>
                  </a:cubicBezTo>
                  <a:cubicBezTo>
                    <a:pt x="99060" y="2696888"/>
                    <a:pt x="579120" y="2797218"/>
                    <a:pt x="1004570" y="2803568"/>
                  </a:cubicBezTo>
                  <a:cubicBezTo>
                    <a:pt x="1385570" y="2809918"/>
                    <a:pt x="2247900" y="2808648"/>
                    <a:pt x="3084249" y="2808648"/>
                  </a:cubicBezTo>
                  <a:cubicBezTo>
                    <a:pt x="3503349" y="2808648"/>
                    <a:pt x="3904669" y="2808648"/>
                    <a:pt x="3904669" y="2808648"/>
                  </a:cubicBezTo>
                  <a:cubicBezTo>
                    <a:pt x="3904669" y="2808648"/>
                    <a:pt x="3902128" y="2155868"/>
                    <a:pt x="3904669" y="1739308"/>
                  </a:cubicBezTo>
                  <a:cubicBezTo>
                    <a:pt x="3913558" y="1228768"/>
                    <a:pt x="3909749" y="1090831"/>
                    <a:pt x="3909749" y="986790"/>
                  </a:cubicBezTo>
                  <a:cubicBezTo>
                    <a:pt x="3904669" y="438150"/>
                    <a:pt x="3904669" y="59690"/>
                    <a:pt x="3904669" y="59690"/>
                  </a:cubicBezTo>
                  <a:cubicBezTo>
                    <a:pt x="3904669" y="59690"/>
                    <a:pt x="3265859" y="34290"/>
                    <a:pt x="2390140" y="41910"/>
                  </a:cubicBezTo>
                  <a:cubicBezTo>
                    <a:pt x="2033270" y="48260"/>
                    <a:pt x="1306830" y="34290"/>
                    <a:pt x="918210" y="49530"/>
                  </a:cubicBezTo>
                  <a:cubicBezTo>
                    <a:pt x="494030" y="66040"/>
                    <a:pt x="247650" y="0"/>
                    <a:pt x="1270" y="45720"/>
                  </a:cubicBezTo>
                  <a:close/>
                </a:path>
              </a:pathLst>
            </a:custGeom>
            <a:solidFill>
              <a:srgbClr val="FFFFFF"/>
            </a:solidFill>
          </p:spPr>
        </p:sp>
      </p:grpSp>
      <p:grpSp>
        <p:nvGrpSpPr>
          <p:cNvPr name="Group 6" id="6"/>
          <p:cNvGrpSpPr/>
          <p:nvPr/>
        </p:nvGrpSpPr>
        <p:grpSpPr>
          <a:xfrm rot="0">
            <a:off x="2327296" y="3617082"/>
            <a:ext cx="6978022" cy="4963897"/>
            <a:chOff x="0" y="0"/>
            <a:chExt cx="3907209" cy="2779438"/>
          </a:xfrm>
        </p:grpSpPr>
        <p:sp>
          <p:nvSpPr>
            <p:cNvPr name="Freeform 7" id="7"/>
            <p:cNvSpPr/>
            <p:nvPr/>
          </p:nvSpPr>
          <p:spPr>
            <a:xfrm flipH="false" flipV="false" rot="0">
              <a:off x="6350" y="1311318"/>
              <a:ext cx="3615109" cy="1461770"/>
            </a:xfrm>
            <a:custGeom>
              <a:avLst/>
              <a:gdLst/>
              <a:ahLst/>
              <a:cxnLst/>
              <a:rect r="r" b="b" t="t" l="l"/>
              <a:pathLst>
                <a:path h="1461770" w="3615109">
                  <a:moveTo>
                    <a:pt x="0" y="0"/>
                  </a:moveTo>
                  <a:lnTo>
                    <a:pt x="0" y="1461770"/>
                  </a:lnTo>
                  <a:lnTo>
                    <a:pt x="3615109" y="1461770"/>
                  </a:lnTo>
                  <a:lnTo>
                    <a:pt x="0" y="0"/>
                  </a:lnTo>
                  <a:close/>
                </a:path>
              </a:pathLst>
            </a:custGeom>
            <a:solidFill>
              <a:srgbClr val="5773B8"/>
            </a:solidFill>
          </p:spPr>
        </p:sp>
        <p:sp>
          <p:nvSpPr>
            <p:cNvPr name="Freeform 8" id="8"/>
            <p:cNvSpPr/>
            <p:nvPr/>
          </p:nvSpPr>
          <p:spPr>
            <a:xfrm flipH="false" flipV="false" rot="0">
              <a:off x="0" y="-29210"/>
              <a:ext cx="3913558" cy="2809918"/>
            </a:xfrm>
            <a:custGeom>
              <a:avLst/>
              <a:gdLst/>
              <a:ahLst/>
              <a:cxnLst/>
              <a:rect r="r" b="b" t="t" l="l"/>
              <a:pathLst>
                <a:path h="2809918" w="3913558">
                  <a:moveTo>
                    <a:pt x="1270" y="45720"/>
                  </a:moveTo>
                  <a:lnTo>
                    <a:pt x="1270" y="938530"/>
                  </a:lnTo>
                  <a:cubicBezTo>
                    <a:pt x="1270" y="1090831"/>
                    <a:pt x="0" y="1358308"/>
                    <a:pt x="1270" y="1622468"/>
                  </a:cubicBezTo>
                  <a:cubicBezTo>
                    <a:pt x="5080" y="2390818"/>
                    <a:pt x="99060" y="2696888"/>
                    <a:pt x="99060" y="2696888"/>
                  </a:cubicBezTo>
                  <a:cubicBezTo>
                    <a:pt x="99060" y="2696888"/>
                    <a:pt x="579120" y="2797218"/>
                    <a:pt x="1004570" y="2803568"/>
                  </a:cubicBezTo>
                  <a:cubicBezTo>
                    <a:pt x="1385570" y="2809918"/>
                    <a:pt x="2247900" y="2808648"/>
                    <a:pt x="3084249" y="2808648"/>
                  </a:cubicBezTo>
                  <a:cubicBezTo>
                    <a:pt x="3503349" y="2808648"/>
                    <a:pt x="3904669" y="2808648"/>
                    <a:pt x="3904669" y="2808648"/>
                  </a:cubicBezTo>
                  <a:cubicBezTo>
                    <a:pt x="3904669" y="2808648"/>
                    <a:pt x="3902128" y="2155868"/>
                    <a:pt x="3904669" y="1739308"/>
                  </a:cubicBezTo>
                  <a:cubicBezTo>
                    <a:pt x="3913558" y="1228768"/>
                    <a:pt x="3909749" y="1090831"/>
                    <a:pt x="3909749" y="986790"/>
                  </a:cubicBezTo>
                  <a:cubicBezTo>
                    <a:pt x="3904669" y="438150"/>
                    <a:pt x="3904669" y="59690"/>
                    <a:pt x="3904669" y="59690"/>
                  </a:cubicBezTo>
                  <a:cubicBezTo>
                    <a:pt x="3904669" y="59690"/>
                    <a:pt x="3265859" y="34290"/>
                    <a:pt x="2390140" y="41910"/>
                  </a:cubicBezTo>
                  <a:cubicBezTo>
                    <a:pt x="2033270" y="48260"/>
                    <a:pt x="1306830" y="34290"/>
                    <a:pt x="918210" y="49530"/>
                  </a:cubicBezTo>
                  <a:cubicBezTo>
                    <a:pt x="494030" y="66040"/>
                    <a:pt x="247650" y="0"/>
                    <a:pt x="1270" y="45720"/>
                  </a:cubicBezTo>
                  <a:close/>
                </a:path>
              </a:pathLst>
            </a:custGeom>
            <a:solidFill>
              <a:srgbClr val="FFFFFF"/>
            </a:solidFill>
          </p:spPr>
        </p:sp>
      </p:grpSp>
      <p:sp>
        <p:nvSpPr>
          <p:cNvPr name="TextBox 9" id="9"/>
          <p:cNvSpPr txBox="true"/>
          <p:nvPr/>
        </p:nvSpPr>
        <p:spPr>
          <a:xfrm rot="0">
            <a:off x="3556546" y="3663094"/>
            <a:ext cx="4070470" cy="714377"/>
          </a:xfrm>
          <a:prstGeom prst="rect">
            <a:avLst/>
          </a:prstGeom>
        </p:spPr>
        <p:txBody>
          <a:bodyPr anchor="t" rtlCol="false" tIns="0" lIns="0" bIns="0" rIns="0">
            <a:spAutoFit/>
          </a:bodyPr>
          <a:lstStyle/>
          <a:p>
            <a:pPr algn="ctr">
              <a:lnSpc>
                <a:spcPts val="5999"/>
              </a:lnSpc>
              <a:spcBef>
                <a:spcPct val="0"/>
              </a:spcBef>
            </a:pPr>
            <a:r>
              <a:rPr lang="en-US" sz="3999" spc="207">
                <a:solidFill>
                  <a:srgbClr val="000000"/>
                </a:solidFill>
                <a:latin typeface="Canva Sans Bold"/>
              </a:rPr>
              <a:t>Drivers</a:t>
            </a:r>
          </a:p>
        </p:txBody>
      </p:sp>
      <p:sp>
        <p:nvSpPr>
          <p:cNvPr name="TextBox 10" id="10"/>
          <p:cNvSpPr txBox="true"/>
          <p:nvPr/>
        </p:nvSpPr>
        <p:spPr>
          <a:xfrm rot="0">
            <a:off x="11711351" y="3663096"/>
            <a:ext cx="4117875" cy="714375"/>
          </a:xfrm>
          <a:prstGeom prst="rect">
            <a:avLst/>
          </a:prstGeom>
        </p:spPr>
        <p:txBody>
          <a:bodyPr anchor="t" rtlCol="false" tIns="0" lIns="0" bIns="0" rIns="0">
            <a:spAutoFit/>
          </a:bodyPr>
          <a:lstStyle/>
          <a:p>
            <a:pPr algn="ctr">
              <a:lnSpc>
                <a:spcPts val="5999"/>
              </a:lnSpc>
              <a:spcBef>
                <a:spcPct val="0"/>
              </a:spcBef>
            </a:pPr>
            <a:r>
              <a:rPr lang="en-US" sz="3999" spc="207">
                <a:solidFill>
                  <a:srgbClr val="000000"/>
                </a:solidFill>
                <a:latin typeface="Canva Sans Bold"/>
              </a:rPr>
              <a:t>Restraints</a:t>
            </a:r>
          </a:p>
        </p:txBody>
      </p:sp>
      <p:sp>
        <p:nvSpPr>
          <p:cNvPr name="TextBox 11" id="11"/>
          <p:cNvSpPr txBox="true"/>
          <p:nvPr/>
        </p:nvSpPr>
        <p:spPr>
          <a:xfrm rot="0">
            <a:off x="2649664" y="5356271"/>
            <a:ext cx="6333286" cy="1409319"/>
          </a:xfrm>
          <a:prstGeom prst="rect">
            <a:avLst/>
          </a:prstGeom>
        </p:spPr>
        <p:txBody>
          <a:bodyPr anchor="t" rtlCol="false" tIns="0" lIns="0" bIns="0" rIns="0">
            <a:spAutoFit/>
          </a:bodyPr>
          <a:lstStyle/>
          <a:p>
            <a:pPr>
              <a:lnSpc>
                <a:spcPts val="3765"/>
              </a:lnSpc>
              <a:spcBef>
                <a:spcPct val="0"/>
              </a:spcBef>
            </a:pPr>
            <a:r>
              <a:rPr lang="en-US" sz="2510" spc="130">
                <a:solidFill>
                  <a:srgbClr val="000000"/>
                </a:solidFill>
                <a:latin typeface="Canva Sans"/>
              </a:rPr>
              <a:t>Rise in the admiration of health and nutrition-based products; Surging investment in plant-based food</a:t>
            </a:r>
          </a:p>
        </p:txBody>
      </p:sp>
      <p:sp>
        <p:nvSpPr>
          <p:cNvPr name="TextBox 12" id="12"/>
          <p:cNvSpPr txBox="true"/>
          <p:nvPr/>
        </p:nvSpPr>
        <p:spPr>
          <a:xfrm rot="0">
            <a:off x="10514402" y="4751069"/>
            <a:ext cx="6511775" cy="3314323"/>
          </a:xfrm>
          <a:prstGeom prst="rect">
            <a:avLst/>
          </a:prstGeom>
        </p:spPr>
        <p:txBody>
          <a:bodyPr anchor="t" rtlCol="false" tIns="0" lIns="0" bIns="0" rIns="0">
            <a:spAutoFit/>
          </a:bodyPr>
          <a:lstStyle/>
          <a:p>
            <a:pPr marL="541887" indent="-270943" lvl="1">
              <a:lnSpc>
                <a:spcPts val="3764"/>
              </a:lnSpc>
              <a:buFont typeface="Arial"/>
              <a:buChar char="•"/>
            </a:pPr>
            <a:r>
              <a:rPr lang="en-US" sz="2509" spc="130">
                <a:solidFill>
                  <a:srgbClr val="000000"/>
                </a:solidFill>
                <a:latin typeface="Canva Sans"/>
              </a:rPr>
              <a:t>Currently various alternative protein products are fewer ideal substitutes and contains high amount of salt. </a:t>
            </a:r>
          </a:p>
          <a:p>
            <a:pPr marL="541887" indent="-270943" lvl="1">
              <a:lnSpc>
                <a:spcPts val="3764"/>
              </a:lnSpc>
              <a:spcBef>
                <a:spcPct val="0"/>
              </a:spcBef>
              <a:buFont typeface="Arial"/>
              <a:buChar char="•"/>
            </a:pPr>
            <a:r>
              <a:rPr lang="en-US" sz="2509" spc="130">
                <a:solidFill>
                  <a:srgbClr val="000000"/>
                </a:solidFill>
                <a:latin typeface="Canva Sans"/>
              </a:rPr>
              <a:t>Further, edible insects used as an alternative protein contains chitin in it.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96" r="0" b="-9296"/>
            </a:stretch>
          </a:blipFill>
        </p:spPr>
      </p:sp>
      <p:grpSp>
        <p:nvGrpSpPr>
          <p:cNvPr name="Group 3" id="3"/>
          <p:cNvGrpSpPr/>
          <p:nvPr/>
        </p:nvGrpSpPr>
        <p:grpSpPr>
          <a:xfrm rot="0">
            <a:off x="1443655" y="4069885"/>
            <a:ext cx="15337235" cy="4963897"/>
            <a:chOff x="0" y="0"/>
            <a:chExt cx="8587788" cy="2779438"/>
          </a:xfrm>
        </p:grpSpPr>
        <p:sp>
          <p:nvSpPr>
            <p:cNvPr name="Freeform 4" id="4"/>
            <p:cNvSpPr/>
            <p:nvPr/>
          </p:nvSpPr>
          <p:spPr>
            <a:xfrm flipH="false" flipV="false" rot="0">
              <a:off x="6350" y="1311318"/>
              <a:ext cx="8295688" cy="1461770"/>
            </a:xfrm>
            <a:custGeom>
              <a:avLst/>
              <a:gdLst/>
              <a:ahLst/>
              <a:cxnLst/>
              <a:rect r="r" b="b" t="t" l="l"/>
              <a:pathLst>
                <a:path h="1461770" w="8295688">
                  <a:moveTo>
                    <a:pt x="0" y="0"/>
                  </a:moveTo>
                  <a:lnTo>
                    <a:pt x="0" y="1461770"/>
                  </a:lnTo>
                  <a:lnTo>
                    <a:pt x="8295688" y="1461770"/>
                  </a:lnTo>
                  <a:lnTo>
                    <a:pt x="0" y="0"/>
                  </a:lnTo>
                  <a:close/>
                </a:path>
              </a:pathLst>
            </a:custGeom>
            <a:solidFill>
              <a:srgbClr val="5773B8"/>
            </a:solidFill>
          </p:spPr>
        </p:sp>
        <p:sp>
          <p:nvSpPr>
            <p:cNvPr name="Freeform 5" id="5"/>
            <p:cNvSpPr/>
            <p:nvPr/>
          </p:nvSpPr>
          <p:spPr>
            <a:xfrm flipH="false" flipV="false" rot="0">
              <a:off x="0" y="-29210"/>
              <a:ext cx="8594138" cy="2809918"/>
            </a:xfrm>
            <a:custGeom>
              <a:avLst/>
              <a:gdLst/>
              <a:ahLst/>
              <a:cxnLst/>
              <a:rect r="r" b="b" t="t" l="l"/>
              <a:pathLst>
                <a:path h="2809918" w="8594138">
                  <a:moveTo>
                    <a:pt x="1270" y="45720"/>
                  </a:moveTo>
                  <a:lnTo>
                    <a:pt x="1270" y="938530"/>
                  </a:lnTo>
                  <a:cubicBezTo>
                    <a:pt x="1270" y="1090831"/>
                    <a:pt x="0" y="1358308"/>
                    <a:pt x="1270" y="1622468"/>
                  </a:cubicBezTo>
                  <a:cubicBezTo>
                    <a:pt x="5080" y="2390818"/>
                    <a:pt x="99060" y="2696888"/>
                    <a:pt x="99060" y="2696888"/>
                  </a:cubicBezTo>
                  <a:cubicBezTo>
                    <a:pt x="99060" y="2696888"/>
                    <a:pt x="579120" y="2797218"/>
                    <a:pt x="1004570" y="2803568"/>
                  </a:cubicBezTo>
                  <a:cubicBezTo>
                    <a:pt x="1385570" y="2809918"/>
                    <a:pt x="2247900" y="2808648"/>
                    <a:pt x="7764828" y="2808648"/>
                  </a:cubicBezTo>
                  <a:cubicBezTo>
                    <a:pt x="8183928" y="2808648"/>
                    <a:pt x="8585248" y="2808648"/>
                    <a:pt x="8585248" y="2808648"/>
                  </a:cubicBezTo>
                  <a:cubicBezTo>
                    <a:pt x="8585248" y="2808648"/>
                    <a:pt x="8582708" y="2155868"/>
                    <a:pt x="8585248" y="1739308"/>
                  </a:cubicBezTo>
                  <a:cubicBezTo>
                    <a:pt x="8594138" y="1228768"/>
                    <a:pt x="8590328" y="1090831"/>
                    <a:pt x="8590328" y="986790"/>
                  </a:cubicBezTo>
                  <a:cubicBezTo>
                    <a:pt x="8585248" y="438150"/>
                    <a:pt x="8585248" y="59690"/>
                    <a:pt x="8585248" y="59690"/>
                  </a:cubicBezTo>
                  <a:cubicBezTo>
                    <a:pt x="8585248" y="59690"/>
                    <a:pt x="7946438" y="34290"/>
                    <a:pt x="2390140" y="41910"/>
                  </a:cubicBezTo>
                  <a:cubicBezTo>
                    <a:pt x="2033270" y="48260"/>
                    <a:pt x="1306830" y="34290"/>
                    <a:pt x="918210" y="49530"/>
                  </a:cubicBezTo>
                  <a:cubicBezTo>
                    <a:pt x="494030" y="66040"/>
                    <a:pt x="247650" y="0"/>
                    <a:pt x="1270" y="45720"/>
                  </a:cubicBezTo>
                  <a:close/>
                </a:path>
              </a:pathLst>
            </a:custGeom>
            <a:solidFill>
              <a:srgbClr val="FFFFFF"/>
            </a:solidFill>
          </p:spPr>
        </p:sp>
      </p:grpSp>
      <p:sp>
        <p:nvSpPr>
          <p:cNvPr name="Freeform 6" id="6"/>
          <p:cNvSpPr/>
          <p:nvPr/>
        </p:nvSpPr>
        <p:spPr>
          <a:xfrm flipH="false" flipV="false" rot="-5400000">
            <a:off x="8006549" y="-2261112"/>
            <a:ext cx="2274901" cy="8348713"/>
          </a:xfrm>
          <a:custGeom>
            <a:avLst/>
            <a:gdLst/>
            <a:ahLst/>
            <a:cxnLst/>
            <a:rect r="r" b="b" t="t" l="l"/>
            <a:pathLst>
              <a:path h="8348713" w="2274901">
                <a:moveTo>
                  <a:pt x="0" y="0"/>
                </a:moveTo>
                <a:lnTo>
                  <a:pt x="2274902" y="0"/>
                </a:lnTo>
                <a:lnTo>
                  <a:pt x="2274902" y="8348713"/>
                </a:lnTo>
                <a:lnTo>
                  <a:pt x="0" y="8348713"/>
                </a:lnTo>
                <a:lnTo>
                  <a:pt x="0" y="0"/>
                </a:lnTo>
                <a:close/>
              </a:path>
            </a:pathLst>
          </a:custGeom>
          <a:blipFill>
            <a:blip r:embed="rId3">
              <a:extLst>
                <a:ext uri="{96DAC541-7B7A-43D3-8B79-37D633B846F1}">
                  <asvg:svgBlip xmlns:asvg="http://schemas.microsoft.com/office/drawing/2016/SVG/main" r:embed="rId4"/>
                </a:ext>
              </a:extLst>
            </a:blip>
            <a:stretch>
              <a:fillRect l="-168363" t="0" r="0" b="0"/>
            </a:stretch>
          </a:blipFill>
        </p:spPr>
      </p:sp>
      <p:sp>
        <p:nvSpPr>
          <p:cNvPr name="TextBox 7" id="7"/>
          <p:cNvSpPr txBox="true"/>
          <p:nvPr/>
        </p:nvSpPr>
        <p:spPr>
          <a:xfrm rot="0">
            <a:off x="5508073" y="1464616"/>
            <a:ext cx="7714059" cy="811531"/>
          </a:xfrm>
          <a:prstGeom prst="rect">
            <a:avLst/>
          </a:prstGeom>
        </p:spPr>
        <p:txBody>
          <a:bodyPr anchor="t" rtlCol="false" tIns="0" lIns="0" bIns="0" rIns="0">
            <a:spAutoFit/>
          </a:bodyPr>
          <a:lstStyle/>
          <a:p>
            <a:pPr algn="ctr">
              <a:lnSpc>
                <a:spcPts val="6719"/>
              </a:lnSpc>
              <a:spcBef>
                <a:spcPct val="0"/>
              </a:spcBef>
            </a:pPr>
            <a:r>
              <a:rPr lang="en-US" sz="4799" spc="153">
                <a:solidFill>
                  <a:srgbClr val="000000"/>
                </a:solidFill>
                <a:latin typeface="Canva Sans Medium"/>
              </a:rPr>
              <a:t>AUTHOR'S PERSPECTIVE</a:t>
            </a:r>
          </a:p>
        </p:txBody>
      </p:sp>
      <p:sp>
        <p:nvSpPr>
          <p:cNvPr name="TextBox 8" id="8"/>
          <p:cNvSpPr txBox="true"/>
          <p:nvPr/>
        </p:nvSpPr>
        <p:spPr>
          <a:xfrm rot="0">
            <a:off x="1696485" y="4592269"/>
            <a:ext cx="14831573" cy="792481"/>
          </a:xfrm>
          <a:prstGeom prst="rect">
            <a:avLst/>
          </a:prstGeom>
        </p:spPr>
        <p:txBody>
          <a:bodyPr anchor="t" rtlCol="false" tIns="0" lIns="0" bIns="0" rIns="0">
            <a:spAutoFit/>
          </a:bodyPr>
          <a:lstStyle/>
          <a:p>
            <a:pPr marL="474976" indent="-237488" lvl="1">
              <a:lnSpc>
                <a:spcPts val="3299"/>
              </a:lnSpc>
              <a:buFont typeface="Arial"/>
              <a:buChar char="•"/>
            </a:pPr>
            <a:r>
              <a:rPr lang="en-US" sz="2199" spc="114">
                <a:solidFill>
                  <a:srgbClr val="000000"/>
                </a:solidFill>
                <a:latin typeface="Canva Sans"/>
              </a:rPr>
              <a:t>P</a:t>
            </a:r>
            <a:r>
              <a:rPr lang="en-US" sz="2199" spc="114">
                <a:solidFill>
                  <a:srgbClr val="000000"/>
                </a:solidFill>
                <a:latin typeface="Canva Sans"/>
              </a:rPr>
              <a:t>lant-based proteins segment dominated the market of alternative proteins mainly because of the increasing adoption of consuming more sustainable and healthy food.</a:t>
            </a:r>
          </a:p>
        </p:txBody>
      </p:sp>
      <p:sp>
        <p:nvSpPr>
          <p:cNvPr name="TextBox 9" id="9"/>
          <p:cNvSpPr txBox="true"/>
          <p:nvPr/>
        </p:nvSpPr>
        <p:spPr>
          <a:xfrm rot="0">
            <a:off x="1696485" y="5745197"/>
            <a:ext cx="14831573" cy="792480"/>
          </a:xfrm>
          <a:prstGeom prst="rect">
            <a:avLst/>
          </a:prstGeom>
        </p:spPr>
        <p:txBody>
          <a:bodyPr anchor="t" rtlCol="false" tIns="0" lIns="0" bIns="0" rIns="0">
            <a:spAutoFit/>
          </a:bodyPr>
          <a:lstStyle/>
          <a:p>
            <a:pPr marL="474979" indent="-237490" lvl="1">
              <a:lnSpc>
                <a:spcPts val="3299"/>
              </a:lnSpc>
              <a:buFont typeface="Arial"/>
              <a:buChar char="•"/>
            </a:pPr>
            <a:r>
              <a:rPr lang="en-US" sz="2199" spc="114">
                <a:solidFill>
                  <a:srgbClr val="000000"/>
                </a:solidFill>
                <a:latin typeface="Canva Sans"/>
              </a:rPr>
              <a:t>Most of the consumers are moving towards dairy alternatives for wide array of reasons, including better health or to reduce their impact on the planet. </a:t>
            </a:r>
          </a:p>
        </p:txBody>
      </p:sp>
      <p:sp>
        <p:nvSpPr>
          <p:cNvPr name="TextBox 10" id="10"/>
          <p:cNvSpPr txBox="true"/>
          <p:nvPr/>
        </p:nvSpPr>
        <p:spPr>
          <a:xfrm rot="0">
            <a:off x="1570070" y="6899627"/>
            <a:ext cx="15084404" cy="1202055"/>
          </a:xfrm>
          <a:prstGeom prst="rect">
            <a:avLst/>
          </a:prstGeom>
        </p:spPr>
        <p:txBody>
          <a:bodyPr anchor="t" rtlCol="false" tIns="0" lIns="0" bIns="0" rIns="0">
            <a:spAutoFit/>
          </a:bodyPr>
          <a:lstStyle/>
          <a:p>
            <a:pPr marL="474979" indent="-237490" lvl="1">
              <a:lnSpc>
                <a:spcPts val="3299"/>
              </a:lnSpc>
              <a:buFont typeface="Arial"/>
              <a:buChar char="•"/>
            </a:pPr>
            <a:r>
              <a:rPr lang="en-US" sz="2199" spc="114">
                <a:solidFill>
                  <a:srgbClr val="000000"/>
                </a:solidFill>
                <a:latin typeface="Canva Sans"/>
              </a:rPr>
              <a:t>Various protein sources, such as tofu, legumes, seitan, lentils, and soybeans are used to make plant-based meats. Moreover, it tends to be lower in saturated fat and calories, with high fibrous value.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23" r="0" b="-9323"/>
            </a:stretch>
          </a:blipFill>
        </p:spPr>
      </p:sp>
      <p:grpSp>
        <p:nvGrpSpPr>
          <p:cNvPr name="Group 3" id="3"/>
          <p:cNvGrpSpPr/>
          <p:nvPr/>
        </p:nvGrpSpPr>
        <p:grpSpPr>
          <a:xfrm rot="0">
            <a:off x="5794658" y="583563"/>
            <a:ext cx="6698684" cy="1464040"/>
            <a:chOff x="0" y="0"/>
            <a:chExt cx="1764262" cy="385591"/>
          </a:xfrm>
        </p:grpSpPr>
        <p:sp>
          <p:nvSpPr>
            <p:cNvPr name="Freeform 4" id="4"/>
            <p:cNvSpPr/>
            <p:nvPr/>
          </p:nvSpPr>
          <p:spPr>
            <a:xfrm flipH="false" flipV="false" rot="0">
              <a:off x="0" y="0"/>
              <a:ext cx="1764262" cy="385591"/>
            </a:xfrm>
            <a:custGeom>
              <a:avLst/>
              <a:gdLst/>
              <a:ahLst/>
              <a:cxnLst/>
              <a:rect r="r" b="b" t="t" l="l"/>
              <a:pathLst>
                <a:path h="385591" w="1764262">
                  <a:moveTo>
                    <a:pt x="0" y="0"/>
                  </a:moveTo>
                  <a:lnTo>
                    <a:pt x="1764262" y="0"/>
                  </a:lnTo>
                  <a:lnTo>
                    <a:pt x="1764262" y="385591"/>
                  </a:lnTo>
                  <a:lnTo>
                    <a:pt x="0" y="385591"/>
                  </a:lnTo>
                  <a:close/>
                </a:path>
              </a:pathLst>
            </a:custGeom>
            <a:solidFill>
              <a:srgbClr val="FFFFFF"/>
            </a:solidFill>
          </p:spPr>
        </p:sp>
        <p:sp>
          <p:nvSpPr>
            <p:cNvPr name="TextBox 5" id="5"/>
            <p:cNvSpPr txBox="true"/>
            <p:nvPr/>
          </p:nvSpPr>
          <p:spPr>
            <a:xfrm>
              <a:off x="0" y="-47625"/>
              <a:ext cx="1764262" cy="433216"/>
            </a:xfrm>
            <a:prstGeom prst="rect">
              <a:avLst/>
            </a:prstGeom>
          </p:spPr>
          <p:txBody>
            <a:bodyPr anchor="ctr" rtlCol="false" tIns="50800" lIns="50800" bIns="50800" rIns="50800"/>
            <a:lstStyle/>
            <a:p>
              <a:pPr algn="ctr">
                <a:lnSpc>
                  <a:spcPts val="2399"/>
                </a:lnSpc>
              </a:pPr>
            </a:p>
          </p:txBody>
        </p:sp>
      </p:grpSp>
      <p:sp>
        <p:nvSpPr>
          <p:cNvPr name="TextBox 6" id="6"/>
          <p:cNvSpPr txBox="true"/>
          <p:nvPr/>
        </p:nvSpPr>
        <p:spPr>
          <a:xfrm rot="0">
            <a:off x="6038532" y="861814"/>
            <a:ext cx="6210935" cy="930275"/>
          </a:xfrm>
          <a:prstGeom prst="rect">
            <a:avLst/>
          </a:prstGeom>
        </p:spPr>
        <p:txBody>
          <a:bodyPr anchor="t" rtlCol="false" tIns="0" lIns="0" bIns="0" rIns="0">
            <a:spAutoFit/>
          </a:bodyPr>
          <a:lstStyle/>
          <a:p>
            <a:pPr algn="ctr">
              <a:lnSpc>
                <a:spcPts val="6999"/>
              </a:lnSpc>
              <a:spcBef>
                <a:spcPct val="0"/>
              </a:spcBef>
            </a:pPr>
            <a:r>
              <a:rPr lang="en-US" sz="6999" spc="167">
                <a:solidFill>
                  <a:srgbClr val="000000"/>
                </a:solidFill>
                <a:latin typeface="Open Sans"/>
              </a:rPr>
              <a:t>KEY PLAYERS</a:t>
            </a:r>
          </a:p>
        </p:txBody>
      </p:sp>
      <p:sp>
        <p:nvSpPr>
          <p:cNvPr name="AutoShape 7" id="7"/>
          <p:cNvSpPr/>
          <p:nvPr/>
        </p:nvSpPr>
        <p:spPr>
          <a:xfrm>
            <a:off x="6035386" y="728930"/>
            <a:ext cx="6293" cy="1477130"/>
          </a:xfrm>
          <a:prstGeom prst="line">
            <a:avLst/>
          </a:prstGeom>
          <a:ln cap="rnd" w="219075">
            <a:solidFill>
              <a:srgbClr val="4F6AB3"/>
            </a:solidFill>
            <a:prstDash val="sysDot"/>
            <a:headEnd type="none" len="sm" w="sm"/>
            <a:tailEnd type="none" len="sm" w="sm"/>
          </a:ln>
        </p:spPr>
      </p:sp>
      <p:sp>
        <p:nvSpPr>
          <p:cNvPr name="Freeform 8" id="8"/>
          <p:cNvSpPr/>
          <p:nvPr/>
        </p:nvSpPr>
        <p:spPr>
          <a:xfrm flipH="false" flipV="false" rot="0">
            <a:off x="4656493" y="2997146"/>
            <a:ext cx="2989446" cy="1335286"/>
          </a:xfrm>
          <a:custGeom>
            <a:avLst/>
            <a:gdLst/>
            <a:ahLst/>
            <a:cxnLst/>
            <a:rect r="r" b="b" t="t" l="l"/>
            <a:pathLst>
              <a:path h="1335286" w="2989446">
                <a:moveTo>
                  <a:pt x="0" y="0"/>
                </a:moveTo>
                <a:lnTo>
                  <a:pt x="2989446" y="0"/>
                </a:lnTo>
                <a:lnTo>
                  <a:pt x="2989446" y="1335286"/>
                </a:lnTo>
                <a:lnTo>
                  <a:pt x="0" y="1335286"/>
                </a:lnTo>
                <a:lnTo>
                  <a:pt x="0" y="0"/>
                </a:lnTo>
                <a:close/>
              </a:path>
            </a:pathLst>
          </a:custGeom>
          <a:blipFill>
            <a:blip r:embed="rId3"/>
            <a:stretch>
              <a:fillRect l="0" t="0" r="0" b="0"/>
            </a:stretch>
          </a:blipFill>
        </p:spPr>
      </p:sp>
      <p:sp>
        <p:nvSpPr>
          <p:cNvPr name="Freeform 9" id="9"/>
          <p:cNvSpPr/>
          <p:nvPr/>
        </p:nvSpPr>
        <p:spPr>
          <a:xfrm flipH="false" flipV="false" rot="0">
            <a:off x="8189088" y="2610355"/>
            <a:ext cx="2271324" cy="1722077"/>
          </a:xfrm>
          <a:custGeom>
            <a:avLst/>
            <a:gdLst/>
            <a:ahLst/>
            <a:cxnLst/>
            <a:rect r="r" b="b" t="t" l="l"/>
            <a:pathLst>
              <a:path h="1722077" w="2271324">
                <a:moveTo>
                  <a:pt x="0" y="0"/>
                </a:moveTo>
                <a:lnTo>
                  <a:pt x="2271324" y="0"/>
                </a:lnTo>
                <a:lnTo>
                  <a:pt x="2271324" y="1722077"/>
                </a:lnTo>
                <a:lnTo>
                  <a:pt x="0" y="17220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1003562" y="2945350"/>
            <a:ext cx="4006013" cy="1387082"/>
          </a:xfrm>
          <a:custGeom>
            <a:avLst/>
            <a:gdLst/>
            <a:ahLst/>
            <a:cxnLst/>
            <a:rect r="r" b="b" t="t" l="l"/>
            <a:pathLst>
              <a:path h="1387082" w="4006013">
                <a:moveTo>
                  <a:pt x="0" y="0"/>
                </a:moveTo>
                <a:lnTo>
                  <a:pt x="4006013" y="0"/>
                </a:lnTo>
                <a:lnTo>
                  <a:pt x="4006013" y="1387082"/>
                </a:lnTo>
                <a:lnTo>
                  <a:pt x="0" y="1387082"/>
                </a:lnTo>
                <a:lnTo>
                  <a:pt x="0" y="0"/>
                </a:lnTo>
                <a:close/>
              </a:path>
            </a:pathLst>
          </a:custGeom>
          <a:blipFill>
            <a:blip r:embed="rId6"/>
            <a:stretch>
              <a:fillRect l="0" t="0" r="0" b="0"/>
            </a:stretch>
          </a:blipFill>
        </p:spPr>
      </p:sp>
      <p:sp>
        <p:nvSpPr>
          <p:cNvPr name="Freeform 11" id="11"/>
          <p:cNvSpPr/>
          <p:nvPr/>
        </p:nvSpPr>
        <p:spPr>
          <a:xfrm flipH="false" flipV="false" rot="0">
            <a:off x="11875746" y="4625248"/>
            <a:ext cx="3436342" cy="1876243"/>
          </a:xfrm>
          <a:custGeom>
            <a:avLst/>
            <a:gdLst/>
            <a:ahLst/>
            <a:cxnLst/>
            <a:rect r="r" b="b" t="t" l="l"/>
            <a:pathLst>
              <a:path h="1876243" w="3436342">
                <a:moveTo>
                  <a:pt x="0" y="0"/>
                </a:moveTo>
                <a:lnTo>
                  <a:pt x="3436342" y="0"/>
                </a:lnTo>
                <a:lnTo>
                  <a:pt x="3436342" y="1876243"/>
                </a:lnTo>
                <a:lnTo>
                  <a:pt x="0" y="1876243"/>
                </a:lnTo>
                <a:lnTo>
                  <a:pt x="0" y="0"/>
                </a:lnTo>
                <a:close/>
              </a:path>
            </a:pathLst>
          </a:custGeom>
          <a:blipFill>
            <a:blip r:embed="rId7"/>
            <a:stretch>
              <a:fillRect l="0" t="0" r="0" b="0"/>
            </a:stretch>
          </a:blipFill>
        </p:spPr>
      </p:sp>
      <p:sp>
        <p:nvSpPr>
          <p:cNvPr name="Freeform 12" id="12"/>
          <p:cNvSpPr/>
          <p:nvPr/>
        </p:nvSpPr>
        <p:spPr>
          <a:xfrm flipH="false" flipV="false" rot="0">
            <a:off x="4563632" y="4625248"/>
            <a:ext cx="3175166" cy="2038457"/>
          </a:xfrm>
          <a:custGeom>
            <a:avLst/>
            <a:gdLst/>
            <a:ahLst/>
            <a:cxnLst/>
            <a:rect r="r" b="b" t="t" l="l"/>
            <a:pathLst>
              <a:path h="2038457" w="3175166">
                <a:moveTo>
                  <a:pt x="0" y="0"/>
                </a:moveTo>
                <a:lnTo>
                  <a:pt x="3175167" y="0"/>
                </a:lnTo>
                <a:lnTo>
                  <a:pt x="3175167" y="2038457"/>
                </a:lnTo>
                <a:lnTo>
                  <a:pt x="0" y="2038457"/>
                </a:lnTo>
                <a:lnTo>
                  <a:pt x="0" y="0"/>
                </a:lnTo>
                <a:close/>
              </a:path>
            </a:pathLst>
          </a:custGeom>
          <a:blipFill>
            <a:blip r:embed="rId8"/>
            <a:stretch>
              <a:fillRect l="0" t="0" r="0" b="0"/>
            </a:stretch>
          </a:blipFill>
        </p:spPr>
      </p:sp>
      <p:sp>
        <p:nvSpPr>
          <p:cNvPr name="Freeform 13" id="13"/>
          <p:cNvSpPr/>
          <p:nvPr/>
        </p:nvSpPr>
        <p:spPr>
          <a:xfrm flipH="false" flipV="false" rot="0">
            <a:off x="7965915" y="5143500"/>
            <a:ext cx="3037647" cy="1718780"/>
          </a:xfrm>
          <a:custGeom>
            <a:avLst/>
            <a:gdLst/>
            <a:ahLst/>
            <a:cxnLst/>
            <a:rect r="r" b="b" t="t" l="l"/>
            <a:pathLst>
              <a:path h="1718780" w="3037647">
                <a:moveTo>
                  <a:pt x="0" y="0"/>
                </a:moveTo>
                <a:lnTo>
                  <a:pt x="3037647" y="0"/>
                </a:lnTo>
                <a:lnTo>
                  <a:pt x="3037647" y="1718780"/>
                </a:lnTo>
                <a:lnTo>
                  <a:pt x="0" y="1718780"/>
                </a:lnTo>
                <a:lnTo>
                  <a:pt x="0" y="0"/>
                </a:lnTo>
                <a:close/>
              </a:path>
            </a:pathLst>
          </a:custGeom>
          <a:blipFill>
            <a:blip r:embed="rId9"/>
            <a:stretch>
              <a:fillRect l="0" t="0" r="-1040" b="0"/>
            </a:stretch>
          </a:blipFill>
        </p:spPr>
      </p:sp>
      <p:sp>
        <p:nvSpPr>
          <p:cNvPr name="Freeform 14" id="14"/>
          <p:cNvSpPr/>
          <p:nvPr/>
        </p:nvSpPr>
        <p:spPr>
          <a:xfrm flipH="false" flipV="false" rot="0">
            <a:off x="4783336" y="6663705"/>
            <a:ext cx="3570569" cy="2110702"/>
          </a:xfrm>
          <a:custGeom>
            <a:avLst/>
            <a:gdLst/>
            <a:ahLst/>
            <a:cxnLst/>
            <a:rect r="r" b="b" t="t" l="l"/>
            <a:pathLst>
              <a:path h="2110702" w="3570569">
                <a:moveTo>
                  <a:pt x="0" y="0"/>
                </a:moveTo>
                <a:lnTo>
                  <a:pt x="3570568" y="0"/>
                </a:lnTo>
                <a:lnTo>
                  <a:pt x="3570568" y="2110702"/>
                </a:lnTo>
                <a:lnTo>
                  <a:pt x="0" y="2110702"/>
                </a:lnTo>
                <a:lnTo>
                  <a:pt x="0" y="0"/>
                </a:lnTo>
                <a:close/>
              </a:path>
            </a:pathLst>
          </a:custGeom>
          <a:blipFill>
            <a:blip r:embed="rId10"/>
            <a:stretch>
              <a:fillRect l="0" t="0" r="0" b="-12852"/>
            </a:stretch>
          </a:blipFill>
        </p:spPr>
      </p:sp>
      <p:sp>
        <p:nvSpPr>
          <p:cNvPr name="Freeform 15" id="15"/>
          <p:cNvSpPr/>
          <p:nvPr/>
        </p:nvSpPr>
        <p:spPr>
          <a:xfrm flipH="false" flipV="false" rot="0">
            <a:off x="9610424" y="7040004"/>
            <a:ext cx="4321556" cy="1616262"/>
          </a:xfrm>
          <a:custGeom>
            <a:avLst/>
            <a:gdLst/>
            <a:ahLst/>
            <a:cxnLst/>
            <a:rect r="r" b="b" t="t" l="l"/>
            <a:pathLst>
              <a:path h="1616262" w="4321556">
                <a:moveTo>
                  <a:pt x="0" y="0"/>
                </a:moveTo>
                <a:lnTo>
                  <a:pt x="4321556" y="0"/>
                </a:lnTo>
                <a:lnTo>
                  <a:pt x="4321556" y="1616262"/>
                </a:lnTo>
                <a:lnTo>
                  <a:pt x="0" y="1616262"/>
                </a:lnTo>
                <a:lnTo>
                  <a:pt x="0" y="0"/>
                </a:lnTo>
                <a:close/>
              </a:path>
            </a:pathLst>
          </a:custGeom>
          <a:blipFill>
            <a:blip r:embed="rId11"/>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9158" t="0" r="-9158" b="0"/>
            </a:stretch>
          </a:blipFill>
        </p:spPr>
      </p:sp>
      <p:sp>
        <p:nvSpPr>
          <p:cNvPr name="TextBox 3" id="3"/>
          <p:cNvSpPr txBox="true"/>
          <p:nvPr/>
        </p:nvSpPr>
        <p:spPr>
          <a:xfrm rot="0">
            <a:off x="4968004" y="810219"/>
            <a:ext cx="8363706" cy="483541"/>
          </a:xfrm>
          <a:prstGeom prst="rect">
            <a:avLst/>
          </a:prstGeom>
        </p:spPr>
        <p:txBody>
          <a:bodyPr anchor="t" rtlCol="false" tIns="0" lIns="0" bIns="0" rIns="0">
            <a:spAutoFit/>
          </a:bodyPr>
          <a:lstStyle/>
          <a:p>
            <a:pPr algn="ctr">
              <a:lnSpc>
                <a:spcPts val="3505"/>
              </a:lnSpc>
            </a:pPr>
            <a:r>
              <a:rPr lang="en-US" sz="3689">
                <a:solidFill>
                  <a:srgbClr val="000000"/>
                </a:solidFill>
                <a:latin typeface="Georgia Pro Bold"/>
              </a:rPr>
              <a:t>For Full Report</a:t>
            </a:r>
          </a:p>
        </p:txBody>
      </p:sp>
      <p:sp>
        <p:nvSpPr>
          <p:cNvPr name="TextBox 4" id="4"/>
          <p:cNvSpPr txBox="true"/>
          <p:nvPr/>
        </p:nvSpPr>
        <p:spPr>
          <a:xfrm rot="0">
            <a:off x="3630758" y="832914"/>
            <a:ext cx="11340533" cy="1652784"/>
          </a:xfrm>
          <a:prstGeom prst="rect">
            <a:avLst/>
          </a:prstGeom>
        </p:spPr>
        <p:txBody>
          <a:bodyPr anchor="t" rtlCol="false" tIns="0" lIns="0" bIns="0" rIns="0">
            <a:spAutoFit/>
          </a:bodyPr>
          <a:lstStyle/>
          <a:p>
            <a:pPr algn="ctr">
              <a:lnSpc>
                <a:spcPts val="13584"/>
              </a:lnSpc>
            </a:pPr>
            <a:r>
              <a:rPr lang="en-US" sz="9703">
                <a:solidFill>
                  <a:srgbClr val="000000"/>
                </a:solidFill>
                <a:latin typeface="Canva Sans Bold"/>
              </a:rPr>
              <a:t>Contact us</a:t>
            </a:r>
          </a:p>
        </p:txBody>
      </p:sp>
      <p:sp>
        <p:nvSpPr>
          <p:cNvPr name="Freeform 5" id="5"/>
          <p:cNvSpPr/>
          <p:nvPr/>
        </p:nvSpPr>
        <p:spPr>
          <a:xfrm flipH="false" flipV="false" rot="0">
            <a:off x="7464122" y="2485698"/>
            <a:ext cx="3371469" cy="2143763"/>
          </a:xfrm>
          <a:custGeom>
            <a:avLst/>
            <a:gdLst/>
            <a:ahLst/>
            <a:cxnLst/>
            <a:rect r="r" b="b" t="t" l="l"/>
            <a:pathLst>
              <a:path h="2143763" w="3371469">
                <a:moveTo>
                  <a:pt x="0" y="0"/>
                </a:moveTo>
                <a:lnTo>
                  <a:pt x="3371470" y="0"/>
                </a:lnTo>
                <a:lnTo>
                  <a:pt x="3371470" y="2143764"/>
                </a:lnTo>
                <a:lnTo>
                  <a:pt x="0" y="2143764"/>
                </a:lnTo>
                <a:lnTo>
                  <a:pt x="0" y="0"/>
                </a:lnTo>
                <a:close/>
              </a:path>
            </a:pathLst>
          </a:custGeom>
          <a:blipFill>
            <a:blip r:embed="rId3"/>
            <a:stretch>
              <a:fillRect l="0" t="0" r="0" b="0"/>
            </a:stretch>
          </a:blipFill>
        </p:spPr>
      </p:sp>
      <p:sp>
        <p:nvSpPr>
          <p:cNvPr name="TextBox 6" id="6"/>
          <p:cNvSpPr txBox="true"/>
          <p:nvPr/>
        </p:nvSpPr>
        <p:spPr>
          <a:xfrm rot="0">
            <a:off x="-2142217" y="4477062"/>
            <a:ext cx="22584149" cy="1275762"/>
          </a:xfrm>
          <a:prstGeom prst="rect">
            <a:avLst/>
          </a:prstGeom>
        </p:spPr>
        <p:txBody>
          <a:bodyPr anchor="t" rtlCol="false" tIns="0" lIns="0" bIns="0" rIns="0">
            <a:spAutoFit/>
          </a:bodyPr>
          <a:lstStyle/>
          <a:p>
            <a:pPr algn="ctr">
              <a:lnSpc>
                <a:spcPts val="10433"/>
              </a:lnSpc>
              <a:spcBef>
                <a:spcPct val="0"/>
              </a:spcBef>
            </a:pPr>
            <a:r>
              <a:rPr lang="en-US" sz="7452">
                <a:solidFill>
                  <a:srgbClr val="000000"/>
                </a:solidFill>
                <a:latin typeface="Lato Bold"/>
              </a:rPr>
              <a:t>COGNITIVE MARKET RESEARCH</a:t>
            </a:r>
          </a:p>
        </p:txBody>
      </p:sp>
      <p:sp>
        <p:nvSpPr>
          <p:cNvPr name="TextBox 7" id="7"/>
          <p:cNvSpPr txBox="true"/>
          <p:nvPr/>
        </p:nvSpPr>
        <p:spPr>
          <a:xfrm rot="0">
            <a:off x="3940818" y="5735090"/>
            <a:ext cx="10418078" cy="1177365"/>
          </a:xfrm>
          <a:prstGeom prst="rect">
            <a:avLst/>
          </a:prstGeom>
        </p:spPr>
        <p:txBody>
          <a:bodyPr anchor="t" rtlCol="false" tIns="0" lIns="0" bIns="0" rIns="0">
            <a:spAutoFit/>
          </a:bodyPr>
          <a:lstStyle/>
          <a:p>
            <a:pPr algn="ctr">
              <a:lnSpc>
                <a:spcPts val="4789"/>
              </a:lnSpc>
              <a:spcBef>
                <a:spcPct val="0"/>
              </a:spcBef>
            </a:pPr>
            <a:r>
              <a:rPr lang="en-US" sz="3420" spc="342">
                <a:solidFill>
                  <a:srgbClr val="000000"/>
                </a:solidFill>
                <a:latin typeface="Lato"/>
              </a:rPr>
              <a:t>Tel: +1 312-376-8303 | +44 020-8123-0732</a:t>
            </a:r>
          </a:p>
          <a:p>
            <a:pPr algn="ctr">
              <a:lnSpc>
                <a:spcPts val="4789"/>
              </a:lnSpc>
              <a:spcBef>
                <a:spcPct val="0"/>
              </a:spcBef>
            </a:pPr>
            <a:r>
              <a:rPr lang="en-US" sz="3420" spc="342">
                <a:solidFill>
                  <a:srgbClr val="000000"/>
                </a:solidFill>
                <a:latin typeface="Lato"/>
              </a:rPr>
              <a:t>India: (+91) 983-496-8611</a:t>
            </a:r>
          </a:p>
        </p:txBody>
      </p:sp>
      <p:sp>
        <p:nvSpPr>
          <p:cNvPr name="TextBox 8" id="8"/>
          <p:cNvSpPr txBox="true"/>
          <p:nvPr/>
        </p:nvSpPr>
        <p:spPr>
          <a:xfrm rot="0">
            <a:off x="1941972" y="7016964"/>
            <a:ext cx="14415770" cy="578684"/>
          </a:xfrm>
          <a:prstGeom prst="rect">
            <a:avLst/>
          </a:prstGeom>
        </p:spPr>
        <p:txBody>
          <a:bodyPr anchor="t" rtlCol="false" tIns="0" lIns="0" bIns="0" rIns="0">
            <a:spAutoFit/>
          </a:bodyPr>
          <a:lstStyle/>
          <a:p>
            <a:pPr algn="ctr">
              <a:lnSpc>
                <a:spcPts val="4783"/>
              </a:lnSpc>
            </a:pPr>
            <a:r>
              <a:rPr lang="en-US" sz="3416" spc="348">
                <a:solidFill>
                  <a:srgbClr val="000000"/>
                </a:solidFill>
                <a:latin typeface="Lato"/>
              </a:rPr>
              <a:t>sales@cognitivemarketresearch.com</a:t>
            </a:r>
          </a:p>
        </p:txBody>
      </p:sp>
      <p:sp>
        <p:nvSpPr>
          <p:cNvPr name="TextBox 9" id="9"/>
          <p:cNvSpPr txBox="true"/>
          <p:nvPr/>
        </p:nvSpPr>
        <p:spPr>
          <a:xfrm rot="0">
            <a:off x="710821" y="7680457"/>
            <a:ext cx="17180407" cy="722530"/>
          </a:xfrm>
          <a:prstGeom prst="rect">
            <a:avLst/>
          </a:prstGeom>
        </p:spPr>
        <p:txBody>
          <a:bodyPr anchor="t" rtlCol="false" tIns="0" lIns="0" bIns="0" rIns="0">
            <a:spAutoFit/>
          </a:bodyPr>
          <a:lstStyle/>
          <a:p>
            <a:pPr algn="ctr">
              <a:lnSpc>
                <a:spcPts val="5850"/>
              </a:lnSpc>
              <a:spcBef>
                <a:spcPct val="0"/>
              </a:spcBef>
            </a:pPr>
            <a:r>
              <a:rPr lang="en-US" sz="4178" spc="417">
                <a:solidFill>
                  <a:srgbClr val="000000"/>
                </a:solidFill>
                <a:latin typeface="Lato"/>
              </a:rPr>
              <a:t>Access the Full Report : </a:t>
            </a:r>
            <a:r>
              <a:rPr lang="en-US" sz="4178" spc="417" u="sng">
                <a:solidFill>
                  <a:srgbClr val="000000"/>
                </a:solidFill>
                <a:latin typeface="Lato"/>
                <a:hlinkClick r:id="rId4" tooltip="http://tinyurl.com/5bsuhx2d"/>
              </a:rPr>
              <a:t>http://tinyurl.com/5bsuhx2d</a:t>
            </a:r>
          </a:p>
        </p:txBody>
      </p:sp>
      <p:sp>
        <p:nvSpPr>
          <p:cNvPr name="TextBox 10" id="10"/>
          <p:cNvSpPr txBox="true"/>
          <p:nvPr/>
        </p:nvSpPr>
        <p:spPr>
          <a:xfrm rot="0">
            <a:off x="5047187" y="9603138"/>
            <a:ext cx="8507676" cy="707385"/>
          </a:xfrm>
          <a:prstGeom prst="rect">
            <a:avLst/>
          </a:prstGeom>
        </p:spPr>
        <p:txBody>
          <a:bodyPr anchor="t" rtlCol="false" tIns="0" lIns="0" bIns="0" rIns="0">
            <a:spAutoFit/>
          </a:bodyPr>
          <a:lstStyle/>
          <a:p>
            <a:pPr algn="ctr">
              <a:lnSpc>
                <a:spcPts val="2764"/>
              </a:lnSpc>
            </a:pPr>
            <a:r>
              <a:rPr lang="en-US" sz="2633" spc="263">
                <a:solidFill>
                  <a:srgbClr val="000000"/>
                </a:solidFill>
                <a:latin typeface="Lato"/>
              </a:rPr>
              <a:t>Please visit our website:</a:t>
            </a:r>
          </a:p>
          <a:p>
            <a:pPr algn="ctr">
              <a:lnSpc>
                <a:spcPts val="2764"/>
              </a:lnSpc>
            </a:pPr>
            <a:r>
              <a:rPr lang="en-US" sz="2633" spc="263" u="sng">
                <a:solidFill>
                  <a:srgbClr val="000000"/>
                </a:solidFill>
                <a:latin typeface="Lato"/>
                <a:hlinkClick r:id="rId5" tooltip="https://www.cognitivemarketresearch.com"/>
              </a:rPr>
              <a:t>https://www.cognitivemarketresearch.com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DAFsy3W6xvs</dc:identifier>
  <dcterms:modified xsi:type="dcterms:W3CDTF">2011-08-01T06:04:30Z</dcterms:modified>
  <cp:revision>1</cp:revision>
  <dc:title>Alternative Protein Market Report</dc:title>
</cp:coreProperties>
</file>