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Bold" panose="020B0604020202020204"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hyperlink" Target="https://shorturl.at/iHQRS"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59" b="-9259"/>
            </a:stretch>
          </a:blipFill>
        </p:spPr>
        <p:txBody>
          <a:bodyPr/>
          <a:lstStyle/>
          <a:p/>
        </p:txBody>
      </p:sp>
      <p:sp>
        <p:nvSpPr>
          <p:cNvPr id="3" name="TextBox 3"/>
          <p:cNvSpPr txBox="1"/>
          <p:nvPr/>
        </p:nvSpPr>
        <p:spPr>
          <a:xfrm>
            <a:off x="323345" y="9384679"/>
            <a:ext cx="8076298" cy="688974"/>
          </a:xfrm>
          <a:prstGeom prst="rect">
            <a:avLst/>
          </a:prstGeom>
        </p:spPr>
        <p:txBody>
          <a:bodyPr lIns="0" tIns="0" rIns="0" bIns="0" rtlCol="0" anchor="t">
            <a:spAutoFit/>
          </a:bodyPr>
          <a:lstStyle/>
          <a:p>
            <a:pPr algn="ctr">
              <a:lnSpc>
                <a:spcPts val="5600"/>
              </a:lnSpc>
            </a:pPr>
            <a:r>
              <a:rPr lang="en-US" sz="4000">
                <a:solidFill>
                  <a:srgbClr val="387F1F"/>
                </a:solidFill>
                <a:latin typeface="DM Sans Bold"/>
              </a:rPr>
              <a:t>Global,Regional,CountryAnalysis</a:t>
            </a:r>
          </a:p>
        </p:txBody>
      </p:sp>
      <p:sp>
        <p:nvSpPr>
          <p:cNvPr id="4" name="TextBox 4"/>
          <p:cNvSpPr txBox="1"/>
          <p:nvPr/>
        </p:nvSpPr>
        <p:spPr>
          <a:xfrm>
            <a:off x="283576" y="3571874"/>
            <a:ext cx="14423024" cy="3231654"/>
          </a:xfrm>
          <a:prstGeom prst="rect">
            <a:avLst/>
          </a:prstGeom>
        </p:spPr>
        <p:txBody>
          <a:bodyPr wrap="square" lIns="0" tIns="0" rIns="0" bIns="0" rtlCol="0" anchor="t">
            <a:spAutoFit/>
          </a:bodyPr>
          <a:lstStyle/>
          <a:p>
            <a:pPr>
              <a:lnSpc>
                <a:spcPts val="6300"/>
              </a:lnSpc>
            </a:pPr>
            <a:r>
              <a:rPr lang="en-US" sz="6000">
                <a:solidFill>
                  <a:srgbClr val="387F1F"/>
                </a:solidFill>
                <a:latin typeface="Canva Sans Bold"/>
              </a:rPr>
              <a:t>GLOBAL </a:t>
            </a:r>
          </a:p>
          <a:p>
            <a:pPr>
              <a:lnSpc>
                <a:spcPts val="6300"/>
              </a:lnSpc>
            </a:pPr>
            <a:r>
              <a:rPr lang="en-US" sz="6000">
                <a:solidFill>
                  <a:srgbClr val="387F1F"/>
                </a:solidFill>
                <a:latin typeface="Canva Sans Bold"/>
              </a:rPr>
              <a:t>ALOE VERA POWDER</a:t>
            </a:r>
          </a:p>
          <a:p>
            <a:pPr>
              <a:lnSpc>
                <a:spcPts val="6300"/>
              </a:lnSpc>
            </a:pPr>
            <a:r>
              <a:rPr lang="en-US" sz="6000">
                <a:solidFill>
                  <a:srgbClr val="387F1F"/>
                </a:solidFill>
                <a:latin typeface="Canva Sans Bold"/>
              </a:rPr>
              <a:t>MARKET REPORT </a:t>
            </a:r>
          </a:p>
          <a:p>
            <a:pPr>
              <a:lnSpc>
                <a:spcPts val="6300"/>
              </a:lnSpc>
            </a:pPr>
            <a:r>
              <a:rPr lang="en-US" sz="6000">
                <a:solidFill>
                  <a:srgbClr val="387F1F"/>
                </a:solidFill>
                <a:latin typeface="Canva Sans Bold"/>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669495"/>
            <a:ext cx="16236544" cy="7588805"/>
            <a:chExt cx="4276291" cy="1998698"/>
          </a:xfrm>
        </p:grpSpPr>
        <p:sp>
          <p:nvSpPr>
            <p:cNvPr id="4" name="Freeform 4"/>
            <p:cNvSpPr/>
            <p:nvPr/>
          </p:nvSpPr>
          <p:spPr>
            <a:xfrm>
              <a:off x="0" y="0"/>
              <a:ext cx="4276291" cy="1998698"/>
            </a:xfrm>
            <a:custGeom>
              <a:rect l="l" t="t" r="r" b="b"/>
              <a:pathLst>
                <a:path w="4276291" h="1998698">
                  <a:moveTo>
                    <a:pt x="0" y="0"/>
                  </a:moveTo>
                  <a:lnTo>
                    <a:pt x="4276291" y="0"/>
                  </a:lnTo>
                  <a:lnTo>
                    <a:pt x="4276291" y="1998698"/>
                  </a:lnTo>
                  <a:lnTo>
                    <a:pt x="0" y="1998698"/>
                  </a:lnTo>
                  <a:close/>
                </a:path>
              </a:pathLst>
            </a:custGeom>
            <a:solidFill>
              <a:srgbClr val="4B6C28">
                <a:alpha val="69804"/>
              </a:srgbClr>
            </a:solidFill>
          </p:spPr>
          <p:txBody>
            <a:bodyPr/>
            <a:lstStyle/>
            <a:p/>
          </p:txBody>
        </p:sp>
        <p:sp>
          <p:nvSpPr>
            <p:cNvPr id="5" name="TextBox 5"/>
            <p:cNvSpPr txBox="1"/>
            <p:nvPr/>
          </p:nvSpPr>
          <p:spPr>
            <a:xfrm>
              <a:off x="0" y="-47625"/>
              <a:ext cx="4276291" cy="2046323"/>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35995" y="3038154"/>
            <a:ext cx="15421953" cy="5960110"/>
          </a:xfrm>
          <a:prstGeom prst="rect">
            <a:avLst/>
          </a:prstGeom>
        </p:spPr>
        <p:txBody>
          <a:bodyPr lIns="0" tIns="0" rIns="0" bIns="0" rtlCol="0" anchor="t">
            <a:spAutoFit/>
          </a:bodyPr>
          <a:lstStyle/>
          <a:p>
            <a:pPr>
              <a:lnSpc>
                <a:spcPts val="4339"/>
              </a:lnSpc>
              <a:spcBef>
                <a:spcPct val="0"/>
              </a:spcBef>
            </a:pPr>
            <a:r>
              <a:rPr lang="en-US" sz="3099">
                <a:solidFill>
                  <a:srgbClr val="FFFFFF"/>
                </a:solidFill>
                <a:latin typeface="Montserrat"/>
              </a:rPr>
              <a:t>The manufacturing, transport, and consumption of powdered form obtained from the Aloe Vera plant are all included in the Aloe Vera Powder market. The plant's therapeutic qualities are preserved during the dehydration and milling processes that produce aloe vera powder. It is used in several industries, such as food and beverage, pharmaceutical, and cosmetics. Aloe vera powder is a popular ingredient in cosmetic products, dietary supplements, and functional meals because of its healing, soothing, and moisturizing qualities. Growing consumer interest in natural and plant-based products and increased knowledge of aloe vera's health advantages are driving the market. Manufacturers are constantly coming up with novel formulations and applications to meet the varied needs of consumers and expand the market.</a:t>
            </a:r>
          </a:p>
        </p:txBody>
      </p:sp>
      <p:sp>
        <p:nvSpPr>
          <p:cNvPr id="7" name="TextBox 7"/>
          <p:cNvSpPr txBox="1"/>
          <p:nvPr/>
        </p:nvSpPr>
        <p:spPr>
          <a:xfrm>
            <a:off x="4841479" y="2086753"/>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431170" y="5789185"/>
            <a:ext cx="8931896" cy="2704124"/>
            <a:chExt cx="860407" cy="260488"/>
          </a:xfrm>
        </p:grpSpPr>
        <p:sp>
          <p:nvSpPr>
            <p:cNvPr id="7" name="Freeform 7"/>
            <p:cNvSpPr/>
            <p:nvPr/>
          </p:nvSpPr>
          <p:spPr>
            <a:xfrm>
              <a:off x="0" y="0"/>
              <a:ext cx="860407" cy="260488"/>
            </a:xfrm>
            <a:custGeom>
              <a:rect l="l" t="t" r="r" b="b"/>
              <a:pathLst>
                <a:path w="860407" h="260488">
                  <a:moveTo>
                    <a:pt x="86677" y="0"/>
                  </a:moveTo>
                  <a:lnTo>
                    <a:pt x="773730" y="0"/>
                  </a:lnTo>
                  <a:cubicBezTo>
                    <a:pt x="821601" y="0"/>
                    <a:pt x="860407" y="38807"/>
                    <a:pt x="860407" y="86677"/>
                  </a:cubicBezTo>
                  <a:lnTo>
                    <a:pt x="860407" y="173810"/>
                  </a:lnTo>
                  <a:cubicBezTo>
                    <a:pt x="860407" y="221681"/>
                    <a:pt x="821601" y="260488"/>
                    <a:pt x="773730" y="260488"/>
                  </a:cubicBezTo>
                  <a:lnTo>
                    <a:pt x="86677" y="260488"/>
                  </a:lnTo>
                  <a:cubicBezTo>
                    <a:pt x="38807" y="260488"/>
                    <a:pt x="0" y="221681"/>
                    <a:pt x="0" y="173810"/>
                  </a:cubicBezTo>
                  <a:lnTo>
                    <a:pt x="0" y="86677"/>
                  </a:lnTo>
                  <a:cubicBezTo>
                    <a:pt x="0" y="38807"/>
                    <a:pt x="38807" y="0"/>
                    <a:pt x="86677" y="0"/>
                  </a:cubicBezTo>
                  <a:close/>
                </a:path>
              </a:pathLst>
            </a:custGeom>
            <a:solidFill>
              <a:srgbClr val="6D3F0F"/>
            </a:solidFill>
          </p:spPr>
          <p:txBody>
            <a:bodyPr/>
            <a:lstStyle/>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798857" y="6121433"/>
            <a:ext cx="2181635" cy="2178908"/>
          </a:xfrm>
          <a:custGeom>
            <a:rect l="l" t="t" r="r" b="b"/>
            <a:pathLst>
              <a:path w="2181635" h="2178908">
                <a:moveTo>
                  <a:pt x="0" y="0"/>
                </a:moveTo>
                <a:lnTo>
                  <a:pt x="2181634" y="0"/>
                </a:lnTo>
                <a:lnTo>
                  <a:pt x="2181634" y="2178907"/>
                </a:lnTo>
                <a:lnTo>
                  <a:pt x="0" y="2178907"/>
                </a:lnTo>
                <a:lnTo>
                  <a:pt x="0" y="0"/>
                </a:lnTo>
                <a:close/>
              </a:path>
            </a:pathLst>
          </a:custGeom>
          <a:blipFill>
            <a:blip r:embed="rId3"/>
            <a:stretch>
              <a:fillRect/>
            </a:stretch>
          </a:blipFill>
        </p:spPr>
        <p:txBody>
          <a:bodyPr/>
          <a:lstStyle/>
          <a:p/>
        </p:txBody>
      </p:sp>
      <p:grpSp>
        <p:nvGrpSpPr>
          <p:cNvPr id="10" name="Group 10"/>
          <p:cNvGrpSpPr/>
          <p:nvPr/>
        </p:nvGrpSpPr>
        <p:grpSpPr>
          <a:xfrm>
            <a:off x="747992" y="6034237"/>
            <a:ext cx="2149505" cy="2149505"/>
            <a:chExt cx="812800" cy="812800"/>
          </a:xfrm>
        </p:grpSpPr>
        <p:sp>
          <p:nvSpPr>
            <p:cNvPr id="11" name="Freeform 1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3" name="Group 13"/>
          <p:cNvGrpSpPr/>
          <p:nvPr/>
        </p:nvGrpSpPr>
        <p:grpSpPr>
          <a:xfrm>
            <a:off x="431170" y="2741784"/>
            <a:ext cx="8931896" cy="2704124"/>
            <a:chExt cx="860407" cy="260488"/>
          </a:xfrm>
        </p:grpSpPr>
        <p:sp>
          <p:nvSpPr>
            <p:cNvPr id="14" name="Freeform 14"/>
            <p:cNvSpPr/>
            <p:nvPr/>
          </p:nvSpPr>
          <p:spPr>
            <a:xfrm>
              <a:off x="0" y="0"/>
              <a:ext cx="860407" cy="260488"/>
            </a:xfrm>
            <a:custGeom>
              <a:rect l="l" t="t" r="r" b="b"/>
              <a:pathLst>
                <a:path w="860407" h="260488">
                  <a:moveTo>
                    <a:pt x="86677" y="0"/>
                  </a:moveTo>
                  <a:lnTo>
                    <a:pt x="773730" y="0"/>
                  </a:lnTo>
                  <a:cubicBezTo>
                    <a:pt x="821601" y="0"/>
                    <a:pt x="860407" y="38807"/>
                    <a:pt x="860407" y="86677"/>
                  </a:cubicBezTo>
                  <a:lnTo>
                    <a:pt x="860407" y="173810"/>
                  </a:lnTo>
                  <a:cubicBezTo>
                    <a:pt x="860407" y="221681"/>
                    <a:pt x="821601" y="260488"/>
                    <a:pt x="773730" y="260488"/>
                  </a:cubicBezTo>
                  <a:lnTo>
                    <a:pt x="86677" y="260488"/>
                  </a:lnTo>
                  <a:cubicBezTo>
                    <a:pt x="38807" y="260488"/>
                    <a:pt x="0" y="221681"/>
                    <a:pt x="0" y="173810"/>
                  </a:cubicBezTo>
                  <a:lnTo>
                    <a:pt x="0" y="86677"/>
                  </a:lnTo>
                  <a:cubicBezTo>
                    <a:pt x="0" y="38807"/>
                    <a:pt x="38807" y="0"/>
                    <a:pt x="86677" y="0"/>
                  </a:cubicBezTo>
                  <a:close/>
                </a:path>
              </a:pathLst>
            </a:custGeom>
            <a:solidFill>
              <a:srgbClr val="6D3F0F"/>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798857" y="3074033"/>
            <a:ext cx="2181635" cy="2178908"/>
          </a:xfrm>
          <a:custGeom>
            <a:rect l="l" t="t" r="r" b="b"/>
            <a:pathLst>
              <a:path w="2181635" h="2178908">
                <a:moveTo>
                  <a:pt x="0" y="0"/>
                </a:moveTo>
                <a:lnTo>
                  <a:pt x="2181634" y="0"/>
                </a:lnTo>
                <a:lnTo>
                  <a:pt x="2181634" y="2178907"/>
                </a:lnTo>
                <a:lnTo>
                  <a:pt x="0" y="2178907"/>
                </a:lnTo>
                <a:lnTo>
                  <a:pt x="0" y="0"/>
                </a:lnTo>
                <a:close/>
              </a:path>
            </a:pathLst>
          </a:custGeom>
          <a:blipFill>
            <a:blip r:embed="rId3"/>
            <a:stretch>
              <a:fillRect/>
            </a:stretch>
          </a:blipFill>
        </p:spPr>
        <p:txBody>
          <a:bodyPr/>
          <a:lstStyle/>
          <a:p/>
        </p:txBody>
      </p:sp>
      <p:grpSp>
        <p:nvGrpSpPr>
          <p:cNvPr id="17" name="Group 17"/>
          <p:cNvGrpSpPr/>
          <p:nvPr/>
        </p:nvGrpSpPr>
        <p:grpSpPr>
          <a:xfrm>
            <a:off x="747992" y="2986837"/>
            <a:ext cx="2149505" cy="2149505"/>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1035442" y="6593185"/>
            <a:ext cx="1574606" cy="1314013"/>
          </a:xfrm>
          <a:prstGeom prst="rect">
            <a:avLst/>
          </a:prstGeom>
        </p:spPr>
        <p:txBody>
          <a:bodyPr lIns="0" tIns="0" rIns="0" bIns="0" rtlCol="0" anchor="t">
            <a:spAutoFit/>
          </a:bodyPr>
          <a:lstStyle/>
          <a:p>
            <a:pPr algn="ctr">
              <a:lnSpc>
                <a:spcPts val="3153"/>
              </a:lnSpc>
            </a:pPr>
            <a:r>
              <a:rPr lang="en-US" sz="4636">
                <a:solidFill>
                  <a:srgbClr val="1E3048"/>
                </a:solidFill>
                <a:latin typeface="Poppins Bold"/>
              </a:rPr>
              <a:t>2024- 2030</a:t>
            </a:r>
          </a:p>
        </p:txBody>
      </p:sp>
      <p:sp>
        <p:nvSpPr>
          <p:cNvPr id="22" name="TextBox 22"/>
          <p:cNvSpPr txBox="1"/>
          <p:nvPr/>
        </p:nvSpPr>
        <p:spPr>
          <a:xfrm>
            <a:off x="2897497" y="6204144"/>
            <a:ext cx="6001280" cy="1768244"/>
          </a:xfrm>
          <a:prstGeom prst="rect">
            <a:avLst/>
          </a:prstGeom>
        </p:spPr>
        <p:txBody>
          <a:bodyPr lIns="0" tIns="0" rIns="0" bIns="0" rtlCol="0" anchor="t">
            <a:spAutoFit/>
          </a:bodyPr>
          <a:lstStyle/>
          <a:p>
            <a:pPr algn="ctr">
              <a:lnSpc>
                <a:spcPts val="6958"/>
              </a:lnSpc>
            </a:pPr>
            <a:r>
              <a:rPr lang="en-US" sz="4970">
                <a:solidFill>
                  <a:srgbClr val="FFFFFF"/>
                </a:solidFill>
                <a:latin typeface="Poppins"/>
              </a:rPr>
              <a:t>CAGR</a:t>
            </a:r>
          </a:p>
          <a:p>
            <a:pPr algn="ctr">
              <a:lnSpc>
                <a:spcPts val="6958"/>
              </a:lnSpc>
              <a:spcBef>
                <a:spcPct val="0"/>
              </a:spcBef>
            </a:pPr>
            <a:r>
              <a:rPr lang="en-US" sz="4970">
                <a:solidFill>
                  <a:srgbClr val="FFFFFF"/>
                </a:solidFill>
                <a:latin typeface="Poppins"/>
              </a:rPr>
              <a:t> 7.30%</a:t>
            </a:r>
          </a:p>
        </p:txBody>
      </p:sp>
      <p:sp>
        <p:nvSpPr>
          <p:cNvPr id="23" name="TextBox 23"/>
          <p:cNvSpPr txBox="1"/>
          <p:nvPr/>
        </p:nvSpPr>
        <p:spPr>
          <a:xfrm>
            <a:off x="1035442" y="3899265"/>
            <a:ext cx="1574606" cy="515150"/>
          </a:xfrm>
          <a:prstGeom prst="rect">
            <a:avLst/>
          </a:prstGeom>
        </p:spPr>
        <p:txBody>
          <a:bodyPr lIns="0" tIns="0" rIns="0" bIns="0" rtlCol="0" anchor="t">
            <a:spAutoFit/>
          </a:bodyPr>
          <a:lstStyle/>
          <a:p>
            <a:pPr algn="ctr">
              <a:lnSpc>
                <a:spcPts val="3153"/>
              </a:lnSpc>
            </a:pPr>
            <a:r>
              <a:rPr lang="en-US" sz="4636">
                <a:solidFill>
                  <a:srgbClr val="1E3048"/>
                </a:solidFill>
                <a:latin typeface="Poppins Bold"/>
              </a:rPr>
              <a:t>2024</a:t>
            </a:r>
          </a:p>
        </p:txBody>
      </p:sp>
      <p:sp>
        <p:nvSpPr>
          <p:cNvPr id="24" name="TextBox 24"/>
          <p:cNvSpPr txBox="1"/>
          <p:nvPr/>
        </p:nvSpPr>
        <p:spPr>
          <a:xfrm>
            <a:off x="3131953" y="3163152"/>
            <a:ext cx="6001280" cy="1768244"/>
          </a:xfrm>
          <a:prstGeom prst="rect">
            <a:avLst/>
          </a:prstGeom>
        </p:spPr>
        <p:txBody>
          <a:bodyPr lIns="0" tIns="0" rIns="0" bIns="0" rtlCol="0" anchor="t">
            <a:spAutoFit/>
          </a:bodyPr>
          <a:lstStyle/>
          <a:p>
            <a:pPr algn="ctr">
              <a:lnSpc>
                <a:spcPts val="6958"/>
              </a:lnSpc>
            </a:pPr>
            <a:r>
              <a:rPr lang="en-US" sz="4970">
                <a:solidFill>
                  <a:srgbClr val="FFFFFF"/>
                </a:solidFill>
                <a:latin typeface="Poppins"/>
              </a:rPr>
              <a:t>MARKET SIZE </a:t>
            </a:r>
          </a:p>
          <a:p>
            <a:pPr algn="ctr">
              <a:lnSpc>
                <a:spcPts val="6958"/>
              </a:lnSpc>
              <a:spcBef>
                <a:spcPct val="0"/>
              </a:spcBef>
            </a:pPr>
            <a:r>
              <a:rPr lang="en-US" sz="4970">
                <a:solidFill>
                  <a:srgbClr val="FFFFFF"/>
                </a:solidFill>
                <a:latin typeface="Poppins"/>
              </a:rPr>
              <a:t>USD 2151.2 million </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930140" y="2440189"/>
            <a:ext cx="6464420" cy="3223813"/>
            <a:chExt cx="9357879" cy="4666784"/>
          </a:xfrm>
        </p:grpSpPr>
        <p:sp>
          <p:nvSpPr>
            <p:cNvPr id="7" name="Freeform 7"/>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4F671F"/>
            </a:solidFill>
          </p:spPr>
          <p:txBody>
            <a:bodyPr/>
            <a:lstStyle/>
            <a:p/>
          </p:txBody>
        </p:sp>
      </p:grpSp>
      <p:grpSp>
        <p:nvGrpSpPr>
          <p:cNvPr id="8" name="Group 8"/>
          <p:cNvGrpSpPr/>
          <p:nvPr/>
        </p:nvGrpSpPr>
        <p:grpSpPr>
          <a:xfrm rot="5400000">
            <a:off x="1162893" y="2590311"/>
            <a:ext cx="710557" cy="3030406"/>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1930140" y="6034487"/>
            <a:ext cx="6464420" cy="3223813"/>
            <a:chExt cx="9357879" cy="4666784"/>
          </a:xfrm>
        </p:grpSpPr>
        <p:sp>
          <p:nvSpPr>
            <p:cNvPr id="11" name="Freeform 11"/>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387F1F"/>
            </a:solidFill>
          </p:spPr>
          <p:txBody>
            <a:bodyPr/>
            <a:lstStyle/>
            <a:p/>
          </p:txBody>
        </p:sp>
      </p:grpSp>
      <p:grpSp>
        <p:nvGrpSpPr>
          <p:cNvPr id="12" name="Group 12"/>
          <p:cNvGrpSpPr/>
          <p:nvPr/>
        </p:nvGrpSpPr>
        <p:grpSpPr>
          <a:xfrm rot="5400000">
            <a:off x="1159925" y="5976370"/>
            <a:ext cx="710557" cy="3030406"/>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271690" y="3356999"/>
            <a:ext cx="5122869" cy="1065581"/>
          </a:xfrm>
          <a:prstGeom prst="rect">
            <a:avLst/>
          </a:prstGeom>
        </p:spPr>
        <p:txBody>
          <a:bodyPr lIns="0" tIns="0" rIns="0" bIns="0" rtlCol="0" anchor="t">
            <a:spAutoFit/>
          </a:bodyPr>
          <a:lstStyle/>
          <a:p>
            <a:pPr marL="663002" lvl="1" indent="-331501">
              <a:lnSpc>
                <a:spcPts val="4299"/>
              </a:lnSpc>
              <a:buFont typeface="Arial"/>
              <a:buChar char="•"/>
            </a:pPr>
            <a:r>
              <a:rPr lang="en-US" sz="3070">
                <a:solidFill>
                  <a:srgbClr val="FFFFFF"/>
                </a:solidFill>
                <a:latin typeface="Montserrat"/>
              </a:rPr>
              <a:t>Conventional </a:t>
            </a:r>
          </a:p>
          <a:p>
            <a:pPr marL="663002" lvl="1" indent="-331501">
              <a:lnSpc>
                <a:spcPts val="4299"/>
              </a:lnSpc>
              <a:buFont typeface="Arial"/>
              <a:buChar char="•"/>
            </a:pPr>
            <a:r>
              <a:rPr lang="en-US" sz="3070">
                <a:solidFill>
                  <a:srgbClr val="FFFFFF"/>
                </a:solidFill>
                <a:latin typeface="Montserrat"/>
              </a:rPr>
              <a:t>Diet </a:t>
            </a:r>
          </a:p>
        </p:txBody>
      </p:sp>
      <p:sp>
        <p:nvSpPr>
          <p:cNvPr id="16" name="TextBox 16"/>
          <p:cNvSpPr txBox="1"/>
          <p:nvPr/>
        </p:nvSpPr>
        <p:spPr>
          <a:xfrm>
            <a:off x="215197" y="7174394"/>
            <a:ext cx="2600012" cy="626464"/>
          </a:xfrm>
          <a:prstGeom prst="rect">
            <a:avLst/>
          </a:prstGeom>
        </p:spPr>
        <p:txBody>
          <a:bodyPr lIns="0" tIns="0" rIns="0" bIns="0" rtlCol="0" anchor="t">
            <a:spAutoFit/>
          </a:bodyPr>
          <a:lstStyle/>
          <a:p>
            <a:pPr algn="ctr">
              <a:lnSpc>
                <a:spcPts val="2435"/>
              </a:lnSpc>
            </a:pPr>
            <a:r>
              <a:rPr lang="en-US" sz="2411">
                <a:solidFill>
                  <a:srgbClr val="43B4BE"/>
                </a:solidFill>
                <a:latin typeface="Montserrat Classic"/>
              </a:rPr>
              <a:t>Application Segment</a:t>
            </a:r>
          </a:p>
        </p:txBody>
      </p:sp>
      <p:sp>
        <p:nvSpPr>
          <p:cNvPr id="17" name="TextBox 17"/>
          <p:cNvSpPr txBox="1"/>
          <p:nvPr/>
        </p:nvSpPr>
        <p:spPr>
          <a:xfrm>
            <a:off x="215197" y="3958372"/>
            <a:ext cx="2600012" cy="323276"/>
          </a:xfrm>
          <a:prstGeom prst="rect">
            <a:avLst/>
          </a:prstGeom>
        </p:spPr>
        <p:txBody>
          <a:bodyPr lIns="0" tIns="0" rIns="0" bIns="0" rtlCol="0" anchor="t">
            <a:spAutoFit/>
          </a:bodyPr>
          <a:lstStyle/>
          <a:p>
            <a:pPr algn="ctr">
              <a:lnSpc>
                <a:spcPts val="2435"/>
              </a:lnSpc>
            </a:pPr>
            <a:r>
              <a:rPr lang="en-US" sz="2411">
                <a:solidFill>
                  <a:srgbClr val="43B4BE"/>
                </a:solidFill>
                <a:latin typeface="Montserrat Classic"/>
              </a:rPr>
              <a:t>Type Segment</a:t>
            </a:r>
          </a:p>
        </p:txBody>
      </p:sp>
      <p:sp>
        <p:nvSpPr>
          <p:cNvPr id="18" name="TextBox 18"/>
          <p:cNvSpPr txBox="1"/>
          <p:nvPr/>
        </p:nvSpPr>
        <p:spPr>
          <a:xfrm>
            <a:off x="3033375" y="6813420"/>
            <a:ext cx="4989506" cy="1608797"/>
          </a:xfrm>
          <a:prstGeom prst="rect">
            <a:avLst/>
          </a:prstGeom>
        </p:spPr>
        <p:txBody>
          <a:bodyPr lIns="0" tIns="0" rIns="0" bIns="0" rtlCol="0" anchor="t">
            <a:spAutoFit/>
          </a:bodyPr>
          <a:lstStyle/>
          <a:p>
            <a:pPr marL="663002" lvl="1" indent="-331501">
              <a:lnSpc>
                <a:spcPts val="4299"/>
              </a:lnSpc>
              <a:buFont typeface="Arial"/>
              <a:buChar char="•"/>
            </a:pPr>
            <a:r>
              <a:rPr lang="en-US" sz="3070">
                <a:solidFill>
                  <a:srgbClr val="FFFFFF"/>
                </a:solidFill>
                <a:latin typeface="Montserrat"/>
              </a:rPr>
              <a:t>Food &amp; Beverage </a:t>
            </a:r>
          </a:p>
          <a:p>
            <a:pPr marL="663002" lvl="1" indent="-331501">
              <a:lnSpc>
                <a:spcPts val="4299"/>
              </a:lnSpc>
              <a:buFont typeface="Arial"/>
              <a:buChar char="•"/>
            </a:pPr>
            <a:r>
              <a:rPr lang="en-US" sz="3070">
                <a:solidFill>
                  <a:srgbClr val="FFFFFF"/>
                </a:solidFill>
                <a:latin typeface="Montserrat"/>
              </a:rPr>
              <a:t>Pharmaceutical </a:t>
            </a:r>
          </a:p>
          <a:p>
            <a:pPr marL="663002" lvl="1" indent="-331501">
              <a:lnSpc>
                <a:spcPts val="4299"/>
              </a:lnSpc>
              <a:buFont typeface="Arial"/>
              <a:buChar char="•"/>
            </a:pPr>
            <a:r>
              <a:rPr lang="en-US" sz="3070">
                <a:solidFill>
                  <a:srgbClr val="FFFFFF"/>
                </a:solidFill>
                <a:latin typeface="Montserrat"/>
              </a:rPr>
              <a:t>Cosmetic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99719"/>
            <a:ext cx="18016034" cy="712471"/>
          </a:xfrm>
          <a:prstGeom prst="rect">
            <a:avLst/>
          </a:prstGeom>
        </p:spPr>
        <p:txBody>
          <a:bodyPr lIns="0" tIns="0" rIns="0" bIns="0" rtlCol="0" anchor="t">
            <a:spAutoFit/>
          </a:bodyPr>
          <a:lstStyle/>
          <a:p>
            <a:pPr algn="ctr">
              <a:lnSpc>
                <a:spcPts val="5879"/>
              </a:lnSpc>
              <a:spcBef>
                <a:spcPct val="0"/>
              </a:spcBef>
            </a:pPr>
            <a:r>
              <a:rPr lang="en-US" sz="4199" spc="134">
                <a:solidFill>
                  <a:srgbClr val="000000"/>
                </a:solidFill>
                <a:latin typeface="Canva Sans"/>
              </a:rPr>
              <a:t>Global Aloe Vera Powder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D3F0F"/>
            </a:solidFill>
          </p:spPr>
          <p:txBody>
            <a:bodyPr/>
            <a:lstStyle/>
            <a:p/>
          </p:txBody>
        </p:sp>
      </p:grpSp>
      <p:grpSp>
        <p:nvGrpSpPr>
          <p:cNvPr id="5" name="Group 5"/>
          <p:cNvGrpSpPr/>
          <p:nvPr/>
        </p:nvGrpSpPr>
        <p:grpSpPr>
          <a:xfrm>
            <a:off x="4836601" y="1655912"/>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60641A"/>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D3F0F"/>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0641A"/>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D3F0F"/>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0641A"/>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633590" y="2156502"/>
            <a:ext cx="7071007" cy="2392680"/>
          </a:xfrm>
          <a:prstGeom prst="rect">
            <a:avLst/>
          </a:prstGeom>
        </p:spPr>
        <p:txBody>
          <a:bodyPr lIns="0" tIns="0" rIns="0" bIns="0" rtlCol="0" anchor="t">
            <a:spAutoFit/>
          </a:bodyPr>
          <a:lstStyle/>
          <a:p>
            <a:pPr marL="777240" lvl="1" indent="-388620">
              <a:lnSpc>
                <a:spcPts val="3780"/>
              </a:lnSpc>
              <a:buFont typeface="Arial"/>
              <a:buChar char="•"/>
            </a:pPr>
            <a:r>
              <a:rPr lang="en-US" sz="3600" spc="115">
                <a:solidFill>
                  <a:srgbClr val="FFFFFF"/>
                </a:solidFill>
                <a:latin typeface="Barlow"/>
              </a:rPr>
              <a:t>Rising Demand for Natural Ingredients to Increase the Demand Globally</a:t>
            </a:r>
          </a:p>
          <a:p>
            <a:pPr marL="777240" lvl="1" indent="-388620">
              <a:lnSpc>
                <a:spcPts val="3780"/>
              </a:lnSpc>
              <a:buFont typeface="Arial"/>
              <a:buChar char="•"/>
            </a:pPr>
            <a:r>
              <a:rPr lang="en-US" sz="3600" spc="115">
                <a:solidFill>
                  <a:srgbClr val="FFFFFF"/>
                </a:solidFill>
                <a:latin typeface="Barlow"/>
              </a:rPr>
              <a:t>Convenience and Versatility to Propel Market Growth</a:t>
            </a:r>
          </a:p>
        </p:txBody>
      </p:sp>
      <p:sp>
        <p:nvSpPr>
          <p:cNvPr id="18" name="TextBox 18"/>
          <p:cNvSpPr txBox="1"/>
          <p:nvPr/>
        </p:nvSpPr>
        <p:spPr>
          <a:xfrm>
            <a:off x="6992012" y="6219230"/>
            <a:ext cx="7071007" cy="1440180"/>
          </a:xfrm>
          <a:prstGeom prst="rect">
            <a:avLst/>
          </a:prstGeom>
        </p:spPr>
        <p:txBody>
          <a:bodyPr lIns="0" tIns="0" rIns="0" bIns="0" rtlCol="0" anchor="t">
            <a:spAutoFit/>
          </a:bodyPr>
          <a:lstStyle/>
          <a:p>
            <a:pPr marL="777242" lvl="1" indent="-388621">
              <a:lnSpc>
                <a:spcPts val="3780"/>
              </a:lnSpc>
              <a:buFont typeface="Arial"/>
              <a:buChar char="•"/>
            </a:pPr>
            <a:r>
              <a:rPr lang="en-US" sz="3600" spc="115">
                <a:solidFill>
                  <a:srgbClr val="FFFFFF"/>
                </a:solidFill>
                <a:latin typeface="Barlow"/>
              </a:rPr>
              <a:t>Limited Scientific Evidence for Some Health Claims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63366" y="0"/>
            <a:ext cx="6261354" cy="10287000"/>
          </a:xfrm>
          <a:custGeom>
            <a:rect l="l" t="t" r="r" b="b"/>
            <a:pathLst>
              <a:path w="6261354" h="10287000">
                <a:moveTo>
                  <a:pt x="0" y="0"/>
                </a:moveTo>
                <a:lnTo>
                  <a:pt x="6261354" y="0"/>
                </a:lnTo>
                <a:lnTo>
                  <a:pt x="6261354" y="10287000"/>
                </a:lnTo>
                <a:lnTo>
                  <a:pt x="0" y="10287000"/>
                </a:lnTo>
                <a:lnTo>
                  <a:pt x="0" y="0"/>
                </a:lnTo>
                <a:close/>
              </a:path>
            </a:pathLst>
          </a:custGeom>
          <a:blipFill>
            <a:blip r:embed="rId2"/>
            <a:stretch>
              <a:fillRect l="-12499" r="-12500"/>
            </a:stretch>
          </a:blipFill>
        </p:spPr>
        <p:txBody>
          <a:bodyPr/>
          <a:lstStyle/>
          <a:p/>
        </p:txBody>
      </p:sp>
      <p:sp>
        <p:nvSpPr>
          <p:cNvPr id="3" name="TextBox 3"/>
          <p:cNvSpPr txBox="1"/>
          <p:nvPr/>
        </p:nvSpPr>
        <p:spPr>
          <a:xfrm>
            <a:off x="6643887" y="650558"/>
            <a:ext cx="9242305" cy="832485"/>
          </a:xfrm>
          <a:prstGeom prst="rect">
            <a:avLst/>
          </a:prstGeom>
        </p:spPr>
        <p:txBody>
          <a:bodyPr lIns="0" tIns="0" rIns="0" bIns="0" rtlCol="0" anchor="t">
            <a:spAutoFit/>
          </a:bodyPr>
          <a:lstStyle/>
          <a:p>
            <a:pPr algn="ctr">
              <a:lnSpc>
                <a:spcPts val="6419"/>
              </a:lnSpc>
            </a:pPr>
            <a:r>
              <a:rPr lang="en-US" sz="5999">
                <a:solidFill>
                  <a:srgbClr val="000000"/>
                </a:solidFill>
                <a:latin typeface="Canva Sans"/>
              </a:rPr>
              <a:t>AUTHOR'S PERSPECTIVE</a:t>
            </a:r>
          </a:p>
        </p:txBody>
      </p:sp>
      <p:sp>
        <p:nvSpPr>
          <p:cNvPr id="4" name="TextBox 4"/>
          <p:cNvSpPr txBox="1"/>
          <p:nvPr/>
        </p:nvSpPr>
        <p:spPr>
          <a:xfrm>
            <a:off x="5382137" y="2066939"/>
            <a:ext cx="12274857" cy="7859397"/>
          </a:xfrm>
          <a:prstGeom prst="rect">
            <a:avLst/>
          </a:prstGeom>
        </p:spPr>
        <p:txBody>
          <a:bodyPr lIns="0" tIns="0" rIns="0" bIns="0" rtlCol="0" anchor="t">
            <a:spAutoFit/>
          </a:bodyPr>
          <a:lstStyle/>
          <a:p>
            <a:pPr marL="798817" lvl="1" indent="-399408">
              <a:lnSpc>
                <a:spcPts val="5179"/>
              </a:lnSpc>
              <a:buFont typeface="Arial"/>
              <a:buChar char="•"/>
            </a:pPr>
            <a:r>
              <a:rPr lang="en-US" sz="3699">
                <a:solidFill>
                  <a:srgbClr val="000000"/>
                </a:solidFill>
                <a:latin typeface="Canva Sans"/>
              </a:rPr>
              <a:t>The global Aloe Vera Powder market will expand significantly by 7.30 % CAGR between 2024 to 2031.</a:t>
            </a:r>
          </a:p>
          <a:p>
            <a:pPr marL="798817" lvl="1" indent="-399408">
              <a:lnSpc>
                <a:spcPts val="5179"/>
              </a:lnSpc>
              <a:buFont typeface="Arial"/>
              <a:buChar char="•"/>
            </a:pPr>
            <a:r>
              <a:rPr lang="en-US" sz="3699">
                <a:solidFill>
                  <a:srgbClr val="000000"/>
                </a:solidFill>
                <a:latin typeface="Canva Sans"/>
              </a:rPr>
              <a:t>The market for functional foods and beverages is expanding as customers look for goods with additional health benefits.  These goods use aloe vera powder because of its supposed health benefits.</a:t>
            </a:r>
          </a:p>
          <a:p>
            <a:pPr marL="798817" lvl="1" indent="-399408">
              <a:lnSpc>
                <a:spcPts val="5179"/>
              </a:lnSpc>
              <a:buFont typeface="Arial"/>
              <a:buChar char="•"/>
            </a:pPr>
            <a:r>
              <a:rPr lang="en-US" sz="3699">
                <a:solidFill>
                  <a:srgbClr val="000000"/>
                </a:solidFill>
                <a:latin typeface="Canva Sans"/>
              </a:rPr>
              <a:t>Better drying techniques enable the creation of premium aloe vera powder while preserving its advantageous qualities. Manufacturers find the product more appealing as a result</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569" b="-11208"/>
            </a:stretch>
          </a:blipFill>
        </p:spPr>
        <p:txBody>
          <a:bodyPr/>
          <a:lstStyle/>
          <a:p/>
        </p:txBody>
      </p:sp>
      <p:sp>
        <p:nvSpPr>
          <p:cNvPr id="3" name="Freeform 3"/>
          <p:cNvSpPr/>
          <p:nvPr/>
        </p:nvSpPr>
        <p:spPr>
          <a:xfrm>
            <a:off x="807749" y="2089941"/>
            <a:ext cx="5268735" cy="1768357"/>
          </a:xfrm>
          <a:custGeom>
            <a:rect l="l" t="t" r="r" b="b"/>
            <a:pathLst>
              <a:path w="5268735" h="1768357">
                <a:moveTo>
                  <a:pt x="0" y="0"/>
                </a:moveTo>
                <a:lnTo>
                  <a:pt x="5268735" y="0"/>
                </a:lnTo>
                <a:lnTo>
                  <a:pt x="5268735" y="1768357"/>
                </a:lnTo>
                <a:lnTo>
                  <a:pt x="0" y="1768357"/>
                </a:lnTo>
                <a:lnTo>
                  <a:pt x="0" y="0"/>
                </a:lnTo>
                <a:close/>
              </a:path>
            </a:pathLst>
          </a:custGeom>
          <a:blipFill>
            <a:blip r:embed="rId3"/>
            <a:stretch>
              <a:fillRect/>
            </a:stretch>
          </a:blipFill>
        </p:spPr>
        <p:txBody>
          <a:bodyPr/>
          <a:lstStyle/>
          <a:p/>
        </p:txBody>
      </p:sp>
      <p:sp>
        <p:nvSpPr>
          <p:cNvPr id="4" name="Freeform 4"/>
          <p:cNvSpPr/>
          <p:nvPr/>
        </p:nvSpPr>
        <p:spPr>
          <a:xfrm>
            <a:off x="6774935" y="2235817"/>
            <a:ext cx="4738131" cy="1622482"/>
          </a:xfrm>
          <a:custGeom>
            <a:rect l="l" t="t" r="r" b="b"/>
            <a:pathLst>
              <a:path w="4738131" h="1622482">
                <a:moveTo>
                  <a:pt x="0" y="0"/>
                </a:moveTo>
                <a:lnTo>
                  <a:pt x="4738130" y="0"/>
                </a:lnTo>
                <a:lnTo>
                  <a:pt x="4738130" y="1622481"/>
                </a:lnTo>
                <a:lnTo>
                  <a:pt x="0" y="1622481"/>
                </a:lnTo>
                <a:lnTo>
                  <a:pt x="0" y="0"/>
                </a:lnTo>
                <a:close/>
              </a:path>
            </a:pathLst>
          </a:custGeom>
          <a:blipFill>
            <a:blip r:embed="rId4"/>
            <a:stretch>
              <a:fillRect t="-96770" b="-95258"/>
            </a:stretch>
          </a:blipFill>
        </p:spPr>
        <p:txBody>
          <a:bodyPr/>
          <a:lstStyle/>
          <a:p/>
        </p:txBody>
      </p:sp>
      <p:sp>
        <p:nvSpPr>
          <p:cNvPr id="5" name="Freeform 5"/>
          <p:cNvSpPr/>
          <p:nvPr/>
        </p:nvSpPr>
        <p:spPr>
          <a:xfrm>
            <a:off x="695517" y="4239492"/>
            <a:ext cx="5493198" cy="1359282"/>
          </a:xfrm>
          <a:custGeom>
            <a:rect l="l" t="t" r="r" b="b"/>
            <a:pathLst>
              <a:path w="5493198" h="1359282">
                <a:moveTo>
                  <a:pt x="0" y="0"/>
                </a:moveTo>
                <a:lnTo>
                  <a:pt x="5493198" y="0"/>
                </a:lnTo>
                <a:lnTo>
                  <a:pt x="5493198" y="1359282"/>
                </a:lnTo>
                <a:lnTo>
                  <a:pt x="0" y="1359282"/>
                </a:lnTo>
                <a:lnTo>
                  <a:pt x="0" y="0"/>
                </a:lnTo>
                <a:close/>
              </a:path>
            </a:pathLst>
          </a:custGeom>
          <a:blipFill>
            <a:blip r:embed="rId5"/>
            <a:stretch>
              <a:fillRect l="-10618" t="-59258" r="-7362" b="-79136"/>
            </a:stretch>
          </a:blipFill>
        </p:spPr>
        <p:txBody>
          <a:bodyPr/>
          <a:lstStyle/>
          <a:p/>
        </p:txBody>
      </p:sp>
      <p:sp>
        <p:nvSpPr>
          <p:cNvPr id="6" name="Freeform 6"/>
          <p:cNvSpPr/>
          <p:nvPr/>
        </p:nvSpPr>
        <p:spPr>
          <a:xfrm>
            <a:off x="6422571" y="4239492"/>
            <a:ext cx="4297516" cy="1665630"/>
          </a:xfrm>
          <a:custGeom>
            <a:rect l="l" t="t" r="r" b="b"/>
            <a:pathLst>
              <a:path w="4297516" h="1665630">
                <a:moveTo>
                  <a:pt x="0" y="0"/>
                </a:moveTo>
                <a:lnTo>
                  <a:pt x="4297515" y="0"/>
                </a:lnTo>
                <a:lnTo>
                  <a:pt x="4297515" y="1665629"/>
                </a:lnTo>
                <a:lnTo>
                  <a:pt x="0" y="1665629"/>
                </a:lnTo>
                <a:lnTo>
                  <a:pt x="0" y="0"/>
                </a:lnTo>
                <a:close/>
              </a:path>
            </a:pathLst>
          </a:custGeom>
          <a:blipFill>
            <a:blip r:embed="rId6"/>
            <a:stretch>
              <a:fillRect b="-45131"/>
            </a:stretch>
          </a:blipFill>
        </p:spPr>
        <p:txBody>
          <a:bodyPr/>
          <a:lstStyle/>
          <a:p/>
        </p:txBody>
      </p:sp>
      <p:sp>
        <p:nvSpPr>
          <p:cNvPr id="7" name="Freeform 7"/>
          <p:cNvSpPr/>
          <p:nvPr/>
        </p:nvSpPr>
        <p:spPr>
          <a:xfrm>
            <a:off x="353577" y="6132174"/>
            <a:ext cx="4907636" cy="1432804"/>
          </a:xfrm>
          <a:custGeom>
            <a:rect l="l" t="t" r="r" b="b"/>
            <a:pathLst>
              <a:path w="4907636" h="1432804">
                <a:moveTo>
                  <a:pt x="0" y="0"/>
                </a:moveTo>
                <a:lnTo>
                  <a:pt x="4907636" y="0"/>
                </a:lnTo>
                <a:lnTo>
                  <a:pt x="4907636" y="1432804"/>
                </a:lnTo>
                <a:lnTo>
                  <a:pt x="0" y="1432804"/>
                </a:lnTo>
                <a:lnTo>
                  <a:pt x="0" y="0"/>
                </a:lnTo>
                <a:close/>
              </a:path>
            </a:pathLst>
          </a:custGeom>
          <a:blipFill>
            <a:blip r:embed="rId7"/>
            <a:stretch>
              <a:fillRect t="-393" r="-3448" b="-1181"/>
            </a:stretch>
          </a:blipFill>
        </p:spPr>
        <p:txBody>
          <a:bodyPr/>
          <a:lstStyle/>
          <a:p/>
        </p:txBody>
      </p:sp>
      <p:sp>
        <p:nvSpPr>
          <p:cNvPr id="8" name="Freeform 8"/>
          <p:cNvSpPr/>
          <p:nvPr/>
        </p:nvSpPr>
        <p:spPr>
          <a:xfrm>
            <a:off x="5935709" y="6286121"/>
            <a:ext cx="3568942" cy="1377017"/>
          </a:xfrm>
          <a:custGeom>
            <a:rect l="l" t="t" r="r" b="b"/>
            <a:pathLst>
              <a:path w="3568942" h="1377017">
                <a:moveTo>
                  <a:pt x="0" y="0"/>
                </a:moveTo>
                <a:lnTo>
                  <a:pt x="3568942" y="0"/>
                </a:lnTo>
                <a:lnTo>
                  <a:pt x="3568942" y="1377017"/>
                </a:lnTo>
                <a:lnTo>
                  <a:pt x="0" y="1377017"/>
                </a:lnTo>
                <a:lnTo>
                  <a:pt x="0" y="0"/>
                </a:lnTo>
                <a:close/>
              </a:path>
            </a:pathLst>
          </a:custGeom>
          <a:blipFill>
            <a:blip r:embed="rId8"/>
            <a:stretch>
              <a:fillRect/>
            </a:stretch>
          </a:blipFill>
        </p:spPr>
        <p:txBody>
          <a:bodyPr/>
          <a:lstStyle/>
          <a:p/>
        </p:txBody>
      </p:sp>
      <p:sp>
        <p:nvSpPr>
          <p:cNvPr id="9" name="Freeform 9"/>
          <p:cNvSpPr/>
          <p:nvPr/>
        </p:nvSpPr>
        <p:spPr>
          <a:xfrm>
            <a:off x="900493" y="8044138"/>
            <a:ext cx="6622519" cy="1520509"/>
          </a:xfrm>
          <a:custGeom>
            <a:rect l="l" t="t" r="r" b="b"/>
            <a:pathLst>
              <a:path w="6622519" h="1520509">
                <a:moveTo>
                  <a:pt x="0" y="0"/>
                </a:moveTo>
                <a:lnTo>
                  <a:pt x="6622519" y="0"/>
                </a:lnTo>
                <a:lnTo>
                  <a:pt x="6622519" y="1520509"/>
                </a:lnTo>
                <a:lnTo>
                  <a:pt x="0" y="1520509"/>
                </a:lnTo>
                <a:lnTo>
                  <a:pt x="0" y="0"/>
                </a:lnTo>
                <a:close/>
              </a:path>
            </a:pathLst>
          </a:custGeom>
          <a:blipFill>
            <a:blip r:embed="rId9"/>
            <a:stretch>
              <a:fillRect t="-103050" b="-98577"/>
            </a:stretch>
          </a:blipFill>
        </p:spPr>
        <p:txBody>
          <a:bodyPr/>
          <a:lstStyle/>
          <a:p/>
        </p:txBody>
      </p:sp>
      <p:sp>
        <p:nvSpPr>
          <p:cNvPr id="10" name="TextBox 10"/>
          <p:cNvSpPr txBox="1"/>
          <p:nvPr/>
        </p:nvSpPr>
        <p:spPr>
          <a:xfrm>
            <a:off x="2648317"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shorturl.at/iHQRS"/>
              </a:rPr>
              <a:t>https://shorturl.at/iHQRS</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Aloe Vera Powder Market Report 2024</dc:title>
  <cp:lastModifiedBy>decipher market</cp:lastModifiedBy>
  <cp:revision>2</cp:revision>
  <dcterms:created xsi:type="dcterms:W3CDTF">2006-08-16T00:00:00Z</dcterms:created>
  <dcterms:modified xsi:type="dcterms:W3CDTF">2024-04-13T02:35:20Z</dcterms:modified>
</cp:coreProperties>
</file>