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2" Type="http://schemas.openxmlformats.org/officeDocument/2006/relationships/image" Target="../media/image11.jpeg" /><Relationship Id="rId3" Type="http://schemas.openxmlformats.org/officeDocument/2006/relationships/image" Target="../media/image2.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3by7zrr7"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8518" b="0"/>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2134016" cy="2180200"/>
          </a:xfrm>
          <a:prstGeom prst="rect">
            <a:avLst/>
          </a:prstGeom>
        </p:spPr>
      </p:pic>
      <p:sp>
        <p:nvSpPr>
          <p:cNvPr id="4" name="TextBox 4"/>
          <p:cNvSpPr txBox="1"/>
          <p:nvPr/>
        </p:nvSpPr>
        <p:spPr>
          <a:xfrm>
            <a:off x="182609" y="4126201"/>
            <a:ext cx="16047991" cy="2878993"/>
          </a:xfrm>
          <a:prstGeom prst="rect">
            <a:avLst/>
          </a:prstGeom>
        </p:spPr>
        <p:txBody>
          <a:bodyPr wrap="square" lIns="0" tIns="0" rIns="0" bIns="0" rtlCol="0" anchor="t">
            <a:spAutoFit/>
          </a:bodyPr>
          <a:lstStyle/>
          <a:p>
            <a:pPr algn="l">
              <a:lnSpc>
                <a:spcPts val="7350"/>
              </a:lnSpc>
            </a:pPr>
            <a:r>
              <a:rPr lang="en-US" sz="7500">
                <a:solidFill>
                  <a:srgbClr val="000000"/>
                </a:solidFill>
                <a:latin typeface="Poppins"/>
              </a:rPr>
              <a:t>ALOE VERA JUICE</a:t>
            </a:r>
          </a:p>
          <a:p>
            <a:pPr algn="l">
              <a:lnSpc>
                <a:spcPts val="7350"/>
              </a:lnSpc>
            </a:pPr>
            <a:r>
              <a:rPr lang="en-US" sz="7500">
                <a:solidFill>
                  <a:srgbClr val="000000"/>
                </a:solidFill>
                <a:latin typeface="Poppins"/>
              </a:rPr>
              <a:t>MARKET REPORT </a:t>
            </a:r>
          </a:p>
          <a:p>
            <a:pPr algn="l">
              <a:lnSpc>
                <a:spcPts val="7350"/>
              </a:lnSpc>
            </a:pPr>
            <a:r>
              <a:rPr lang="en-US" sz="7500">
                <a:solidFill>
                  <a:srgbClr val="000000"/>
                </a:solidFill>
                <a:latin typeface="Poppins"/>
              </a:rPr>
              <a:t>2024</a:t>
            </a:r>
          </a:p>
        </p:txBody>
      </p:sp>
      <p:sp>
        <p:nvSpPr>
          <p:cNvPr id="5" name="TextBox 5"/>
          <p:cNvSpPr txBox="1"/>
          <p:nvPr/>
        </p:nvSpPr>
        <p:spPr>
          <a:xfrm>
            <a:off x="-27571" y="9399957"/>
            <a:ext cx="10027118" cy="592454"/>
          </a:xfrm>
          <a:prstGeom prst="rect">
            <a:avLst/>
          </a:prstGeom>
        </p:spPr>
        <p:txBody>
          <a:bodyPr lIns="0" tIns="0" rIns="0" bIns="0" rtlCol="0" anchor="t">
            <a:spAutoFit/>
          </a:bodyPr>
          <a:lstStyle/>
          <a:p>
            <a:pPr algn="ctr">
              <a:lnSpc>
                <a:spcPts val="4620"/>
              </a:lnSpc>
            </a:pPr>
            <a:r>
              <a:rPr lang="en-US" sz="33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683" b="-5982"/>
            </a:stretch>
          </a:blipFill>
        </p:spPr>
        <p:txBody>
          <a:bodyPr/>
          <a:lstStyle/>
          <a:p/>
        </p:txBody>
      </p:sp>
      <p:grpSp>
        <p:nvGrpSpPr>
          <p:cNvPr id="3" name="Group 3"/>
          <p:cNvGrpSpPr/>
          <p:nvPr/>
        </p:nvGrpSpPr>
        <p:grpSpPr>
          <a:xfrm>
            <a:off x="1145853" y="1549335"/>
            <a:ext cx="16236544" cy="7959986"/>
            <a:chExt cx="4276291" cy="2096457"/>
          </a:xfrm>
        </p:grpSpPr>
        <p:sp>
          <p:nvSpPr>
            <p:cNvPr id="4" name="Freeform 4"/>
            <p:cNvSpPr/>
            <p:nvPr/>
          </p:nvSpPr>
          <p:spPr>
            <a:xfrm>
              <a:off x="0" y="0"/>
              <a:ext cx="4276291" cy="2096457"/>
            </a:xfrm>
            <a:custGeom>
              <a:rect l="l" t="t" r="r" b="b"/>
              <a:pathLst>
                <a:path w="4276291" h="2096456">
                  <a:moveTo>
                    <a:pt x="0" y="0"/>
                  </a:moveTo>
                  <a:lnTo>
                    <a:pt x="4276291" y="0"/>
                  </a:lnTo>
                  <a:lnTo>
                    <a:pt x="4276291" y="2096457"/>
                  </a:lnTo>
                  <a:lnTo>
                    <a:pt x="0" y="2096457"/>
                  </a:lnTo>
                  <a:close/>
                </a:path>
              </a:pathLst>
            </a:custGeom>
            <a:solidFill>
              <a:srgbClr val="000000">
                <a:alpha val="65882"/>
              </a:srgbClr>
            </a:solidFill>
          </p:spPr>
          <p:txBody>
            <a:bodyPr/>
            <a:lstStyle/>
            <a:p/>
          </p:txBody>
        </p:sp>
        <p:sp>
          <p:nvSpPr>
            <p:cNvPr id="5" name="TextBox 5"/>
            <p:cNvSpPr txBox="1"/>
            <p:nvPr/>
          </p:nvSpPr>
          <p:spPr>
            <a:xfrm>
              <a:off x="0" y="-47625"/>
              <a:ext cx="4276291" cy="214408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905603" y="777678"/>
            <a:ext cx="2082462" cy="1876980"/>
          </a:xfrm>
          <a:prstGeom prst="rect">
            <a:avLst/>
          </a:prstGeom>
        </p:spPr>
      </p:pic>
      <p:sp>
        <p:nvSpPr>
          <p:cNvPr id="7" name="TextBox 7"/>
          <p:cNvSpPr txBox="1"/>
          <p:nvPr/>
        </p:nvSpPr>
        <p:spPr>
          <a:xfrm>
            <a:off x="1489643" y="3202873"/>
            <a:ext cx="15548966" cy="5821680"/>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Poppins"/>
              </a:rPr>
              <a:t>The aloe vera juice market has witnessed significant growth in recent years, driven by increasing consumer awareness of its purported health benefits. Aloe vera, known for its medicinal properties, is widely consumed for its digestive, immune-boosting, and skincare benefits. This surge in demand has led to the introduction of various aloe vera juice products, ranging from pure extracts to flavored blends, catering to diverse consumer preferences. With the growing emphasis on natural remedies and functional beverages, the aloe vera juice market is poised for further expansion. This presents opportunities for manufacturers to innovate and capitalize on the rising consumer interest in healthier beverage options.</a:t>
            </a:r>
          </a:p>
        </p:txBody>
      </p:sp>
      <p:sp>
        <p:nvSpPr>
          <p:cNvPr id="8" name="TextBox 8"/>
          <p:cNvSpPr txBox="1"/>
          <p:nvPr/>
        </p:nvSpPr>
        <p:spPr>
          <a:xfrm>
            <a:off x="5200221" y="1755498"/>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60966" y="6184549"/>
            <a:ext cx="9145908" cy="2765493"/>
            <a:chExt cx="879738" cy="266011"/>
          </a:xfrm>
        </p:grpSpPr>
        <p:sp>
          <p:nvSpPr>
            <p:cNvPr id="4" name="Freeform 4"/>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9804"/>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35942" y="6576856"/>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7" name="Group 7"/>
          <p:cNvGrpSpPr/>
          <p:nvPr/>
        </p:nvGrpSpPr>
        <p:grpSpPr>
          <a:xfrm>
            <a:off x="584069" y="6487932"/>
            <a:ext cx="2192119" cy="21921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grpSp>
        <p:nvGrpSpPr>
          <p:cNvPr id="11" name="Group 11"/>
          <p:cNvGrpSpPr/>
          <p:nvPr/>
        </p:nvGrpSpPr>
        <p:grpSpPr>
          <a:xfrm>
            <a:off x="260966" y="3186193"/>
            <a:ext cx="9145908" cy="2765493"/>
            <a:chExt cx="879738" cy="266011"/>
          </a:xfrm>
        </p:grpSpPr>
        <p:sp>
          <p:nvSpPr>
            <p:cNvPr id="12" name="Freeform 12"/>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9804"/>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635942" y="3578500"/>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15" name="Group 15"/>
          <p:cNvGrpSpPr/>
          <p:nvPr/>
        </p:nvGrpSpPr>
        <p:grpSpPr>
          <a:xfrm>
            <a:off x="584069" y="3489576"/>
            <a:ext cx="2192119" cy="2192119"/>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877217" y="7073234"/>
            <a:ext cx="1605822" cy="1258757"/>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2024- 2031</a:t>
            </a:r>
          </a:p>
        </p:txBody>
      </p:sp>
      <p:sp>
        <p:nvSpPr>
          <p:cNvPr id="19" name="TextBox 19"/>
          <p:cNvSpPr txBox="1"/>
          <p:nvPr/>
        </p:nvSpPr>
        <p:spPr>
          <a:xfrm>
            <a:off x="3147369" y="6806527"/>
            <a:ext cx="5382426" cy="1525464"/>
          </a:xfrm>
          <a:prstGeom prst="rect">
            <a:avLst/>
          </a:prstGeom>
        </p:spPr>
        <p:txBody>
          <a:bodyPr lIns="0" tIns="0" rIns="0" bIns="0" rtlCol="0" anchor="t">
            <a:spAutoFit/>
          </a:bodyPr>
          <a:lstStyle/>
          <a:p>
            <a:pPr algn="ctr">
              <a:lnSpc>
                <a:spcPts val="5859"/>
              </a:lnSpc>
            </a:pPr>
            <a:r>
              <a:rPr lang="en-US" sz="4965">
                <a:solidFill>
                  <a:srgbClr val="FFFFFF"/>
                </a:solidFill>
                <a:latin typeface="Poppins"/>
              </a:rPr>
              <a:t>CAGR</a:t>
            </a:r>
          </a:p>
          <a:p>
            <a:pPr algn="ctr">
              <a:lnSpc>
                <a:spcPts val="5859"/>
              </a:lnSpc>
            </a:pPr>
            <a:r>
              <a:rPr lang="en-US" sz="4965">
                <a:solidFill>
                  <a:srgbClr val="FFFFFF"/>
                </a:solidFill>
                <a:latin typeface="Poppins"/>
              </a:rPr>
              <a:t>7.00%</a:t>
            </a:r>
          </a:p>
        </p:txBody>
      </p:sp>
      <p:sp>
        <p:nvSpPr>
          <p:cNvPr id="20" name="TextBox 20"/>
          <p:cNvSpPr txBox="1"/>
          <p:nvPr/>
        </p:nvSpPr>
        <p:spPr>
          <a:xfrm>
            <a:off x="5425123" y="53310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21" name="TextBox 21"/>
          <p:cNvSpPr txBox="1"/>
          <p:nvPr/>
        </p:nvSpPr>
        <p:spPr>
          <a:xfrm>
            <a:off x="811956" y="4419666"/>
            <a:ext cx="1605822" cy="508096"/>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a:t>
            </a:r>
          </a:p>
        </p:txBody>
      </p:sp>
      <p:sp>
        <p:nvSpPr>
          <p:cNvPr id="22" name="TextBox 22"/>
          <p:cNvSpPr txBox="1"/>
          <p:nvPr/>
        </p:nvSpPr>
        <p:spPr>
          <a:xfrm>
            <a:off x="2860827" y="3792544"/>
            <a:ext cx="6303192" cy="1524216"/>
          </a:xfrm>
          <a:prstGeom prst="rect">
            <a:avLst/>
          </a:prstGeom>
        </p:spPr>
        <p:txBody>
          <a:bodyPr lIns="0" tIns="0" rIns="0" bIns="0" rtlCol="0" anchor="t">
            <a:spAutoFit/>
          </a:bodyPr>
          <a:lstStyle/>
          <a:p>
            <a:pPr algn="ctr">
              <a:lnSpc>
                <a:spcPts val="5854"/>
              </a:lnSpc>
            </a:pPr>
            <a:r>
              <a:rPr lang="en-US" sz="4961">
                <a:solidFill>
                  <a:srgbClr val="FFFFFF"/>
                </a:solidFill>
                <a:latin typeface="Poppins"/>
              </a:rPr>
              <a:t>MARKET SIZE</a:t>
            </a:r>
          </a:p>
          <a:p>
            <a:pPr algn="ctr">
              <a:lnSpc>
                <a:spcPts val="5854"/>
              </a:lnSpc>
            </a:pPr>
            <a:r>
              <a:rPr lang="en-US" sz="4961">
                <a:solidFill>
                  <a:srgbClr val="FFFFFF"/>
                </a:solidFill>
                <a:latin typeface="Poppins"/>
              </a:rPr>
              <a:t>USD 14581.2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486" r="-3486"/>
            </a:stretch>
          </a:blipFill>
        </p:spPr>
        <p:txBody>
          <a:bodyPr/>
          <a:lstStyle/>
          <a:p/>
        </p:txBody>
      </p:sp>
      <p:grpSp>
        <p:nvGrpSpPr>
          <p:cNvPr id="3" name="Group 3"/>
          <p:cNvGrpSpPr/>
          <p:nvPr/>
        </p:nvGrpSpPr>
        <p:grpSpPr>
          <a:xfrm>
            <a:off x="2519428" y="2348210"/>
            <a:ext cx="7545423" cy="3143349"/>
            <a:chExt cx="8626242" cy="3593608"/>
          </a:xfrm>
        </p:grpSpPr>
        <p:sp>
          <p:nvSpPr>
            <p:cNvPr id="4" name="Freeform 4"/>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31431C">
                <a:alpha val="72941"/>
              </a:srgbClr>
            </a:solidFill>
          </p:spPr>
          <p:txBody>
            <a:bodyPr/>
            <a:lstStyle/>
            <a:p/>
          </p:txBody>
        </p:sp>
      </p:grpSp>
      <p:grpSp>
        <p:nvGrpSpPr>
          <p:cNvPr id="5" name="Group 5"/>
          <p:cNvGrpSpPr/>
          <p:nvPr/>
        </p:nvGrpSpPr>
        <p:grpSpPr>
          <a:xfrm rot="5400000">
            <a:off x="1267617" y="2025962"/>
            <a:ext cx="929943" cy="355202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519428" y="5805293"/>
            <a:ext cx="7545423" cy="3143349"/>
            <a:chExt cx="8626242" cy="3593608"/>
          </a:xfrm>
        </p:grpSpPr>
        <p:sp>
          <p:nvSpPr>
            <p:cNvPr id="8" name="Freeform 8"/>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31431C">
                <a:alpha val="72941"/>
              </a:srgbClr>
            </a:solidFill>
          </p:spPr>
          <p:txBody>
            <a:bodyPr/>
            <a:lstStyle/>
            <a:p/>
          </p:txBody>
        </p:sp>
      </p:grpSp>
      <p:grpSp>
        <p:nvGrpSpPr>
          <p:cNvPr id="9" name="Group 9"/>
          <p:cNvGrpSpPr/>
          <p:nvPr/>
        </p:nvGrpSpPr>
        <p:grpSpPr>
          <a:xfrm rot="5400000">
            <a:off x="1267617" y="5424947"/>
            <a:ext cx="929943" cy="3552025"/>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1" name="TextBox 11"/>
          <p:cNvSpPr txBox="1"/>
          <p:nvPr/>
        </p:nvSpPr>
        <p:spPr>
          <a:xfrm>
            <a:off x="1414052" y="-18557"/>
            <a:ext cx="17301600" cy="984253"/>
          </a:xfrm>
          <a:prstGeom prst="rect">
            <a:avLst/>
          </a:prstGeom>
        </p:spPr>
        <p:txBody>
          <a:bodyPr lIns="0" tIns="0" rIns="0" bIns="0" rtlCol="0" anchor="t">
            <a:spAutoFit/>
          </a:bodyPr>
          <a:lstStyle/>
          <a:p>
            <a:pPr algn="ctr">
              <a:lnSpc>
                <a:spcPts val="7699"/>
              </a:lnSpc>
            </a:pPr>
            <a:r>
              <a:rPr lang="en-US" sz="5499">
                <a:solidFill>
                  <a:srgbClr val="000000"/>
                </a:solidFill>
                <a:latin typeface="Poppins"/>
              </a:rPr>
              <a:t>REVENUE MARKET SHARE BY SEGMENTS 2024</a:t>
            </a:r>
          </a:p>
        </p:txBody>
      </p:sp>
      <p:pic>
        <p:nvPicPr>
          <p:cNvPr id="12" name="Picture 12"/>
          <p:cNvPicPr>
            <a:picLocks noChangeAspect="1"/>
          </p:cNvPicPr>
          <p:nvPr/>
        </p:nvPicPr>
        <p:blipFill>
          <a:blip r:embed="rId3"/>
          <a:srcRect l="36500" t="25150" r="35874" b="24564"/>
          <a:stretch>
            <a:fillRect/>
          </a:stretch>
        </p:blipFill>
        <p:spPr>
          <a:xfrm>
            <a:off x="-40148" y="7388"/>
            <a:ext cx="1871908" cy="1916613"/>
          </a:xfrm>
          <a:prstGeom prst="rect">
            <a:avLst/>
          </a:prstGeom>
        </p:spPr>
      </p:pic>
      <p:sp>
        <p:nvSpPr>
          <p:cNvPr id="13" name="TextBox 13"/>
          <p:cNvSpPr txBox="1"/>
          <p:nvPr/>
        </p:nvSpPr>
        <p:spPr>
          <a:xfrm>
            <a:off x="3722026" y="2788263"/>
            <a:ext cx="6342825" cy="2244192"/>
          </a:xfrm>
          <a:prstGeom prst="rect">
            <a:avLst/>
          </a:prstGeom>
        </p:spPr>
        <p:txBody>
          <a:bodyPr lIns="0" tIns="0" rIns="0" bIns="0" rtlCol="0" anchor="t">
            <a:spAutoFit/>
          </a:bodyPr>
          <a:lstStyle/>
          <a:p>
            <a:pPr marL="815246" lvl="1" indent="-407623" algn="l">
              <a:lnSpc>
                <a:spcPts val="4380"/>
              </a:lnSpc>
              <a:buFont typeface="Arial"/>
              <a:buChar char="•"/>
            </a:pPr>
            <a:r>
              <a:rPr lang="en-US" sz="3776">
                <a:solidFill>
                  <a:srgbClr val="FFFFFF"/>
                </a:solidFill>
                <a:latin typeface="Poppins"/>
              </a:rPr>
              <a:t>Food &amp; Beverage Products</a:t>
            </a:r>
          </a:p>
          <a:p>
            <a:pPr marL="815246" lvl="1" indent="-407623" algn="l">
              <a:lnSpc>
                <a:spcPts val="4380"/>
              </a:lnSpc>
              <a:buFont typeface="Arial"/>
              <a:buChar char="•"/>
            </a:pPr>
            <a:r>
              <a:rPr lang="en-US" sz="3776">
                <a:solidFill>
                  <a:srgbClr val="FFFFFF"/>
                </a:solidFill>
                <a:latin typeface="Poppins"/>
              </a:rPr>
              <a:t>Cosmetics</a:t>
            </a:r>
          </a:p>
          <a:p>
            <a:pPr marL="815246" lvl="1" indent="-407623" algn="l">
              <a:lnSpc>
                <a:spcPts val="4380"/>
              </a:lnSpc>
              <a:buFont typeface="Arial"/>
              <a:buChar char="•"/>
            </a:pPr>
            <a:r>
              <a:rPr lang="en-US" sz="3776">
                <a:solidFill>
                  <a:srgbClr val="FFFFFF"/>
                </a:solidFill>
                <a:latin typeface="Poppins"/>
              </a:rPr>
              <a:t>Medicine</a:t>
            </a:r>
          </a:p>
        </p:txBody>
      </p:sp>
      <p:sp>
        <p:nvSpPr>
          <p:cNvPr id="14" name="TextBox 14"/>
          <p:cNvSpPr txBox="1"/>
          <p:nvPr/>
        </p:nvSpPr>
        <p:spPr>
          <a:xfrm>
            <a:off x="3508601" y="6243427"/>
            <a:ext cx="6292298" cy="2248032"/>
          </a:xfrm>
          <a:prstGeom prst="rect">
            <a:avLst/>
          </a:prstGeom>
        </p:spPr>
        <p:txBody>
          <a:bodyPr lIns="0" tIns="0" rIns="0" bIns="0" rtlCol="0" anchor="t">
            <a:spAutoFit/>
          </a:bodyPr>
          <a:lstStyle/>
          <a:p>
            <a:pPr marL="815245" lvl="1" indent="-407623" algn="just">
              <a:lnSpc>
                <a:spcPts val="4380"/>
              </a:lnSpc>
              <a:buFont typeface="Arial"/>
              <a:buChar char="•"/>
            </a:pPr>
            <a:r>
              <a:rPr lang="en-US" sz="3776">
                <a:solidFill>
                  <a:srgbClr val="FFFFFF"/>
                </a:solidFill>
                <a:latin typeface="Poppins"/>
              </a:rPr>
              <a:t>Hypermarkets</a:t>
            </a:r>
          </a:p>
          <a:p>
            <a:pPr marL="815245" lvl="1" indent="-407623" algn="just">
              <a:lnSpc>
                <a:spcPts val="4380"/>
              </a:lnSpc>
              <a:buFont typeface="Arial"/>
              <a:buChar char="•"/>
            </a:pPr>
            <a:r>
              <a:rPr lang="en-US" sz="3776">
                <a:solidFill>
                  <a:srgbClr val="FFFFFF"/>
                </a:solidFill>
                <a:latin typeface="Poppins"/>
              </a:rPr>
              <a:t>Departmental Stores</a:t>
            </a:r>
          </a:p>
          <a:p>
            <a:pPr marL="815245" lvl="1" indent="-407623" algn="just">
              <a:lnSpc>
                <a:spcPts val="4380"/>
              </a:lnSpc>
              <a:buFont typeface="Arial"/>
              <a:buChar char="•"/>
            </a:pPr>
            <a:r>
              <a:rPr lang="en-US" sz="3776">
                <a:solidFill>
                  <a:srgbClr val="FFFFFF"/>
                </a:solidFill>
                <a:latin typeface="Poppins"/>
              </a:rPr>
              <a:t>Online Retail</a:t>
            </a:r>
          </a:p>
          <a:p>
            <a:pPr marL="815245" lvl="1" indent="-407623" algn="just">
              <a:lnSpc>
                <a:spcPts val="4380"/>
              </a:lnSpc>
              <a:buFont typeface="Arial"/>
              <a:buChar char="•"/>
            </a:pPr>
            <a:r>
              <a:rPr lang="en-US" sz="3776">
                <a:solidFill>
                  <a:srgbClr val="FFFFFF"/>
                </a:solidFill>
                <a:latin typeface="Poppins"/>
              </a:rPr>
              <a:t>Medical Stores</a:t>
            </a:r>
          </a:p>
        </p:txBody>
      </p:sp>
      <p:sp>
        <p:nvSpPr>
          <p:cNvPr id="15" name="TextBox 15"/>
          <p:cNvSpPr txBox="1"/>
          <p:nvPr/>
        </p:nvSpPr>
        <p:spPr>
          <a:xfrm>
            <a:off x="-41426" y="6774088"/>
            <a:ext cx="3402773" cy="839323"/>
          </a:xfrm>
          <a:prstGeom prst="rect">
            <a:avLst/>
          </a:prstGeom>
        </p:spPr>
        <p:txBody>
          <a:bodyPr lIns="0" tIns="0" rIns="0" bIns="0" rtlCol="0" anchor="t">
            <a:spAutoFit/>
          </a:bodyPr>
          <a:lstStyle/>
          <a:p>
            <a:pPr algn="ctr">
              <a:lnSpc>
                <a:spcPts val="3187"/>
              </a:lnSpc>
            </a:pPr>
            <a:r>
              <a:rPr lang="en-US" sz="3155">
                <a:solidFill>
                  <a:srgbClr val="43B4BE"/>
                </a:solidFill>
                <a:latin typeface="Poppins"/>
              </a:rPr>
              <a:t>Distribution Channel</a:t>
            </a:r>
          </a:p>
        </p:txBody>
      </p:sp>
      <p:sp>
        <p:nvSpPr>
          <p:cNvPr id="16" name="TextBox 16"/>
          <p:cNvSpPr txBox="1"/>
          <p:nvPr/>
        </p:nvSpPr>
        <p:spPr>
          <a:xfrm>
            <a:off x="-43424" y="3375103"/>
            <a:ext cx="3402773" cy="839323"/>
          </a:xfrm>
          <a:prstGeom prst="rect">
            <a:avLst/>
          </a:prstGeom>
        </p:spPr>
        <p:txBody>
          <a:bodyPr lIns="0" tIns="0" rIns="0" bIns="0" rtlCol="0" anchor="t">
            <a:spAutoFit/>
          </a:bodyPr>
          <a:lstStyle/>
          <a:p>
            <a:pPr algn="ctr">
              <a:lnSpc>
                <a:spcPts val="3187"/>
              </a:lnSpc>
            </a:pPr>
            <a:r>
              <a:rPr lang="en-US" sz="3155">
                <a:solidFill>
                  <a:srgbClr val="43B4BE"/>
                </a:solidFill>
                <a:latin typeface="Poppins"/>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666" b="-14666"/>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6" name="TextBox 6"/>
          <p:cNvSpPr txBox="1"/>
          <p:nvPr/>
        </p:nvSpPr>
        <p:spPr>
          <a:xfrm>
            <a:off x="9878109" y="5095875"/>
            <a:ext cx="8168357" cy="3063894"/>
          </a:xfrm>
          <a:prstGeom prst="rect">
            <a:avLst/>
          </a:prstGeom>
        </p:spPr>
        <p:txBody>
          <a:bodyPr lIns="0" tIns="0" rIns="0" bIns="0" rtlCol="0" anchor="t">
            <a:spAutoFit/>
          </a:bodyPr>
          <a:lstStyle/>
          <a:p>
            <a:pPr algn="l">
              <a:lnSpc>
                <a:spcPts val="5967"/>
              </a:lnSpc>
            </a:pPr>
            <a:r>
              <a:rPr lang="en-US" sz="5014" spc="160">
                <a:solidFill>
                  <a:srgbClr val="000000"/>
                </a:solidFill>
                <a:latin typeface="Poppins"/>
              </a:rPr>
              <a:t>North America Aloe Vera Juice Market Revenue share for 2024 is </a:t>
            </a:r>
            <a:r>
              <a:rPr lang="en-US" sz="5014" spc="160">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72D0A">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4721E">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72D0A">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4721E">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72D0A">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4721E">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765150" y="1588481"/>
            <a:ext cx="7420828" cy="3314700"/>
          </a:xfrm>
          <a:prstGeom prst="rect">
            <a:avLst/>
          </a:prstGeom>
        </p:spPr>
        <p:txBody>
          <a:bodyPr lIns="0" tIns="0" rIns="0" bIns="0" rtlCol="0" anchor="t">
            <a:spAutoFit/>
          </a:bodyPr>
          <a:lstStyle/>
          <a:p>
            <a:pPr marL="755652" lvl="1" indent="-377826" algn="l">
              <a:lnSpc>
                <a:spcPts val="3675"/>
              </a:lnSpc>
              <a:buFont typeface="Arial"/>
              <a:buChar char="•"/>
            </a:pPr>
            <a:r>
              <a:rPr lang="en-US" sz="3500" spc="112">
                <a:solidFill>
                  <a:srgbClr val="FFFFFF"/>
                </a:solidFill>
                <a:latin typeface="Poppins"/>
              </a:rPr>
              <a:t>Rising Demand for Functional Beverages to Increase the Demand Globally</a:t>
            </a:r>
          </a:p>
          <a:p>
            <a:pPr marL="755652" lvl="1" indent="-377826" algn="l">
              <a:lnSpc>
                <a:spcPts val="3675"/>
              </a:lnSpc>
              <a:buFont typeface="Arial"/>
              <a:buChar char="•"/>
            </a:pPr>
            <a:r>
              <a:rPr lang="en-US" sz="3500" spc="112">
                <a:solidFill>
                  <a:srgbClr val="FFFFFF"/>
                </a:solidFill>
                <a:latin typeface="Poppins"/>
              </a:rPr>
              <a:t>Increased Availability and Distribution Channels to Propel Market Growth</a:t>
            </a:r>
          </a:p>
        </p:txBody>
      </p:sp>
      <p:sp>
        <p:nvSpPr>
          <p:cNvPr id="19" name="TextBox 19"/>
          <p:cNvSpPr txBox="1"/>
          <p:nvPr/>
        </p:nvSpPr>
        <p:spPr>
          <a:xfrm>
            <a:off x="6765150" y="6432130"/>
            <a:ext cx="7420828" cy="981075"/>
          </a:xfrm>
          <a:prstGeom prst="rect">
            <a:avLst/>
          </a:prstGeom>
        </p:spPr>
        <p:txBody>
          <a:bodyPr lIns="0" tIns="0" rIns="0" bIns="0" rtlCol="0" anchor="t">
            <a:spAutoFit/>
          </a:bodyPr>
          <a:lstStyle/>
          <a:p>
            <a:pPr algn="l">
              <a:lnSpc>
                <a:spcPts val="3675"/>
              </a:lnSpc>
            </a:pPr>
            <a:r>
              <a:rPr lang="en-US" sz="3500" spc="112">
                <a:solidFill>
                  <a:srgbClr val="FFFFFF"/>
                </a:solidFill>
                <a:latin typeface="Poppins"/>
              </a:rPr>
              <a:t>Bitter Taste and Texture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03140" y="1163284"/>
            <a:ext cx="16230600" cy="8379340"/>
            <a:chExt cx="4274726" cy="2206904"/>
          </a:xfrm>
        </p:grpSpPr>
        <p:sp>
          <p:nvSpPr>
            <p:cNvPr id="4" name="Freeform 4"/>
            <p:cNvSpPr/>
            <p:nvPr/>
          </p:nvSpPr>
          <p:spPr>
            <a:xfrm>
              <a:off x="0" y="0"/>
              <a:ext cx="4274726" cy="2206904"/>
            </a:xfrm>
            <a:custGeom>
              <a:rect l="l" t="t" r="r" b="b"/>
              <a:pathLst>
                <a:path w="4274726" h="2206904">
                  <a:moveTo>
                    <a:pt x="0" y="0"/>
                  </a:moveTo>
                  <a:lnTo>
                    <a:pt x="4274726" y="0"/>
                  </a:lnTo>
                  <a:lnTo>
                    <a:pt x="4274726" y="2206904"/>
                  </a:lnTo>
                  <a:lnTo>
                    <a:pt x="0" y="2206904"/>
                  </a:lnTo>
                  <a:close/>
                </a:path>
              </a:pathLst>
            </a:custGeom>
            <a:solidFill>
              <a:srgbClr val="000000">
                <a:alpha val="69804"/>
              </a:srgbClr>
            </a:solidFill>
          </p:spPr>
          <p:txBody>
            <a:bodyPr/>
            <a:lstStyle/>
            <a:p/>
          </p:txBody>
        </p:sp>
        <p:sp>
          <p:nvSpPr>
            <p:cNvPr id="5" name="TextBox 5"/>
            <p:cNvSpPr txBox="1"/>
            <p:nvPr/>
          </p:nvSpPr>
          <p:spPr>
            <a:xfrm>
              <a:off x="0" y="-38100"/>
              <a:ext cx="4274726" cy="2245004"/>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754260" y="166127"/>
            <a:ext cx="2028068" cy="2423973"/>
          </a:xfrm>
          <a:prstGeom prst="rect">
            <a:avLst/>
          </a:prstGeom>
        </p:spPr>
      </p:pic>
      <p:sp>
        <p:nvSpPr>
          <p:cNvPr id="7" name="TextBox 7"/>
          <p:cNvSpPr txBox="1"/>
          <p:nvPr/>
        </p:nvSpPr>
        <p:spPr>
          <a:xfrm>
            <a:off x="1544411" y="2494850"/>
            <a:ext cx="15748059" cy="6816725"/>
          </a:xfrm>
          <a:prstGeom prst="rect">
            <a:avLst/>
          </a:prstGeom>
        </p:spPr>
        <p:txBody>
          <a:bodyPr lIns="0" tIns="0" rIns="0" bIns="0" rtlCol="0" anchor="t">
            <a:spAutoFit/>
          </a:bodyPr>
          <a:lstStyle/>
          <a:p>
            <a:pPr marL="755647" lvl="1" indent="-377824" algn="l">
              <a:lnSpc>
                <a:spcPts val="4899"/>
              </a:lnSpc>
              <a:buFont typeface="Arial"/>
              <a:buChar char="•"/>
            </a:pPr>
            <a:r>
              <a:rPr lang="en-US" sz="3499">
                <a:solidFill>
                  <a:srgbClr val="FFFFFF"/>
                </a:solidFill>
                <a:latin typeface="Poppins"/>
              </a:rPr>
              <a:t>The global Aloe Vera Juice Market will expand significantly by 7.00% CAGR between 2024 to 2031.</a:t>
            </a:r>
          </a:p>
          <a:p>
            <a:pPr marL="755647" lvl="1" indent="-377824" algn="l">
              <a:lnSpc>
                <a:spcPts val="4899"/>
              </a:lnSpc>
              <a:buFont typeface="Arial"/>
              <a:buChar char="•"/>
            </a:pPr>
            <a:r>
              <a:rPr lang="en-US" sz="3499">
                <a:solidFill>
                  <a:srgbClr val="FFFFFF"/>
                </a:solidFill>
                <a:latin typeface="Poppins"/>
              </a:rPr>
              <a:t>The flavored type stands out as the dominating category. Offering a diverse range of flavors, such as mango, pineapple, and berry, flavored aloe vera juices attract consumers seeking enhanced taste experiences while reaping the health benefits associated with aloe vera.</a:t>
            </a:r>
          </a:p>
          <a:p>
            <a:pPr marL="755647" lvl="1" indent="-377824" algn="l">
              <a:lnSpc>
                <a:spcPts val="4899"/>
              </a:lnSpc>
              <a:buFont typeface="Arial"/>
              <a:buChar char="•"/>
            </a:pPr>
            <a:r>
              <a:rPr lang="en-US" sz="3499">
                <a:solidFill>
                  <a:srgbClr val="FFFFFF"/>
                </a:solidFill>
                <a:latin typeface="Poppins"/>
              </a:rPr>
              <a:t>The dominating category is ready-to-drink juice. Offering convenience and immediate consumption, ready-to-drink aloe vera juice products cater to modern consumers' fast-paced lifestyles.</a:t>
            </a:r>
          </a:p>
        </p:txBody>
      </p:sp>
      <p:sp>
        <p:nvSpPr>
          <p:cNvPr id="8" name="TextBox 8"/>
          <p:cNvSpPr txBox="1"/>
          <p:nvPr/>
        </p:nvSpPr>
        <p:spPr>
          <a:xfrm>
            <a:off x="4154347" y="1397164"/>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52084"/>
            <a:ext cx="1837067" cy="1984756"/>
          </a:xfrm>
          <a:prstGeom prst="rect">
            <a:avLst/>
          </a:prstGeom>
        </p:spPr>
      </p:pic>
      <p:sp>
        <p:nvSpPr>
          <p:cNvPr id="4" name="Freeform 4"/>
          <p:cNvSpPr/>
          <p:nvPr/>
        </p:nvSpPr>
        <p:spPr>
          <a:xfrm>
            <a:off x="7174848" y="2330002"/>
            <a:ext cx="3938304" cy="1470300"/>
          </a:xfrm>
          <a:custGeom>
            <a:rect l="l" t="t" r="r" b="b"/>
            <a:pathLst>
              <a:path w="3938304" h="1470300">
                <a:moveTo>
                  <a:pt x="0" y="0"/>
                </a:moveTo>
                <a:lnTo>
                  <a:pt x="3938304" y="0"/>
                </a:lnTo>
                <a:lnTo>
                  <a:pt x="3938304" y="1470300"/>
                </a:lnTo>
                <a:lnTo>
                  <a:pt x="0" y="1470300"/>
                </a:lnTo>
                <a:lnTo>
                  <a:pt x="0" y="0"/>
                </a:lnTo>
                <a:close/>
              </a:path>
            </a:pathLst>
          </a:custGeom>
          <a:blipFill>
            <a:blip r:embed="rId4"/>
            <a:stretch>
              <a:fillRect/>
            </a:stretch>
          </a:blipFill>
        </p:spPr>
        <p:txBody>
          <a:bodyPr/>
          <a:lstStyle/>
          <a:p/>
        </p:txBody>
      </p:sp>
      <p:sp>
        <p:nvSpPr>
          <p:cNvPr id="5" name="Freeform 5"/>
          <p:cNvSpPr/>
          <p:nvPr/>
        </p:nvSpPr>
        <p:spPr>
          <a:xfrm>
            <a:off x="11849192" y="1932672"/>
            <a:ext cx="2299549" cy="2264959"/>
          </a:xfrm>
          <a:custGeom>
            <a:rect l="l" t="t" r="r" b="b"/>
            <a:pathLst>
              <a:path w="2299549" h="2264959">
                <a:moveTo>
                  <a:pt x="0" y="0"/>
                </a:moveTo>
                <a:lnTo>
                  <a:pt x="2299549" y="0"/>
                </a:lnTo>
                <a:lnTo>
                  <a:pt x="2299549" y="2264959"/>
                </a:lnTo>
                <a:lnTo>
                  <a:pt x="0" y="2264959"/>
                </a:lnTo>
                <a:lnTo>
                  <a:pt x="0" y="0"/>
                </a:lnTo>
                <a:close/>
              </a:path>
            </a:pathLst>
          </a:custGeom>
          <a:blipFill>
            <a:blip r:embed="rId5"/>
            <a:stretch>
              <a:fillRect r="-8047"/>
            </a:stretch>
          </a:blipFill>
        </p:spPr>
        <p:txBody>
          <a:bodyPr/>
          <a:lstStyle/>
          <a:p/>
        </p:txBody>
      </p:sp>
      <p:sp>
        <p:nvSpPr>
          <p:cNvPr id="6" name="Freeform 6"/>
          <p:cNvSpPr/>
          <p:nvPr/>
        </p:nvSpPr>
        <p:spPr>
          <a:xfrm>
            <a:off x="14882166" y="2430706"/>
            <a:ext cx="3208581" cy="1369596"/>
          </a:xfrm>
          <a:custGeom>
            <a:rect l="l" t="t" r="r" b="b"/>
            <a:pathLst>
              <a:path w="3208581" h="1369596">
                <a:moveTo>
                  <a:pt x="0" y="0"/>
                </a:moveTo>
                <a:lnTo>
                  <a:pt x="3208580" y="0"/>
                </a:lnTo>
                <a:lnTo>
                  <a:pt x="3208580" y="1369596"/>
                </a:lnTo>
                <a:lnTo>
                  <a:pt x="0" y="1369596"/>
                </a:lnTo>
                <a:lnTo>
                  <a:pt x="0" y="0"/>
                </a:lnTo>
                <a:close/>
              </a:path>
            </a:pathLst>
          </a:custGeom>
          <a:blipFill>
            <a:blip r:embed="rId6"/>
            <a:stretch>
              <a:fillRect l="-4019" t="-10005" r="-4521" b="-12947"/>
            </a:stretch>
          </a:blipFill>
        </p:spPr>
        <p:txBody>
          <a:bodyPr/>
          <a:lstStyle/>
          <a:p/>
        </p:txBody>
      </p:sp>
      <p:sp>
        <p:nvSpPr>
          <p:cNvPr id="7" name="Freeform 7"/>
          <p:cNvSpPr/>
          <p:nvPr/>
        </p:nvSpPr>
        <p:spPr>
          <a:xfrm>
            <a:off x="7856362" y="4197631"/>
            <a:ext cx="3256790" cy="2149481"/>
          </a:xfrm>
          <a:custGeom>
            <a:rect l="l" t="t" r="r" b="b"/>
            <a:pathLst>
              <a:path w="3256790" h="2149481">
                <a:moveTo>
                  <a:pt x="0" y="0"/>
                </a:moveTo>
                <a:lnTo>
                  <a:pt x="3256790" y="0"/>
                </a:lnTo>
                <a:lnTo>
                  <a:pt x="3256790" y="2149481"/>
                </a:lnTo>
                <a:lnTo>
                  <a:pt x="0" y="2149481"/>
                </a:lnTo>
                <a:lnTo>
                  <a:pt x="0" y="0"/>
                </a:lnTo>
                <a:close/>
              </a:path>
            </a:pathLst>
          </a:custGeom>
          <a:blipFill>
            <a:blip r:embed="rId7"/>
            <a:stretch>
              <a:fillRect/>
            </a:stretch>
          </a:blipFill>
        </p:spPr>
        <p:txBody>
          <a:bodyPr/>
          <a:lstStyle/>
          <a:p/>
        </p:txBody>
      </p:sp>
      <p:sp>
        <p:nvSpPr>
          <p:cNvPr id="8" name="Freeform 8"/>
          <p:cNvSpPr/>
          <p:nvPr/>
        </p:nvSpPr>
        <p:spPr>
          <a:xfrm>
            <a:off x="11381724" y="4635781"/>
            <a:ext cx="3662626" cy="1469023"/>
          </a:xfrm>
          <a:custGeom>
            <a:rect l="l" t="t" r="r" b="b"/>
            <a:pathLst>
              <a:path w="3662626" h="1469023">
                <a:moveTo>
                  <a:pt x="0" y="0"/>
                </a:moveTo>
                <a:lnTo>
                  <a:pt x="3662626" y="0"/>
                </a:lnTo>
                <a:lnTo>
                  <a:pt x="3662626" y="1469023"/>
                </a:lnTo>
                <a:lnTo>
                  <a:pt x="0" y="1469023"/>
                </a:lnTo>
                <a:lnTo>
                  <a:pt x="0" y="0"/>
                </a:lnTo>
                <a:close/>
              </a:path>
            </a:pathLst>
          </a:custGeom>
          <a:blipFill>
            <a:blip r:embed="rId8"/>
            <a:stretch>
              <a:fillRect l="-12763" t="-106431" r="-12208" b="-105154"/>
            </a:stretch>
          </a:blipFill>
        </p:spPr>
        <p:txBody>
          <a:bodyPr/>
          <a:lstStyle/>
          <a:p/>
        </p:txBody>
      </p:sp>
      <p:sp>
        <p:nvSpPr>
          <p:cNvPr id="9" name="Freeform 9"/>
          <p:cNvSpPr/>
          <p:nvPr/>
        </p:nvSpPr>
        <p:spPr>
          <a:xfrm>
            <a:off x="15277291" y="4418787"/>
            <a:ext cx="2813456" cy="1686018"/>
          </a:xfrm>
          <a:custGeom>
            <a:rect l="l" t="t" r="r" b="b"/>
            <a:pathLst>
              <a:path w="2813456" h="1686018">
                <a:moveTo>
                  <a:pt x="0" y="0"/>
                </a:moveTo>
                <a:lnTo>
                  <a:pt x="2813456" y="0"/>
                </a:lnTo>
                <a:lnTo>
                  <a:pt x="2813456" y="1686017"/>
                </a:lnTo>
                <a:lnTo>
                  <a:pt x="0" y="1686017"/>
                </a:lnTo>
                <a:lnTo>
                  <a:pt x="0" y="0"/>
                </a:lnTo>
                <a:close/>
              </a:path>
            </a:pathLst>
          </a:custGeom>
          <a:blipFill>
            <a:blip r:embed="rId9"/>
            <a:stretch>
              <a:fillRect/>
            </a:stretch>
          </a:blipFill>
        </p:spPr>
        <p:txBody>
          <a:bodyPr/>
          <a:lstStyle/>
          <a:p/>
        </p:txBody>
      </p:sp>
      <p:sp>
        <p:nvSpPr>
          <p:cNvPr id="10" name="Freeform 10"/>
          <p:cNvSpPr/>
          <p:nvPr/>
        </p:nvSpPr>
        <p:spPr>
          <a:xfrm>
            <a:off x="7637683" y="6785262"/>
            <a:ext cx="4211509" cy="877398"/>
          </a:xfrm>
          <a:custGeom>
            <a:rect l="l" t="t" r="r" b="b"/>
            <a:pathLst>
              <a:path w="4211509" h="877398">
                <a:moveTo>
                  <a:pt x="0" y="0"/>
                </a:moveTo>
                <a:lnTo>
                  <a:pt x="4211509" y="0"/>
                </a:lnTo>
                <a:lnTo>
                  <a:pt x="4211509" y="877398"/>
                </a:lnTo>
                <a:lnTo>
                  <a:pt x="0" y="877398"/>
                </a:lnTo>
                <a:lnTo>
                  <a:pt x="0" y="0"/>
                </a:lnTo>
                <a:close/>
              </a:path>
            </a:pathLst>
          </a:custGeom>
          <a:blipFill>
            <a:blip r:embed="rId10"/>
            <a:stretch>
              <a:fillRect/>
            </a:stretch>
          </a:blipFill>
        </p:spPr>
        <p:txBody>
          <a:bodyPr/>
          <a:lstStyle/>
          <a:p/>
        </p:txBody>
      </p:sp>
      <p:sp>
        <p:nvSpPr>
          <p:cNvPr id="11" name="Freeform 11"/>
          <p:cNvSpPr/>
          <p:nvPr/>
        </p:nvSpPr>
        <p:spPr>
          <a:xfrm>
            <a:off x="12115156" y="6542954"/>
            <a:ext cx="5975590" cy="1460700"/>
          </a:xfrm>
          <a:custGeom>
            <a:rect l="l" t="t" r="r" b="b"/>
            <a:pathLst>
              <a:path w="5975590" h="1460700">
                <a:moveTo>
                  <a:pt x="0" y="0"/>
                </a:moveTo>
                <a:lnTo>
                  <a:pt x="5975590" y="0"/>
                </a:lnTo>
                <a:lnTo>
                  <a:pt x="5975590" y="1460700"/>
                </a:lnTo>
                <a:lnTo>
                  <a:pt x="0" y="1460700"/>
                </a:lnTo>
                <a:lnTo>
                  <a:pt x="0" y="0"/>
                </a:lnTo>
                <a:close/>
              </a:path>
            </a:pathLst>
          </a:custGeom>
          <a:blipFill>
            <a:blip r:embed="rId11"/>
            <a:stretch>
              <a:fillRect/>
            </a:stretch>
          </a:blipFill>
        </p:spPr>
        <p:txBody>
          <a:bodyPr/>
          <a:lstStyle/>
          <a:p/>
        </p:txBody>
      </p:sp>
      <p:sp>
        <p:nvSpPr>
          <p:cNvPr id="12" name="Freeform 12"/>
          <p:cNvSpPr/>
          <p:nvPr/>
        </p:nvSpPr>
        <p:spPr>
          <a:xfrm>
            <a:off x="11488073" y="8242226"/>
            <a:ext cx="3614878" cy="2032148"/>
          </a:xfrm>
          <a:custGeom>
            <a:rect l="l" t="t" r="r" b="b"/>
            <a:pathLst>
              <a:path w="3614878" h="2032148">
                <a:moveTo>
                  <a:pt x="0" y="0"/>
                </a:moveTo>
                <a:lnTo>
                  <a:pt x="3614878" y="0"/>
                </a:lnTo>
                <a:lnTo>
                  <a:pt x="3614878" y="2032148"/>
                </a:lnTo>
                <a:lnTo>
                  <a:pt x="0" y="2032148"/>
                </a:lnTo>
                <a:lnTo>
                  <a:pt x="0" y="0"/>
                </a:lnTo>
                <a:close/>
              </a:path>
            </a:pathLst>
          </a:custGeom>
          <a:blipFill>
            <a:blip r:embed="rId12"/>
            <a:stretch>
              <a:fillRect/>
            </a:stretch>
          </a:blipFill>
        </p:spPr>
        <p:txBody>
          <a:bodyPr/>
          <a:lstStyle/>
          <a:p/>
        </p:txBody>
      </p:sp>
      <p:sp>
        <p:nvSpPr>
          <p:cNvPr id="13" name="TextBox 13"/>
          <p:cNvSpPr txBox="1"/>
          <p:nvPr/>
        </p:nvSpPr>
        <p:spPr>
          <a:xfrm>
            <a:off x="5715833" y="529767"/>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51242"/>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by7zrr7"/>
              </a:rPr>
              <a:t>https://tinyurl.com/3by7zrr7</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Aloe Vera Juice Market Report 2024</dc:title>
  <cp:lastModifiedBy>decipher market</cp:lastModifiedBy>
  <cp:revision>2</cp:revision>
  <dcterms:created xsi:type="dcterms:W3CDTF">2006-08-16T00:00:00Z</dcterms:created>
  <dcterms:modified xsi:type="dcterms:W3CDTF">2024-05-11T11:46:15Z</dcterms:modified>
</cp:coreProperties>
</file>