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tinyurl.com/yetua5z6"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920" b="-14745"/>
            </a:stretch>
          </a:blipFill>
        </p:spPr>
        <p:txBody>
          <a:bodyPr/>
          <a:lstStyle/>
          <a:p/>
        </p:txBody>
      </p:sp>
      <p:grpSp>
        <p:nvGrpSpPr>
          <p:cNvPr id="3" name="Group 3"/>
          <p:cNvGrpSpPr/>
          <p:nvPr/>
        </p:nvGrpSpPr>
        <p:grpSpPr>
          <a:xfrm>
            <a:off x="0" y="0"/>
            <a:ext cx="8818662" cy="10287000"/>
            <a:chExt cx="2322610" cy="2709333"/>
          </a:xfrm>
        </p:grpSpPr>
        <p:sp>
          <p:nvSpPr>
            <p:cNvPr id="4" name="Freeform 4"/>
            <p:cNvSpPr/>
            <p:nvPr/>
          </p:nvSpPr>
          <p:spPr>
            <a:xfrm>
              <a:off x="0" y="0"/>
              <a:ext cx="2322611" cy="2709333"/>
            </a:xfrm>
            <a:custGeom>
              <a:rect l="l" t="t" r="r" b="b"/>
              <a:pathLst>
                <a:path w="2322611" h="2709333">
                  <a:moveTo>
                    <a:pt x="0" y="0"/>
                  </a:moveTo>
                  <a:lnTo>
                    <a:pt x="2322611" y="0"/>
                  </a:lnTo>
                  <a:lnTo>
                    <a:pt x="2322611" y="2709333"/>
                  </a:lnTo>
                  <a:lnTo>
                    <a:pt x="0" y="2709333"/>
                  </a:lnTo>
                  <a:close/>
                </a:path>
              </a:pathLst>
            </a:custGeom>
            <a:solidFill>
              <a:srgbClr val="5D3724">
                <a:alpha val="69804"/>
              </a:srgbClr>
            </a:solidFill>
          </p:spPr>
          <p:txBody>
            <a:bodyPr/>
            <a:lstStyle/>
            <a:p/>
          </p:txBody>
        </p:sp>
        <p:sp>
          <p:nvSpPr>
            <p:cNvPr id="5" name="TextBox 5"/>
            <p:cNvSpPr txBox="1"/>
            <p:nvPr/>
          </p:nvSpPr>
          <p:spPr>
            <a:xfrm>
              <a:off x="0" y="-38100"/>
              <a:ext cx="2322610"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2104" y="9494985"/>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212104" y="3496312"/>
            <a:ext cx="8409043" cy="3797065"/>
          </a:xfrm>
          <a:prstGeom prst="rect">
            <a:avLst/>
          </a:prstGeom>
        </p:spPr>
        <p:txBody>
          <a:bodyPr lIns="0" tIns="0" rIns="0" bIns="0" rtlCol="0" anchor="t">
            <a:spAutoFit/>
          </a:bodyPr>
          <a:lstStyle/>
          <a:p>
            <a:pPr>
              <a:lnSpc>
                <a:spcPts val="7350"/>
              </a:lnSpc>
            </a:pPr>
            <a:r>
              <a:rPr lang="en-US" sz="7200">
                <a:solidFill>
                  <a:srgbClr val="FFFFFF"/>
                </a:solidFill>
                <a:latin typeface="Canva Sans"/>
              </a:rPr>
              <a:t>GLOBAL </a:t>
            </a:r>
          </a:p>
          <a:p>
            <a:pPr>
              <a:lnSpc>
                <a:spcPts val="7350"/>
              </a:lnSpc>
            </a:pPr>
            <a:r>
              <a:rPr lang="en-US" sz="7200">
                <a:solidFill>
                  <a:srgbClr val="FFFFFF"/>
                </a:solidFill>
                <a:latin typeface="Canva Sans"/>
              </a:rPr>
              <a:t>ALMOND PROTEIN </a:t>
            </a:r>
          </a:p>
          <a:p>
            <a:pPr>
              <a:lnSpc>
                <a:spcPts val="7350"/>
              </a:lnSpc>
            </a:pPr>
            <a:r>
              <a:rPr lang="en-US" sz="7200">
                <a:solidFill>
                  <a:srgbClr val="FFFFFF"/>
                </a:solidFill>
                <a:latin typeface="Canva Sans"/>
              </a:rPr>
              <a:t>MARKET REPORT </a:t>
            </a:r>
          </a:p>
          <a:p>
            <a:pPr>
              <a:lnSpc>
                <a:spcPts val="7350"/>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821118" y="1969901"/>
            <a:ext cx="14645765" cy="6479763"/>
            <a:chExt cx="3857321" cy="1706604"/>
          </a:xfrm>
        </p:grpSpPr>
        <p:sp>
          <p:nvSpPr>
            <p:cNvPr id="4" name="Freeform 4"/>
            <p:cNvSpPr/>
            <p:nvPr/>
          </p:nvSpPr>
          <p:spPr>
            <a:xfrm>
              <a:off x="0" y="0"/>
              <a:ext cx="3857321" cy="1706604"/>
            </a:xfrm>
            <a:custGeom>
              <a:rect l="l" t="t" r="r" b="b"/>
              <a:pathLst>
                <a:path w="3857321" h="1706604">
                  <a:moveTo>
                    <a:pt x="0" y="0"/>
                  </a:moveTo>
                  <a:lnTo>
                    <a:pt x="3857321" y="0"/>
                  </a:lnTo>
                  <a:lnTo>
                    <a:pt x="3857321" y="1706604"/>
                  </a:lnTo>
                  <a:lnTo>
                    <a:pt x="0" y="1706604"/>
                  </a:lnTo>
                  <a:close/>
                </a:path>
              </a:pathLst>
            </a:custGeom>
            <a:solidFill>
              <a:srgbClr val="6A2F17">
                <a:alpha val="80000"/>
              </a:srgbClr>
            </a:solidFill>
          </p:spPr>
          <p:txBody>
            <a:bodyPr/>
            <a:lstStyle/>
            <a:p/>
          </p:txBody>
        </p:sp>
        <p:sp>
          <p:nvSpPr>
            <p:cNvPr id="5" name="TextBox 5"/>
            <p:cNvSpPr txBox="1"/>
            <p:nvPr/>
          </p:nvSpPr>
          <p:spPr>
            <a:xfrm>
              <a:off x="0" y="-38100"/>
              <a:ext cx="3857321" cy="174470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80096" y="2386694"/>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
        <p:nvSpPr>
          <p:cNvPr id="7" name="TextBox 7"/>
          <p:cNvSpPr txBox="1"/>
          <p:nvPr/>
        </p:nvSpPr>
        <p:spPr>
          <a:xfrm>
            <a:off x="2144899" y="3432977"/>
            <a:ext cx="13998201" cy="4686300"/>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Montserrat"/>
              </a:rPr>
              <a:t>Almond protein is a type of protein that comes from almonds which're the seeds found in the Prunus dulcis tree. It is made by grinding flour and isolating the proteins. People who want to increase their protein intake often choose almond protein as a plant based option. It’s known for its value. Contains essential amino acids that help with muscle growth and overall health. One of its benefits is that it's hypoallergenic making it suitable, for those with allergies to dairy or soy. Almond protein can be used in food products, like plant based protein powders, bars and baked goods because of its versatility.</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26444"/>
            </a:stretch>
          </a:blipFill>
        </p:spPr>
        <p:txBody>
          <a:bodyPr/>
          <a:lstStyle/>
          <a:p/>
        </p:txBody>
      </p:sp>
      <p:grpSp>
        <p:nvGrpSpPr>
          <p:cNvPr id="3" name="Group 3"/>
          <p:cNvGrpSpPr/>
          <p:nvPr/>
        </p:nvGrpSpPr>
        <p:grpSpPr>
          <a:xfrm>
            <a:off x="10333389" y="5736989"/>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5D3D40"/>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676698" y="6047209"/>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10629206" y="5965794"/>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0" name="TextBox 10"/>
          <p:cNvSpPr txBox="1"/>
          <p:nvPr/>
        </p:nvSpPr>
        <p:spPr>
          <a:xfrm>
            <a:off x="10897598" y="6443164"/>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2024- 2031</a:t>
            </a:r>
          </a:p>
        </p:txBody>
      </p:sp>
      <p:sp>
        <p:nvSpPr>
          <p:cNvPr id="11" name="TextBox 11"/>
          <p:cNvSpPr txBox="1"/>
          <p:nvPr/>
        </p:nvSpPr>
        <p:spPr>
          <a:xfrm>
            <a:off x="12636199" y="6082216"/>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6.80%</a:t>
            </a:r>
          </a:p>
        </p:txBody>
      </p:sp>
      <p:sp>
        <p:nvSpPr>
          <p:cNvPr id="12" name="TextBox 12"/>
          <p:cNvSpPr txBox="1"/>
          <p:nvPr/>
        </p:nvSpPr>
        <p:spPr>
          <a:xfrm>
            <a:off x="5321326" y="487984"/>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3" name="Group 13"/>
          <p:cNvGrpSpPr/>
          <p:nvPr/>
        </p:nvGrpSpPr>
        <p:grpSpPr>
          <a:xfrm>
            <a:off x="10333389" y="2901746"/>
            <a:ext cx="8339714" cy="2524841"/>
            <a:chExt cx="860407" cy="260488"/>
          </a:xfrm>
        </p:grpSpPr>
        <p:sp>
          <p:nvSpPr>
            <p:cNvPr id="14" name="Freeform 1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5D3D40"/>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10676698" y="3211966"/>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17" name="Group 17"/>
          <p:cNvGrpSpPr/>
          <p:nvPr/>
        </p:nvGrpSpPr>
        <p:grpSpPr>
          <a:xfrm>
            <a:off x="10629206" y="3130551"/>
            <a:ext cx="2006993" cy="200699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897598" y="3941595"/>
            <a:ext cx="1470210" cy="518255"/>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2024</a:t>
            </a:r>
          </a:p>
        </p:txBody>
      </p:sp>
      <p:sp>
        <p:nvSpPr>
          <p:cNvPr id="21" name="TextBox 21"/>
          <p:cNvSpPr txBox="1"/>
          <p:nvPr/>
        </p:nvSpPr>
        <p:spPr>
          <a:xfrm>
            <a:off x="12636199" y="3246973"/>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MARKET SIZE</a:t>
            </a:r>
          </a:p>
          <a:p>
            <a:pPr algn="ctr">
              <a:lnSpc>
                <a:spcPts val="6497"/>
              </a:lnSpc>
              <a:spcBef>
                <a:spcPct val="0"/>
              </a:spcBef>
            </a:pPr>
            <a:r>
              <a:rPr lang="en-US" sz="4640">
                <a:solidFill>
                  <a:srgbClr val="FFFFFF"/>
                </a:solidFill>
                <a:latin typeface="Poppins"/>
              </a:rPr>
              <a:t>USD 4514.2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125" b="-5393"/>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50068" y="2521551"/>
            <a:ext cx="6662763" cy="2818553"/>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6F5D42"/>
            </a:solidFill>
          </p:spPr>
          <p:txBody>
            <a:bodyPr/>
            <a:lstStyle/>
            <a:p/>
          </p:txBody>
        </p:sp>
      </p:grpSp>
      <p:grpSp>
        <p:nvGrpSpPr>
          <p:cNvPr id="8" name="Group 8"/>
          <p:cNvGrpSpPr/>
          <p:nvPr/>
        </p:nvGrpSpPr>
        <p:grpSpPr>
          <a:xfrm rot="5400000">
            <a:off x="1197704" y="2171544"/>
            <a:ext cx="831150" cy="3544714"/>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50068" y="5771222"/>
            <a:ext cx="6662763" cy="2818553"/>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1F1813"/>
            </a:solidFill>
          </p:spPr>
          <p:txBody>
            <a:bodyPr/>
            <a:lstStyle/>
            <a:p/>
          </p:txBody>
        </p:sp>
      </p:grpSp>
      <p:grpSp>
        <p:nvGrpSpPr>
          <p:cNvPr id="12" name="Group 12"/>
          <p:cNvGrpSpPr/>
          <p:nvPr/>
        </p:nvGrpSpPr>
        <p:grpSpPr>
          <a:xfrm rot="5400000">
            <a:off x="1197704" y="5421215"/>
            <a:ext cx="831150" cy="3544714"/>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625237" y="2521551"/>
            <a:ext cx="6662763" cy="2818553"/>
            <a:chExt cx="8245593" cy="3488138"/>
          </a:xfrm>
        </p:grpSpPr>
        <p:sp>
          <p:nvSpPr>
            <p:cNvPr id="15" name="Freeform 15"/>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72675E"/>
            </a:solidFill>
          </p:spPr>
          <p:txBody>
            <a:bodyPr/>
            <a:lstStyle/>
            <a:p/>
          </p:txBody>
        </p:sp>
      </p:grpSp>
      <p:grpSp>
        <p:nvGrpSpPr>
          <p:cNvPr id="16" name="Group 16"/>
          <p:cNvGrpSpPr/>
          <p:nvPr/>
        </p:nvGrpSpPr>
        <p:grpSpPr>
          <a:xfrm rot="5400000">
            <a:off x="10672873" y="2171544"/>
            <a:ext cx="831150" cy="3544714"/>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625237" y="5771222"/>
            <a:ext cx="6662763" cy="2818553"/>
            <a:chExt cx="8245593" cy="3488138"/>
          </a:xfrm>
        </p:grpSpPr>
        <p:sp>
          <p:nvSpPr>
            <p:cNvPr id="19" name="Freeform 19"/>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9A8768"/>
            </a:solidFill>
          </p:spPr>
          <p:txBody>
            <a:bodyPr/>
            <a:lstStyle/>
            <a:p/>
          </p:txBody>
        </p:sp>
      </p:grpSp>
      <p:grpSp>
        <p:nvGrpSpPr>
          <p:cNvPr id="20" name="Group 20"/>
          <p:cNvGrpSpPr/>
          <p:nvPr/>
        </p:nvGrpSpPr>
        <p:grpSpPr>
          <a:xfrm rot="5400000">
            <a:off x="10672873" y="5421215"/>
            <a:ext cx="831150" cy="3544714"/>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385636" y="2651588"/>
            <a:ext cx="5361547" cy="2590801"/>
          </a:xfrm>
          <a:prstGeom prst="rect">
            <a:avLst/>
          </a:prstGeom>
        </p:spPr>
        <p:txBody>
          <a:bodyPr lIns="0" tIns="0" rIns="0" bIns="0" rtlCol="0" anchor="t">
            <a:spAutoFit/>
          </a:bodyPr>
          <a:lstStyle/>
          <a:p>
            <a:pPr marL="647694" lvl="1" indent="-323847">
              <a:lnSpc>
                <a:spcPts val="4199"/>
              </a:lnSpc>
              <a:buFont typeface="Arial"/>
              <a:buChar char="•"/>
            </a:pPr>
            <a:r>
              <a:rPr lang="en-US" sz="2999">
                <a:solidFill>
                  <a:srgbClr val="FFFFFF"/>
                </a:solidFill>
                <a:latin typeface="Montserrat"/>
              </a:rPr>
              <a:t>Beverages</a:t>
            </a:r>
          </a:p>
          <a:p>
            <a:pPr marL="647694" lvl="1" indent="-323847">
              <a:lnSpc>
                <a:spcPts val="4199"/>
              </a:lnSpc>
              <a:buFont typeface="Arial"/>
              <a:buChar char="•"/>
            </a:pPr>
            <a:r>
              <a:rPr lang="en-US" sz="2999">
                <a:solidFill>
                  <a:srgbClr val="FFFFFF"/>
                </a:solidFill>
                <a:latin typeface="Montserrat"/>
              </a:rPr>
              <a:t>Confectionery &amp; Bakery</a:t>
            </a:r>
          </a:p>
          <a:p>
            <a:pPr marL="647694" lvl="1" indent="-323847">
              <a:lnSpc>
                <a:spcPts val="4199"/>
              </a:lnSpc>
              <a:buFont typeface="Arial"/>
              <a:buChar char="•"/>
            </a:pPr>
            <a:r>
              <a:rPr lang="en-US" sz="2999">
                <a:solidFill>
                  <a:srgbClr val="FFFFFF"/>
                </a:solidFill>
                <a:latin typeface="Montserrat"/>
              </a:rPr>
              <a:t>Personal Care</a:t>
            </a:r>
          </a:p>
          <a:p>
            <a:pPr marL="647694" lvl="1" indent="-323847">
              <a:lnSpc>
                <a:spcPts val="4199"/>
              </a:lnSpc>
              <a:buFont typeface="Arial"/>
              <a:buChar char="•"/>
            </a:pPr>
            <a:r>
              <a:rPr lang="en-US" sz="2999">
                <a:solidFill>
                  <a:srgbClr val="FFFFFF"/>
                </a:solidFill>
                <a:latin typeface="Montserrat"/>
              </a:rPr>
              <a:t>Sports Nutrition</a:t>
            </a:r>
          </a:p>
          <a:p>
            <a:pPr marL="647694" lvl="1" indent="-323847">
              <a:lnSpc>
                <a:spcPts val="4199"/>
              </a:lnSpc>
              <a:buFont typeface="Arial"/>
              <a:buChar char="•"/>
            </a:pPr>
            <a:r>
              <a:rPr lang="en-US" sz="2999">
                <a:solidFill>
                  <a:srgbClr val="FFFFFF"/>
                </a:solidFill>
                <a:latin typeface="Montserrat"/>
              </a:rPr>
              <a:t>Dietary Supplements</a:t>
            </a:r>
          </a:p>
        </p:txBody>
      </p:sp>
      <p:sp>
        <p:nvSpPr>
          <p:cNvPr id="24" name="TextBox 24"/>
          <p:cNvSpPr txBox="1"/>
          <p:nvPr/>
        </p:nvSpPr>
        <p:spPr>
          <a:xfrm>
            <a:off x="92641" y="3807072"/>
            <a:ext cx="3041275" cy="375082"/>
          </a:xfrm>
          <a:prstGeom prst="rect">
            <a:avLst/>
          </a:prstGeom>
        </p:spPr>
        <p:txBody>
          <a:bodyPr lIns="0" tIns="0" rIns="0" bIns="0" rtlCol="0" anchor="t">
            <a:spAutoFit/>
          </a:bodyPr>
          <a:lstStyle/>
          <a:p>
            <a:pPr algn="ctr">
              <a:lnSpc>
                <a:spcPts val="2848"/>
              </a:lnSpc>
            </a:pPr>
            <a:r>
              <a:rPr lang="en-US" sz="2820">
                <a:solidFill>
                  <a:srgbClr val="43B4BE"/>
                </a:solidFill>
                <a:latin typeface="Montserrat Classic"/>
              </a:rPr>
              <a:t>Type Segment </a:t>
            </a:r>
          </a:p>
        </p:txBody>
      </p:sp>
      <p:sp>
        <p:nvSpPr>
          <p:cNvPr id="25" name="TextBox 25"/>
          <p:cNvSpPr txBox="1"/>
          <p:nvPr/>
        </p:nvSpPr>
        <p:spPr>
          <a:xfrm>
            <a:off x="3385636" y="5847460"/>
            <a:ext cx="5044357" cy="2590800"/>
          </a:xfrm>
          <a:prstGeom prst="rect">
            <a:avLst/>
          </a:prstGeom>
        </p:spPr>
        <p:txBody>
          <a:bodyPr lIns="0" tIns="0" rIns="0" bIns="0" rtlCol="0" anchor="t">
            <a:spAutoFit/>
          </a:bodyPr>
          <a:lstStyle/>
          <a:p>
            <a:pPr marL="647698" lvl="1" indent="-323849">
              <a:lnSpc>
                <a:spcPts val="4199"/>
              </a:lnSpc>
              <a:buFont typeface="Arial"/>
              <a:buChar char="•"/>
            </a:pPr>
            <a:r>
              <a:rPr lang="en-US" sz="2999">
                <a:solidFill>
                  <a:srgbClr val="FFFFFF"/>
                </a:solidFill>
                <a:latin typeface="Montserrat"/>
              </a:rPr>
              <a:t>Online</a:t>
            </a:r>
          </a:p>
          <a:p>
            <a:pPr marL="647698" lvl="1" indent="-323849">
              <a:lnSpc>
                <a:spcPts val="4199"/>
              </a:lnSpc>
              <a:buFont typeface="Arial"/>
              <a:buChar char="•"/>
            </a:pPr>
            <a:r>
              <a:rPr lang="en-US" sz="2999">
                <a:solidFill>
                  <a:srgbClr val="FFFFFF"/>
                </a:solidFill>
                <a:latin typeface="Montserrat"/>
              </a:rPr>
              <a:t>Hypermarket &amp; Supermarket</a:t>
            </a:r>
          </a:p>
          <a:p>
            <a:pPr marL="647698" lvl="1" indent="-323849">
              <a:lnSpc>
                <a:spcPts val="4199"/>
              </a:lnSpc>
              <a:buFont typeface="Arial"/>
              <a:buChar char="•"/>
            </a:pPr>
            <a:r>
              <a:rPr lang="en-US" sz="2999">
                <a:solidFill>
                  <a:srgbClr val="FFFFFF"/>
                </a:solidFill>
                <a:latin typeface="Montserrat"/>
              </a:rPr>
              <a:t>Convenience Store</a:t>
            </a:r>
          </a:p>
          <a:p>
            <a:pPr marL="647698" lvl="1" indent="-323849">
              <a:lnSpc>
                <a:spcPts val="4199"/>
              </a:lnSpc>
              <a:buFont typeface="Arial"/>
              <a:buChar char="•"/>
            </a:pPr>
            <a:r>
              <a:rPr lang="en-US" sz="2999">
                <a:solidFill>
                  <a:srgbClr val="FFFFFF"/>
                </a:solidFill>
                <a:latin typeface="Montserrat"/>
              </a:rPr>
              <a:t>Specialty Stores</a:t>
            </a:r>
          </a:p>
        </p:txBody>
      </p:sp>
      <p:sp>
        <p:nvSpPr>
          <p:cNvPr id="26" name="TextBox 26"/>
          <p:cNvSpPr txBox="1"/>
          <p:nvPr/>
        </p:nvSpPr>
        <p:spPr>
          <a:xfrm>
            <a:off x="92641" y="6825622"/>
            <a:ext cx="3041275" cy="729726"/>
          </a:xfrm>
          <a:prstGeom prst="rect">
            <a:avLst/>
          </a:prstGeom>
        </p:spPr>
        <p:txBody>
          <a:bodyPr lIns="0" tIns="0" rIns="0" bIns="0" rtlCol="0" anchor="t">
            <a:spAutoFit/>
          </a:bodyPr>
          <a:lstStyle/>
          <a:p>
            <a:pPr algn="ctr">
              <a:lnSpc>
                <a:spcPts val="2848"/>
              </a:lnSpc>
            </a:pPr>
            <a:r>
              <a:rPr lang="en-US" sz="2820">
                <a:solidFill>
                  <a:srgbClr val="43B4BE"/>
                </a:solidFill>
                <a:latin typeface="Montserrat Classic"/>
              </a:rPr>
              <a:t>Application Segment</a:t>
            </a:r>
          </a:p>
        </p:txBody>
      </p:sp>
      <p:sp>
        <p:nvSpPr>
          <p:cNvPr id="27" name="TextBox 27"/>
          <p:cNvSpPr txBox="1"/>
          <p:nvPr/>
        </p:nvSpPr>
        <p:spPr>
          <a:xfrm>
            <a:off x="13108456" y="3321729"/>
            <a:ext cx="5044357" cy="1019175"/>
          </a:xfrm>
          <a:prstGeom prst="rect">
            <a:avLst/>
          </a:prstGeom>
        </p:spPr>
        <p:txBody>
          <a:bodyPr lIns="0" tIns="0" rIns="0" bIns="0" rtlCol="0" anchor="t">
            <a:spAutoFit/>
          </a:bodyPr>
          <a:lstStyle/>
          <a:p>
            <a:pPr marL="647698" lvl="1" indent="-323849">
              <a:lnSpc>
                <a:spcPts val="4199"/>
              </a:lnSpc>
              <a:buFont typeface="Arial"/>
              <a:buChar char="•"/>
            </a:pPr>
            <a:r>
              <a:rPr lang="en-US" sz="2999">
                <a:solidFill>
                  <a:srgbClr val="FFFFFF"/>
                </a:solidFill>
                <a:latin typeface="Montserrat"/>
              </a:rPr>
              <a:t>Cold Pressed</a:t>
            </a:r>
          </a:p>
          <a:p>
            <a:pPr marL="647698" lvl="1" indent="-323849">
              <a:lnSpc>
                <a:spcPts val="4199"/>
              </a:lnSpc>
              <a:buFont typeface="Arial"/>
              <a:buChar char="•"/>
            </a:pPr>
            <a:r>
              <a:rPr lang="en-US" sz="2999">
                <a:solidFill>
                  <a:srgbClr val="FFFFFF"/>
                </a:solidFill>
                <a:latin typeface="Montserrat"/>
              </a:rPr>
              <a:t>Extraction</a:t>
            </a:r>
          </a:p>
        </p:txBody>
      </p:sp>
      <p:sp>
        <p:nvSpPr>
          <p:cNvPr id="28" name="TextBox 28"/>
          <p:cNvSpPr txBox="1"/>
          <p:nvPr/>
        </p:nvSpPr>
        <p:spPr>
          <a:xfrm>
            <a:off x="9567810" y="3629750"/>
            <a:ext cx="3041275" cy="729726"/>
          </a:xfrm>
          <a:prstGeom prst="rect">
            <a:avLst/>
          </a:prstGeom>
        </p:spPr>
        <p:txBody>
          <a:bodyPr lIns="0" tIns="0" rIns="0" bIns="0" rtlCol="0" anchor="t">
            <a:spAutoFit/>
          </a:bodyPr>
          <a:lstStyle/>
          <a:p>
            <a:pPr algn="ctr">
              <a:lnSpc>
                <a:spcPts val="2848"/>
              </a:lnSpc>
            </a:pPr>
            <a:r>
              <a:rPr lang="en-US" sz="2820">
                <a:solidFill>
                  <a:srgbClr val="43B4BE"/>
                </a:solidFill>
                <a:latin typeface="Montserrat Classic"/>
              </a:rPr>
              <a:t>Processing Method</a:t>
            </a:r>
          </a:p>
        </p:txBody>
      </p:sp>
      <p:sp>
        <p:nvSpPr>
          <p:cNvPr id="29" name="TextBox 29"/>
          <p:cNvSpPr txBox="1"/>
          <p:nvPr/>
        </p:nvSpPr>
        <p:spPr>
          <a:xfrm>
            <a:off x="12860805" y="6374422"/>
            <a:ext cx="5044357"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Food Grade</a:t>
            </a:r>
          </a:p>
          <a:p>
            <a:pPr marL="647700" lvl="1" indent="-323850">
              <a:lnSpc>
                <a:spcPts val="4200"/>
              </a:lnSpc>
              <a:buFont typeface="Arial"/>
              <a:buChar char="•"/>
            </a:pPr>
            <a:r>
              <a:rPr lang="en-US" sz="3000">
                <a:solidFill>
                  <a:srgbClr val="FFFFFF"/>
                </a:solidFill>
                <a:latin typeface="Montserrat"/>
              </a:rPr>
              <a:t>Pharmaceutical Grade</a:t>
            </a:r>
          </a:p>
          <a:p>
            <a:pPr marL="647700" lvl="1" indent="-323850">
              <a:lnSpc>
                <a:spcPts val="4200"/>
              </a:lnSpc>
              <a:buFont typeface="Arial"/>
              <a:buChar char="•"/>
            </a:pPr>
            <a:r>
              <a:rPr lang="en-US" sz="3000">
                <a:solidFill>
                  <a:srgbClr val="FFFFFF"/>
                </a:solidFill>
                <a:latin typeface="Montserrat"/>
              </a:rPr>
              <a:t>Cosmetic Grade</a:t>
            </a:r>
          </a:p>
        </p:txBody>
      </p:sp>
      <p:sp>
        <p:nvSpPr>
          <p:cNvPr id="30" name="TextBox 30"/>
          <p:cNvSpPr txBox="1"/>
          <p:nvPr/>
        </p:nvSpPr>
        <p:spPr>
          <a:xfrm>
            <a:off x="9567810" y="7002944"/>
            <a:ext cx="3041275" cy="375082"/>
          </a:xfrm>
          <a:prstGeom prst="rect">
            <a:avLst/>
          </a:prstGeom>
        </p:spPr>
        <p:txBody>
          <a:bodyPr lIns="0" tIns="0" rIns="0" bIns="0" rtlCol="0" anchor="t">
            <a:spAutoFit/>
          </a:bodyPr>
          <a:lstStyle/>
          <a:p>
            <a:pPr algn="ctr">
              <a:lnSpc>
                <a:spcPts val="2848"/>
              </a:lnSpc>
            </a:pPr>
            <a:r>
              <a:rPr lang="en-US" sz="2820">
                <a:solidFill>
                  <a:srgbClr val="43B4BE"/>
                </a:solidFill>
                <a:latin typeface="Montserrat Classic"/>
              </a:rPr>
              <a:t>Grade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404937"/>
            <a:ext cx="10749849" cy="8882063"/>
          </a:xfrm>
          <a:custGeom>
            <a:rect l="l" t="t" r="r" b="b"/>
            <a:pathLst>
              <a:path w="10749849" h="8882063">
                <a:moveTo>
                  <a:pt x="0" y="0"/>
                </a:moveTo>
                <a:lnTo>
                  <a:pt x="10749849" y="0"/>
                </a:lnTo>
                <a:lnTo>
                  <a:pt x="10749849" y="8882063"/>
                </a:lnTo>
                <a:lnTo>
                  <a:pt x="0" y="88820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06425" y="5162550"/>
            <a:ext cx="7798289" cy="1466850"/>
          </a:xfrm>
          <a:prstGeom prst="rect">
            <a:avLst/>
          </a:prstGeom>
        </p:spPr>
        <p:txBody>
          <a:bodyPr lIns="0" tIns="0" rIns="0" bIns="0" rtlCol="0" anchor="t">
            <a:spAutoFit/>
          </a:bodyPr>
          <a:lstStyle/>
          <a:p>
            <a:pPr algn="ctr">
              <a:lnSpc>
                <a:spcPts val="5849"/>
              </a:lnSpc>
            </a:pPr>
            <a:r>
              <a:rPr lang="en-US" sz="4999">
                <a:solidFill>
                  <a:srgbClr val="000000"/>
                </a:solidFill>
                <a:latin typeface="Montserrat"/>
              </a:rPr>
              <a:t>North America</a:t>
            </a:r>
          </a:p>
          <a:p>
            <a:pPr algn="ctr">
              <a:lnSpc>
                <a:spcPts val="5849"/>
              </a:lnSpc>
            </a:pPr>
            <a:r>
              <a:rPr lang="en-US" sz="4999">
                <a:solidFill>
                  <a:srgbClr val="000000"/>
                </a:solidFill>
                <a:latin typeface="Montserrat"/>
              </a:rPr>
              <a:t>40%</a:t>
            </a:r>
          </a:p>
        </p:txBody>
      </p:sp>
      <p:sp>
        <p:nvSpPr>
          <p:cNvPr id="4" name="TextBox 4"/>
          <p:cNvSpPr txBox="1"/>
          <p:nvPr/>
        </p:nvSpPr>
        <p:spPr>
          <a:xfrm>
            <a:off x="135983" y="396253"/>
            <a:ext cx="18016034" cy="778511"/>
          </a:xfrm>
          <a:prstGeom prst="rect">
            <a:avLst/>
          </a:prstGeom>
        </p:spPr>
        <p:txBody>
          <a:bodyPr lIns="0" tIns="0" rIns="0" bIns="0" rtlCol="0" anchor="t">
            <a:spAutoFit/>
          </a:bodyPr>
          <a:lstStyle/>
          <a:p>
            <a:pPr algn="ctr">
              <a:lnSpc>
                <a:spcPts val="6439"/>
              </a:lnSpc>
              <a:spcBef>
                <a:spcPct val="0"/>
              </a:spcBef>
            </a:pPr>
            <a:r>
              <a:rPr lang="en-US" sz="4599" spc="147">
                <a:solidFill>
                  <a:srgbClr val="000000"/>
                </a:solidFill>
                <a:latin typeface="Canva Sans"/>
              </a:rPr>
              <a:t>Global Almond Protein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5909795" y="1658220"/>
            <a:ext cx="8812743" cy="3248143"/>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87470" y="5344357"/>
            <a:ext cx="9635068" cy="328442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6A2F17"/>
            </a:solidFill>
          </p:spPr>
          <p:txBody>
            <a:bodyPr/>
            <a:lstStyle/>
            <a:p/>
          </p:txBody>
        </p:sp>
      </p:grpSp>
      <p:grpSp>
        <p:nvGrpSpPr>
          <p:cNvPr id="7" name="Group 7"/>
          <p:cNvGrpSpPr/>
          <p:nvPr/>
        </p:nvGrpSpPr>
        <p:grpSpPr>
          <a:xfrm>
            <a:off x="5087470" y="1658220"/>
            <a:ext cx="9635068" cy="3248143"/>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8C4B22"/>
            </a:solidFill>
          </p:spPr>
          <p:txBody>
            <a:bodyPr/>
            <a:lstStyle/>
            <a:p/>
          </p:txBody>
        </p:sp>
      </p:grpSp>
      <p:grpSp>
        <p:nvGrpSpPr>
          <p:cNvPr id="9" name="Group 9"/>
          <p:cNvGrpSpPr/>
          <p:nvPr/>
        </p:nvGrpSpPr>
        <p:grpSpPr>
          <a:xfrm>
            <a:off x="3565462" y="2160754"/>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A2F17">
                <a:alpha val="89804"/>
              </a:srgbClr>
            </a:solidFill>
          </p:spPr>
          <p:txBody>
            <a:bodyPr/>
            <a:lstStyle/>
            <a:p/>
          </p:txBody>
        </p:sp>
      </p:grpSp>
      <p:grpSp>
        <p:nvGrpSpPr>
          <p:cNvPr id="11" name="Group 11"/>
          <p:cNvGrpSpPr/>
          <p:nvPr/>
        </p:nvGrpSpPr>
        <p:grpSpPr>
          <a:xfrm>
            <a:off x="3565462" y="5865032"/>
            <a:ext cx="2759617" cy="224307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C4B22"/>
            </a:solidFill>
          </p:spPr>
          <p:txBody>
            <a:bodyPr/>
            <a:lstStyle/>
            <a:p/>
          </p:txBody>
        </p:sp>
      </p:grpSp>
      <p:grpSp>
        <p:nvGrpSpPr>
          <p:cNvPr id="13" name="Group 13"/>
          <p:cNvGrpSpPr>
            <a:grpSpLocks noChangeAspect="1"/>
          </p:cNvGrpSpPr>
          <p:nvPr/>
        </p:nvGrpSpPr>
        <p:grpSpPr>
          <a:xfrm rot="5400000">
            <a:off x="6194412" y="2957674"/>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A2F17">
                <a:alpha val="89804"/>
              </a:srgbClr>
            </a:solidFill>
          </p:spPr>
          <p:txBody>
            <a:bodyPr/>
            <a:lstStyle/>
            <a:p/>
          </p:txBody>
        </p:sp>
      </p:grpSp>
      <p:grpSp>
        <p:nvGrpSpPr>
          <p:cNvPr id="15" name="Group 15"/>
          <p:cNvGrpSpPr>
            <a:grpSpLocks noChangeAspect="1"/>
          </p:cNvGrpSpPr>
          <p:nvPr/>
        </p:nvGrpSpPr>
        <p:grpSpPr>
          <a:xfrm rot="5400000">
            <a:off x="6194412" y="6661951"/>
            <a:ext cx="749694" cy="649235"/>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C4B22"/>
            </a:solidFill>
          </p:spPr>
          <p:txBody>
            <a:bodyPr/>
            <a:lstStyle/>
            <a:p/>
          </p:txBody>
        </p:sp>
      </p:grpSp>
      <p:sp>
        <p:nvSpPr>
          <p:cNvPr id="17" name="TextBox 17"/>
          <p:cNvSpPr txBox="1"/>
          <p:nvPr/>
        </p:nvSpPr>
        <p:spPr>
          <a:xfrm>
            <a:off x="3769423" y="2857197"/>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8" name="TextBox 18"/>
          <p:cNvSpPr txBox="1"/>
          <p:nvPr/>
        </p:nvSpPr>
        <p:spPr>
          <a:xfrm>
            <a:off x="3565462" y="6709263"/>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9" name="TextBox 19"/>
          <p:cNvSpPr txBox="1"/>
          <p:nvPr/>
        </p:nvSpPr>
        <p:spPr>
          <a:xfrm>
            <a:off x="7175233" y="2300207"/>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Fitness and Sports Nutrition Trends to Propel Market Growth</a:t>
            </a:r>
          </a:p>
        </p:txBody>
      </p:sp>
      <p:sp>
        <p:nvSpPr>
          <p:cNvPr id="20" name="TextBox 20"/>
          <p:cNvSpPr txBox="1"/>
          <p:nvPr/>
        </p:nvSpPr>
        <p:spPr>
          <a:xfrm>
            <a:off x="7175233" y="5856998"/>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Competition from Alternative Plant Proteins to create Hurdles in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569244" y="2009660"/>
            <a:ext cx="15149512" cy="7248640"/>
            <a:chExt cx="3989995" cy="1909107"/>
          </a:xfrm>
        </p:grpSpPr>
        <p:sp>
          <p:nvSpPr>
            <p:cNvPr id="4" name="Freeform 4"/>
            <p:cNvSpPr/>
            <p:nvPr/>
          </p:nvSpPr>
          <p:spPr>
            <a:xfrm>
              <a:off x="0" y="0"/>
              <a:ext cx="3989995" cy="1909107"/>
            </a:xfrm>
            <a:custGeom>
              <a:rect l="l" t="t" r="r" b="b"/>
              <a:pathLst>
                <a:path w="3989995" h="1909106">
                  <a:moveTo>
                    <a:pt x="0" y="0"/>
                  </a:moveTo>
                  <a:lnTo>
                    <a:pt x="3989995" y="0"/>
                  </a:lnTo>
                  <a:lnTo>
                    <a:pt x="3989995" y="1909107"/>
                  </a:lnTo>
                  <a:lnTo>
                    <a:pt x="0" y="1909107"/>
                  </a:lnTo>
                  <a:close/>
                </a:path>
              </a:pathLst>
            </a:custGeom>
            <a:solidFill>
              <a:srgbClr val="732A08">
                <a:alpha val="69804"/>
              </a:srgbClr>
            </a:solidFill>
          </p:spPr>
          <p:txBody>
            <a:bodyPr/>
            <a:lstStyle/>
            <a:p/>
          </p:txBody>
        </p:sp>
        <p:sp>
          <p:nvSpPr>
            <p:cNvPr id="5" name="TextBox 5"/>
            <p:cNvSpPr txBox="1"/>
            <p:nvPr/>
          </p:nvSpPr>
          <p:spPr>
            <a:xfrm>
              <a:off x="0" y="-38100"/>
              <a:ext cx="3989995" cy="194720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2373902"/>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1895679" y="3347054"/>
            <a:ext cx="14496642" cy="5734050"/>
          </a:xfrm>
          <a:prstGeom prst="rect">
            <a:avLst/>
          </a:prstGeom>
        </p:spPr>
        <p:txBody>
          <a:bodyPr lIns="0" tIns="0" rIns="0" bIns="0" rtlCol="0" anchor="t">
            <a:spAutoFit/>
          </a:bodyPr>
          <a:lstStyle/>
          <a:p>
            <a:pPr marL="647698" lvl="1" indent="-323849">
              <a:lnSpc>
                <a:spcPts val="4199"/>
              </a:lnSpc>
              <a:buFont typeface="Arial"/>
              <a:buChar char="•"/>
            </a:pPr>
            <a:r>
              <a:rPr lang="en-US" sz="2999">
                <a:solidFill>
                  <a:srgbClr val="FFFFFF"/>
                </a:solidFill>
                <a:latin typeface="Montserrat"/>
              </a:rPr>
              <a:t>The global almond protein market will expand significantly by 6.80% CAGR between 2023 and 2030.</a:t>
            </a:r>
          </a:p>
          <a:p>
            <a:pPr marL="647698" lvl="1" indent="-323849">
              <a:lnSpc>
                <a:spcPts val="4199"/>
              </a:lnSpc>
              <a:buFont typeface="Arial"/>
              <a:buChar char="•"/>
            </a:pPr>
            <a:r>
              <a:rPr lang="en-US" sz="2999">
                <a:solidFill>
                  <a:srgbClr val="FFFFFF"/>
                </a:solidFill>
                <a:latin typeface="Montserrat"/>
              </a:rPr>
              <a:t>The online category witnessed an unprecedented uptick as consumers increasingly sought the simplicity of browsing, selecting, and ordering almond protein products from the comfort of their homes, driving unparalleled growth in this dynamic market segment.</a:t>
            </a:r>
          </a:p>
          <a:p>
            <a:pPr marL="647698" lvl="1" indent="-323849">
              <a:lnSpc>
                <a:spcPts val="4199"/>
              </a:lnSpc>
              <a:buFont typeface="Arial"/>
              <a:buChar char="•"/>
            </a:pPr>
            <a:r>
              <a:rPr lang="en-US" sz="2999">
                <a:solidFill>
                  <a:srgbClr val="FFFFFF"/>
                </a:solidFill>
                <a:latin typeface="Montserrat"/>
              </a:rPr>
              <a:t>Increasing awareness of health and wellness is driving consumer preference towards plant-based proteins like almond protein, contributing to a surge in sales.</a:t>
            </a:r>
          </a:p>
          <a:p>
            <a:pPr marL="647698" lvl="1" indent="-323849">
              <a:lnSpc>
                <a:spcPts val="4199"/>
              </a:lnSpc>
              <a:buFont typeface="Arial"/>
              <a:buChar char="•"/>
            </a:pPr>
            <a:r>
              <a:rPr lang="en-US" sz="2999">
                <a:solidFill>
                  <a:srgbClr val="FFFFFF"/>
                </a:solidFill>
                <a:latin typeface="Montserrat"/>
              </a:rPr>
              <a:t>Demand for dietary supplements remains higher in the almond protein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8005844" y="2114919"/>
            <a:ext cx="1693026" cy="2645353"/>
          </a:xfrm>
          <a:custGeom>
            <a:rect l="l" t="t" r="r" b="b"/>
            <a:pathLst>
              <a:path w="1693026" h="2645353">
                <a:moveTo>
                  <a:pt x="0" y="0"/>
                </a:moveTo>
                <a:lnTo>
                  <a:pt x="1693026" y="0"/>
                </a:lnTo>
                <a:lnTo>
                  <a:pt x="1693026" y="2645352"/>
                </a:lnTo>
                <a:lnTo>
                  <a:pt x="0" y="2645352"/>
                </a:lnTo>
                <a:lnTo>
                  <a:pt x="0" y="0"/>
                </a:lnTo>
                <a:close/>
              </a:path>
            </a:pathLst>
          </a:custGeom>
          <a:blipFill>
            <a:blip r:embed="rId3"/>
            <a:stretch>
              <a:fillRect/>
            </a:stretch>
          </a:blipFill>
        </p:spPr>
        <p:txBody>
          <a:bodyPr/>
          <a:lstStyle/>
          <a:p/>
        </p:txBody>
      </p:sp>
      <p:sp>
        <p:nvSpPr>
          <p:cNvPr id="4" name="Freeform 4"/>
          <p:cNvSpPr/>
          <p:nvPr/>
        </p:nvSpPr>
        <p:spPr>
          <a:xfrm>
            <a:off x="10436482" y="2515809"/>
            <a:ext cx="2823699" cy="1843572"/>
          </a:xfrm>
          <a:custGeom>
            <a:rect l="l" t="t" r="r" b="b"/>
            <a:pathLst>
              <a:path w="2823699" h="1843572">
                <a:moveTo>
                  <a:pt x="0" y="0"/>
                </a:moveTo>
                <a:lnTo>
                  <a:pt x="2823699" y="0"/>
                </a:lnTo>
                <a:lnTo>
                  <a:pt x="2823699" y="1843572"/>
                </a:lnTo>
                <a:lnTo>
                  <a:pt x="0" y="1843572"/>
                </a:lnTo>
                <a:lnTo>
                  <a:pt x="0" y="0"/>
                </a:lnTo>
                <a:close/>
              </a:path>
            </a:pathLst>
          </a:custGeom>
          <a:blipFill>
            <a:blip r:embed="rId4"/>
            <a:stretch>
              <a:fillRect l="-13016" t="-4430" r="-13016" b="-4113"/>
            </a:stretch>
          </a:blipFill>
        </p:spPr>
        <p:txBody>
          <a:bodyPr/>
          <a:lstStyle/>
          <a:p/>
        </p:txBody>
      </p:sp>
      <p:sp>
        <p:nvSpPr>
          <p:cNvPr id="5" name="Freeform 5"/>
          <p:cNvSpPr/>
          <p:nvPr/>
        </p:nvSpPr>
        <p:spPr>
          <a:xfrm>
            <a:off x="13812202" y="2936215"/>
            <a:ext cx="4290207" cy="1002759"/>
          </a:xfrm>
          <a:custGeom>
            <a:rect l="l" t="t" r="r" b="b"/>
            <a:pathLst>
              <a:path w="4290207" h="1002758">
                <a:moveTo>
                  <a:pt x="0" y="0"/>
                </a:moveTo>
                <a:lnTo>
                  <a:pt x="4290207" y="0"/>
                </a:lnTo>
                <a:lnTo>
                  <a:pt x="4290207" y="1002760"/>
                </a:lnTo>
                <a:lnTo>
                  <a:pt x="0" y="1002760"/>
                </a:lnTo>
                <a:lnTo>
                  <a:pt x="0" y="0"/>
                </a:lnTo>
                <a:close/>
              </a:path>
            </a:pathLst>
          </a:custGeom>
          <a:blipFill>
            <a:blip r:embed="rId5"/>
            <a:stretch>
              <a:fillRect l="-10013" t="-34052" r="-9499" b="-32954"/>
            </a:stretch>
          </a:blipFill>
        </p:spPr>
        <p:txBody>
          <a:bodyPr/>
          <a:lstStyle/>
          <a:p/>
        </p:txBody>
      </p:sp>
      <p:sp>
        <p:nvSpPr>
          <p:cNvPr id="6" name="Freeform 6"/>
          <p:cNvSpPr/>
          <p:nvPr/>
        </p:nvSpPr>
        <p:spPr>
          <a:xfrm>
            <a:off x="8185274" y="5143500"/>
            <a:ext cx="3972156" cy="2235000"/>
          </a:xfrm>
          <a:custGeom>
            <a:rect l="l" t="t" r="r" b="b"/>
            <a:pathLst>
              <a:path w="3972155" h="2235000">
                <a:moveTo>
                  <a:pt x="0" y="0"/>
                </a:moveTo>
                <a:lnTo>
                  <a:pt x="3972156" y="0"/>
                </a:lnTo>
                <a:lnTo>
                  <a:pt x="3972156" y="2235000"/>
                </a:lnTo>
                <a:lnTo>
                  <a:pt x="0" y="2235000"/>
                </a:lnTo>
                <a:lnTo>
                  <a:pt x="0" y="0"/>
                </a:lnTo>
                <a:close/>
              </a:path>
            </a:pathLst>
          </a:custGeom>
          <a:blipFill>
            <a:blip r:embed="rId6"/>
            <a:stretch>
              <a:fillRect/>
            </a:stretch>
          </a:blipFill>
        </p:spPr>
        <p:txBody>
          <a:bodyPr/>
          <a:lstStyle/>
          <a:p/>
        </p:txBody>
      </p:sp>
      <p:sp>
        <p:nvSpPr>
          <p:cNvPr id="7" name="Freeform 7"/>
          <p:cNvSpPr/>
          <p:nvPr/>
        </p:nvSpPr>
        <p:spPr>
          <a:xfrm>
            <a:off x="14024307" y="7099501"/>
            <a:ext cx="2940732" cy="2940732"/>
          </a:xfrm>
          <a:custGeom>
            <a:rect l="l" t="t" r="r" b="b"/>
            <a:pathLst>
              <a:path w="2940732" h="2940732">
                <a:moveTo>
                  <a:pt x="0" y="0"/>
                </a:moveTo>
                <a:lnTo>
                  <a:pt x="2940732" y="0"/>
                </a:lnTo>
                <a:lnTo>
                  <a:pt x="2940732" y="2940732"/>
                </a:lnTo>
                <a:lnTo>
                  <a:pt x="0" y="2940732"/>
                </a:lnTo>
                <a:lnTo>
                  <a:pt x="0" y="0"/>
                </a:lnTo>
                <a:close/>
              </a:path>
            </a:pathLst>
          </a:custGeom>
          <a:blipFill>
            <a:blip r:embed="rId7"/>
            <a:stretch>
              <a:fillRect/>
            </a:stretch>
          </a:blipFill>
        </p:spPr>
        <p:txBody>
          <a:bodyPr/>
          <a:lstStyle/>
          <a:p/>
        </p:txBody>
      </p:sp>
      <p:sp>
        <p:nvSpPr>
          <p:cNvPr id="8" name="Freeform 8"/>
          <p:cNvSpPr/>
          <p:nvPr/>
        </p:nvSpPr>
        <p:spPr>
          <a:xfrm>
            <a:off x="13260181" y="5321406"/>
            <a:ext cx="4842228" cy="1332289"/>
          </a:xfrm>
          <a:custGeom>
            <a:rect l="l" t="t" r="r" b="b"/>
            <a:pathLst>
              <a:path w="4842228" h="1332289">
                <a:moveTo>
                  <a:pt x="0" y="0"/>
                </a:moveTo>
                <a:lnTo>
                  <a:pt x="4842228" y="0"/>
                </a:lnTo>
                <a:lnTo>
                  <a:pt x="4842228" y="1332289"/>
                </a:lnTo>
                <a:lnTo>
                  <a:pt x="0" y="1332289"/>
                </a:lnTo>
                <a:lnTo>
                  <a:pt x="0" y="0"/>
                </a:lnTo>
                <a:close/>
              </a:path>
            </a:pathLst>
          </a:custGeom>
          <a:blipFill>
            <a:blip r:embed="rId8"/>
            <a:stretch>
              <a:fillRect t="-124193" b="-139258"/>
            </a:stretch>
          </a:blipFill>
        </p:spPr>
        <p:txBody>
          <a:bodyPr/>
          <a:lstStyle/>
          <a:p/>
        </p:txBody>
      </p:sp>
      <p:sp>
        <p:nvSpPr>
          <p:cNvPr id="9" name="TextBox 9"/>
          <p:cNvSpPr txBox="1"/>
          <p:nvPr/>
        </p:nvSpPr>
        <p:spPr>
          <a:xfrm>
            <a:off x="9448498"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0" name="Freeform 10"/>
          <p:cNvSpPr/>
          <p:nvPr/>
        </p:nvSpPr>
        <p:spPr>
          <a:xfrm>
            <a:off x="7913954" y="7940475"/>
            <a:ext cx="5045056" cy="2099758"/>
          </a:xfrm>
          <a:custGeom>
            <a:rect l="l" t="t" r="r" b="b"/>
            <a:pathLst>
              <a:path w="5045056" h="2099758">
                <a:moveTo>
                  <a:pt x="0" y="0"/>
                </a:moveTo>
                <a:lnTo>
                  <a:pt x="5045056" y="0"/>
                </a:lnTo>
                <a:lnTo>
                  <a:pt x="5045056" y="2099758"/>
                </a:lnTo>
                <a:lnTo>
                  <a:pt x="0" y="2099758"/>
                </a:lnTo>
                <a:lnTo>
                  <a:pt x="0" y="0"/>
                </a:lnTo>
                <a:close/>
              </a:path>
            </a:pathLst>
          </a:custGeom>
          <a:blipFill>
            <a:blip r:embed="rId9"/>
            <a:stretch>
              <a:fillRect l="-6145" t="-83892" r="-2513" b="-77181"/>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yetua5z6"/>
              </a:rPr>
              <a:t>http://tinyurl.com/yetua5z6</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Almond Protein Market Report 2024</dc:title>
  <cp:lastModifiedBy>decipher market</cp:lastModifiedBy>
  <cp:revision>2</cp:revision>
  <dcterms:created xsi:type="dcterms:W3CDTF">2006-08-16T00:00:00Z</dcterms:created>
  <dcterms:modified xsi:type="dcterms:W3CDTF">2024-02-21T10:41:51Z</dcterms:modified>
</cp:coreProperties>
</file>