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40734" y="3061843"/>
            <a:ext cx="5332095" cy="1969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752" y="2174748"/>
            <a:ext cx="3429000" cy="12192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24528" y="1856232"/>
            <a:ext cx="2991612" cy="185623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09916" y="1796795"/>
            <a:ext cx="2868168" cy="191566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27307" y="1598675"/>
            <a:ext cx="2476500" cy="247192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354556" y="2275332"/>
            <a:ext cx="3720084" cy="111861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9995" y="5999988"/>
            <a:ext cx="4058412" cy="141427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29228" y="3858767"/>
            <a:ext cx="3256787" cy="170992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709916" y="4070603"/>
            <a:ext cx="4287012" cy="121005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443204" y="3953255"/>
            <a:ext cx="4407408" cy="144475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45108" y="3393947"/>
            <a:ext cx="1725167" cy="260604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12664" y="5931408"/>
            <a:ext cx="3840480" cy="153619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79864" y="5931408"/>
            <a:ext cx="4027931" cy="11795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-7873"/>
            <a:ext cx="16999711" cy="2256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0145" y="3903619"/>
            <a:ext cx="1488313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hyperlink" Target="http://tinyurl.com/ycy4daek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41400" y="9345879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3448" y="3346526"/>
            <a:ext cx="9271000" cy="2693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7200"/>
              </a:lnSpc>
              <a:spcBef>
                <a:spcPts val="105"/>
              </a:spcBef>
            </a:pPr>
            <a:r>
              <a:rPr dirty="0" sz="6500" spc="-10">
                <a:latin typeface="Lato"/>
                <a:cs typeface="Lato"/>
              </a:rPr>
              <a:t>GLOBAL</a:t>
            </a:r>
            <a:endParaRPr sz="6500">
              <a:latin typeface="Lato"/>
              <a:cs typeface="Lato"/>
            </a:endParaRPr>
          </a:p>
          <a:p>
            <a:pPr marL="12700" marR="5080">
              <a:lnSpc>
                <a:spcPts val="6600"/>
              </a:lnSpc>
              <a:spcBef>
                <a:spcPts val="620"/>
              </a:spcBef>
            </a:pPr>
            <a:r>
              <a:rPr dirty="0" sz="6500">
                <a:latin typeface="Lato"/>
                <a:cs typeface="Lato"/>
              </a:rPr>
              <a:t>ALCOHOLIC</a:t>
            </a:r>
            <a:r>
              <a:rPr dirty="0" sz="6500" spc="-55">
                <a:latin typeface="Lato"/>
                <a:cs typeface="Lato"/>
              </a:rPr>
              <a:t> </a:t>
            </a:r>
            <a:r>
              <a:rPr dirty="0" sz="6500">
                <a:latin typeface="Lato"/>
                <a:cs typeface="Lato"/>
              </a:rPr>
              <a:t>ICE</a:t>
            </a:r>
            <a:r>
              <a:rPr dirty="0" sz="6500" spc="-20">
                <a:latin typeface="Lato"/>
                <a:cs typeface="Lato"/>
              </a:rPr>
              <a:t> </a:t>
            </a:r>
            <a:r>
              <a:rPr dirty="0" sz="6500" spc="-10">
                <a:latin typeface="Lato"/>
                <a:cs typeface="Lato"/>
              </a:rPr>
              <a:t>CREAM </a:t>
            </a:r>
            <a:r>
              <a:rPr dirty="0" sz="6500">
                <a:latin typeface="Lato"/>
                <a:cs typeface="Lato"/>
              </a:rPr>
              <a:t>MARKET</a:t>
            </a:r>
            <a:r>
              <a:rPr dirty="0" sz="6500" spc="-25">
                <a:latin typeface="Lato"/>
                <a:cs typeface="Lato"/>
              </a:rPr>
              <a:t> </a:t>
            </a:r>
            <a:r>
              <a:rPr dirty="0" sz="6500" spc="-10">
                <a:latin typeface="Lato"/>
                <a:cs typeface="Lato"/>
              </a:rPr>
              <a:t>REPORT</a:t>
            </a:r>
            <a:endParaRPr sz="65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3448" y="5861380"/>
            <a:ext cx="1939925" cy="10172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20">
                <a:latin typeface="Lato"/>
                <a:cs typeface="Lato"/>
              </a:rPr>
              <a:t>2024</a:t>
            </a:r>
            <a:endParaRPr sz="65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09700" y="2036064"/>
            <a:ext cx="15468600" cy="6215380"/>
          </a:xfrm>
          <a:custGeom>
            <a:avLst/>
            <a:gdLst/>
            <a:ahLst/>
            <a:cxnLst/>
            <a:rect l="l" t="t" r="r" b="b"/>
            <a:pathLst>
              <a:path w="15468600" h="6215380">
                <a:moveTo>
                  <a:pt x="15468600" y="0"/>
                </a:moveTo>
                <a:lnTo>
                  <a:pt x="0" y="0"/>
                </a:lnTo>
                <a:lnTo>
                  <a:pt x="0" y="6214872"/>
                </a:lnTo>
                <a:lnTo>
                  <a:pt x="15468600" y="6214872"/>
                </a:lnTo>
                <a:lnTo>
                  <a:pt x="15468600" y="0"/>
                </a:lnTo>
                <a:close/>
              </a:path>
            </a:pathLst>
          </a:custGeom>
          <a:solidFill>
            <a:srgbClr val="452A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6754" y="2290013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745360" y="3472434"/>
            <a:ext cx="14721840" cy="4293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infused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alcohol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simply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alcohol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it.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ice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contains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kinds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alcohol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than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denatured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alcohol.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consumer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chooses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alcoholic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nice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delightful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products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since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comes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tastes.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Producers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incorporate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different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flavors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tastes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alcohol-infused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appealing.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Therefore,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period,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alcohol-infused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ice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cream</a:t>
            </a:r>
            <a:endParaRPr sz="3000">
              <a:latin typeface="Verdana"/>
              <a:cs typeface="Verdana"/>
            </a:endParaRPr>
          </a:p>
          <a:p>
            <a:pPr marL="12700" marR="683895">
              <a:lnSpc>
                <a:spcPct val="116700"/>
              </a:lnSpc>
              <a:spcBef>
                <a:spcPts val="5"/>
              </a:spcBef>
            </a:pP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growing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alcohol-infused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items.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58495" y="5865876"/>
            <a:ext cx="8613775" cy="2607945"/>
            <a:chOff x="158495" y="5865876"/>
            <a:chExt cx="8613775" cy="2607945"/>
          </a:xfrm>
        </p:grpSpPr>
        <p:sp>
          <p:nvSpPr>
            <p:cNvPr id="4" name="object 4" descr=""/>
            <p:cNvSpPr/>
            <p:nvPr/>
          </p:nvSpPr>
          <p:spPr>
            <a:xfrm>
              <a:off x="158495" y="5865876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4" y="0"/>
                  </a:lnTo>
                  <a:lnTo>
                    <a:pt x="848824" y="1442"/>
                  </a:lnTo>
                  <a:lnTo>
                    <a:pt x="798263" y="5740"/>
                  </a:lnTo>
                  <a:lnTo>
                    <a:pt x="748222" y="12847"/>
                  </a:lnTo>
                  <a:lnTo>
                    <a:pt x="698810" y="22719"/>
                  </a:lnTo>
                  <a:lnTo>
                    <a:pt x="650138" y="35310"/>
                  </a:lnTo>
                  <a:lnTo>
                    <a:pt x="602316" y="50575"/>
                  </a:lnTo>
                  <a:lnTo>
                    <a:pt x="555453" y="68468"/>
                  </a:lnTo>
                  <a:lnTo>
                    <a:pt x="509660" y="88945"/>
                  </a:lnTo>
                  <a:lnTo>
                    <a:pt x="465048" y="111961"/>
                  </a:lnTo>
                  <a:lnTo>
                    <a:pt x="421725" y="137469"/>
                  </a:lnTo>
                  <a:lnTo>
                    <a:pt x="379803" y="165424"/>
                  </a:lnTo>
                  <a:lnTo>
                    <a:pt x="339391" y="195782"/>
                  </a:lnTo>
                  <a:lnTo>
                    <a:pt x="300599" y="228498"/>
                  </a:lnTo>
                  <a:lnTo>
                    <a:pt x="263537" y="263525"/>
                  </a:lnTo>
                  <a:lnTo>
                    <a:pt x="228517" y="300592"/>
                  </a:lnTo>
                  <a:lnTo>
                    <a:pt x="195806" y="339384"/>
                  </a:lnTo>
                  <a:lnTo>
                    <a:pt x="165451" y="379793"/>
                  </a:lnTo>
                  <a:lnTo>
                    <a:pt x="137496" y="421709"/>
                  </a:lnTo>
                  <a:lnTo>
                    <a:pt x="111986" y="465022"/>
                  </a:lnTo>
                  <a:lnTo>
                    <a:pt x="88969" y="509623"/>
                  </a:lnTo>
                  <a:lnTo>
                    <a:pt x="68489" y="555402"/>
                  </a:lnTo>
                  <a:lnTo>
                    <a:pt x="50592" y="602251"/>
                  </a:lnTo>
                  <a:lnTo>
                    <a:pt x="35323" y="650059"/>
                  </a:lnTo>
                  <a:lnTo>
                    <a:pt x="22728" y="698718"/>
                  </a:lnTo>
                  <a:lnTo>
                    <a:pt x="12853" y="748118"/>
                  </a:lnTo>
                  <a:lnTo>
                    <a:pt x="5742" y="798149"/>
                  </a:lnTo>
                  <a:lnTo>
                    <a:pt x="1443" y="848702"/>
                  </a:lnTo>
                  <a:lnTo>
                    <a:pt x="0" y="899668"/>
                  </a:lnTo>
                  <a:lnTo>
                    <a:pt x="0" y="1707896"/>
                  </a:lnTo>
                  <a:lnTo>
                    <a:pt x="1443" y="1758838"/>
                  </a:lnTo>
                  <a:lnTo>
                    <a:pt x="5742" y="1809374"/>
                  </a:lnTo>
                  <a:lnTo>
                    <a:pt x="12853" y="1859395"/>
                  </a:lnTo>
                  <a:lnTo>
                    <a:pt x="22728" y="1908790"/>
                  </a:lnTo>
                  <a:lnTo>
                    <a:pt x="35323" y="1957447"/>
                  </a:lnTo>
                  <a:lnTo>
                    <a:pt x="50592" y="2005259"/>
                  </a:lnTo>
                  <a:lnTo>
                    <a:pt x="68489" y="2052113"/>
                  </a:lnTo>
                  <a:lnTo>
                    <a:pt x="88969" y="2097900"/>
                  </a:lnTo>
                  <a:lnTo>
                    <a:pt x="111986" y="2142510"/>
                  </a:lnTo>
                  <a:lnTo>
                    <a:pt x="137496" y="2185832"/>
                  </a:lnTo>
                  <a:lnTo>
                    <a:pt x="165451" y="2227756"/>
                  </a:lnTo>
                  <a:lnTo>
                    <a:pt x="195806" y="2268172"/>
                  </a:lnTo>
                  <a:lnTo>
                    <a:pt x="228517" y="2306970"/>
                  </a:lnTo>
                  <a:lnTo>
                    <a:pt x="263537" y="2344039"/>
                  </a:lnTo>
                  <a:lnTo>
                    <a:pt x="300599" y="2379065"/>
                  </a:lnTo>
                  <a:lnTo>
                    <a:pt x="339391" y="2411781"/>
                  </a:lnTo>
                  <a:lnTo>
                    <a:pt x="379803" y="2442139"/>
                  </a:lnTo>
                  <a:lnTo>
                    <a:pt x="421725" y="2470094"/>
                  </a:lnTo>
                  <a:lnTo>
                    <a:pt x="465048" y="2495602"/>
                  </a:lnTo>
                  <a:lnTo>
                    <a:pt x="509660" y="2518618"/>
                  </a:lnTo>
                  <a:lnTo>
                    <a:pt x="555453" y="2539095"/>
                  </a:lnTo>
                  <a:lnTo>
                    <a:pt x="602316" y="2556988"/>
                  </a:lnTo>
                  <a:lnTo>
                    <a:pt x="650138" y="2572253"/>
                  </a:lnTo>
                  <a:lnTo>
                    <a:pt x="698810" y="2584844"/>
                  </a:lnTo>
                  <a:lnTo>
                    <a:pt x="748222" y="2594716"/>
                  </a:lnTo>
                  <a:lnTo>
                    <a:pt x="798263" y="2601823"/>
                  </a:lnTo>
                  <a:lnTo>
                    <a:pt x="848824" y="2606121"/>
                  </a:lnTo>
                  <a:lnTo>
                    <a:pt x="899794" y="2607564"/>
                  </a:lnTo>
                  <a:lnTo>
                    <a:pt x="7713853" y="2607564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3" y="2344039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8" y="1707896"/>
                  </a:lnTo>
                  <a:lnTo>
                    <a:pt x="8613648" y="899668"/>
                  </a:lnTo>
                  <a:lnTo>
                    <a:pt x="8612205" y="848702"/>
                  </a:lnTo>
                  <a:lnTo>
                    <a:pt x="8607907" y="798149"/>
                  </a:lnTo>
                  <a:lnTo>
                    <a:pt x="8600800" y="748118"/>
                  </a:lnTo>
                  <a:lnTo>
                    <a:pt x="8590928" y="698718"/>
                  </a:lnTo>
                  <a:lnTo>
                    <a:pt x="8578337" y="650059"/>
                  </a:lnTo>
                  <a:lnTo>
                    <a:pt x="8563072" y="602251"/>
                  </a:lnTo>
                  <a:lnTo>
                    <a:pt x="8545179" y="555402"/>
                  </a:lnTo>
                  <a:lnTo>
                    <a:pt x="8524702" y="509623"/>
                  </a:lnTo>
                  <a:lnTo>
                    <a:pt x="8501686" y="465022"/>
                  </a:lnTo>
                  <a:lnTo>
                    <a:pt x="8476178" y="421709"/>
                  </a:lnTo>
                  <a:lnTo>
                    <a:pt x="8448223" y="379793"/>
                  </a:lnTo>
                  <a:lnTo>
                    <a:pt x="8417865" y="339384"/>
                  </a:lnTo>
                  <a:lnTo>
                    <a:pt x="8385149" y="300592"/>
                  </a:lnTo>
                  <a:lnTo>
                    <a:pt x="8350123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9E561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587" y="6185916"/>
              <a:ext cx="2104644" cy="21015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4820" y="6102096"/>
              <a:ext cx="2072639" cy="2072639"/>
            </a:xfrm>
            <a:custGeom>
              <a:avLst/>
              <a:gdLst/>
              <a:ahLst/>
              <a:cxnLst/>
              <a:rect l="l" t="t" r="r" b="b"/>
              <a:pathLst>
                <a:path w="2072639" h="2072640">
                  <a:moveTo>
                    <a:pt x="1036319" y="0"/>
                  </a:moveTo>
                  <a:lnTo>
                    <a:pt x="987535" y="1127"/>
                  </a:lnTo>
                  <a:lnTo>
                    <a:pt x="939330" y="4478"/>
                  </a:lnTo>
                  <a:lnTo>
                    <a:pt x="891756" y="10001"/>
                  </a:lnTo>
                  <a:lnTo>
                    <a:pt x="844862" y="17647"/>
                  </a:lnTo>
                  <a:lnTo>
                    <a:pt x="798699" y="27367"/>
                  </a:lnTo>
                  <a:lnTo>
                    <a:pt x="753314" y="39110"/>
                  </a:lnTo>
                  <a:lnTo>
                    <a:pt x="708759" y="52827"/>
                  </a:lnTo>
                  <a:lnTo>
                    <a:pt x="665084" y="68469"/>
                  </a:lnTo>
                  <a:lnTo>
                    <a:pt x="622337" y="85984"/>
                  </a:lnTo>
                  <a:lnTo>
                    <a:pt x="580569" y="105324"/>
                  </a:lnTo>
                  <a:lnTo>
                    <a:pt x="539830" y="126439"/>
                  </a:lnTo>
                  <a:lnTo>
                    <a:pt x="500168" y="149279"/>
                  </a:lnTo>
                  <a:lnTo>
                    <a:pt x="461635" y="173795"/>
                  </a:lnTo>
                  <a:lnTo>
                    <a:pt x="424279" y="199936"/>
                  </a:lnTo>
                  <a:lnTo>
                    <a:pt x="388151" y="227653"/>
                  </a:lnTo>
                  <a:lnTo>
                    <a:pt x="353300" y="256896"/>
                  </a:lnTo>
                  <a:lnTo>
                    <a:pt x="319777" y="287616"/>
                  </a:lnTo>
                  <a:lnTo>
                    <a:pt x="287630" y="319762"/>
                  </a:lnTo>
                  <a:lnTo>
                    <a:pt x="256909" y="353285"/>
                  </a:lnTo>
                  <a:lnTo>
                    <a:pt x="227665" y="388135"/>
                  </a:lnTo>
                  <a:lnTo>
                    <a:pt x="199947" y="424263"/>
                  </a:lnTo>
                  <a:lnTo>
                    <a:pt x="173805" y="461618"/>
                  </a:lnTo>
                  <a:lnTo>
                    <a:pt x="149288" y="500151"/>
                  </a:lnTo>
                  <a:lnTo>
                    <a:pt x="126447" y="539813"/>
                  </a:lnTo>
                  <a:lnTo>
                    <a:pt x="105331" y="580552"/>
                  </a:lnTo>
                  <a:lnTo>
                    <a:pt x="85990" y="622321"/>
                  </a:lnTo>
                  <a:lnTo>
                    <a:pt x="68473" y="665068"/>
                  </a:lnTo>
                  <a:lnTo>
                    <a:pt x="52831" y="708745"/>
                  </a:lnTo>
                  <a:lnTo>
                    <a:pt x="39113" y="753301"/>
                  </a:lnTo>
                  <a:lnTo>
                    <a:pt x="27369" y="798687"/>
                  </a:lnTo>
                  <a:lnTo>
                    <a:pt x="17649" y="844852"/>
                  </a:lnTo>
                  <a:lnTo>
                    <a:pt x="10002" y="891748"/>
                  </a:lnTo>
                  <a:lnTo>
                    <a:pt x="4478" y="939324"/>
                  </a:lnTo>
                  <a:lnTo>
                    <a:pt x="1127" y="987531"/>
                  </a:lnTo>
                  <a:lnTo>
                    <a:pt x="0" y="1036319"/>
                  </a:lnTo>
                  <a:lnTo>
                    <a:pt x="1127" y="1085108"/>
                  </a:lnTo>
                  <a:lnTo>
                    <a:pt x="4478" y="1133315"/>
                  </a:lnTo>
                  <a:lnTo>
                    <a:pt x="10002" y="1180891"/>
                  </a:lnTo>
                  <a:lnTo>
                    <a:pt x="17649" y="1227787"/>
                  </a:lnTo>
                  <a:lnTo>
                    <a:pt x="27369" y="1273952"/>
                  </a:lnTo>
                  <a:lnTo>
                    <a:pt x="39113" y="1319338"/>
                  </a:lnTo>
                  <a:lnTo>
                    <a:pt x="52831" y="1363894"/>
                  </a:lnTo>
                  <a:lnTo>
                    <a:pt x="68473" y="1407571"/>
                  </a:lnTo>
                  <a:lnTo>
                    <a:pt x="85990" y="1450318"/>
                  </a:lnTo>
                  <a:lnTo>
                    <a:pt x="105331" y="1492087"/>
                  </a:lnTo>
                  <a:lnTo>
                    <a:pt x="126447" y="1532826"/>
                  </a:lnTo>
                  <a:lnTo>
                    <a:pt x="149288" y="1572488"/>
                  </a:lnTo>
                  <a:lnTo>
                    <a:pt x="173805" y="1611021"/>
                  </a:lnTo>
                  <a:lnTo>
                    <a:pt x="199947" y="1648376"/>
                  </a:lnTo>
                  <a:lnTo>
                    <a:pt x="227665" y="1684504"/>
                  </a:lnTo>
                  <a:lnTo>
                    <a:pt x="256909" y="1719354"/>
                  </a:lnTo>
                  <a:lnTo>
                    <a:pt x="287630" y="1752877"/>
                  </a:lnTo>
                  <a:lnTo>
                    <a:pt x="319777" y="1785023"/>
                  </a:lnTo>
                  <a:lnTo>
                    <a:pt x="353300" y="1815743"/>
                  </a:lnTo>
                  <a:lnTo>
                    <a:pt x="388151" y="1844986"/>
                  </a:lnTo>
                  <a:lnTo>
                    <a:pt x="424279" y="1872703"/>
                  </a:lnTo>
                  <a:lnTo>
                    <a:pt x="461635" y="1898844"/>
                  </a:lnTo>
                  <a:lnTo>
                    <a:pt x="500168" y="1923360"/>
                  </a:lnTo>
                  <a:lnTo>
                    <a:pt x="539830" y="1946200"/>
                  </a:lnTo>
                  <a:lnTo>
                    <a:pt x="580569" y="1967315"/>
                  </a:lnTo>
                  <a:lnTo>
                    <a:pt x="622337" y="1986655"/>
                  </a:lnTo>
                  <a:lnTo>
                    <a:pt x="665084" y="2004170"/>
                  </a:lnTo>
                  <a:lnTo>
                    <a:pt x="708759" y="2019812"/>
                  </a:lnTo>
                  <a:lnTo>
                    <a:pt x="753314" y="2033529"/>
                  </a:lnTo>
                  <a:lnTo>
                    <a:pt x="798699" y="2045272"/>
                  </a:lnTo>
                  <a:lnTo>
                    <a:pt x="844862" y="2054992"/>
                  </a:lnTo>
                  <a:lnTo>
                    <a:pt x="891756" y="2062638"/>
                  </a:lnTo>
                  <a:lnTo>
                    <a:pt x="939330" y="2068161"/>
                  </a:lnTo>
                  <a:lnTo>
                    <a:pt x="987535" y="2071512"/>
                  </a:lnTo>
                  <a:lnTo>
                    <a:pt x="1036319" y="2072639"/>
                  </a:lnTo>
                  <a:lnTo>
                    <a:pt x="1085108" y="2071512"/>
                  </a:lnTo>
                  <a:lnTo>
                    <a:pt x="1133315" y="2068161"/>
                  </a:lnTo>
                  <a:lnTo>
                    <a:pt x="1180891" y="2062638"/>
                  </a:lnTo>
                  <a:lnTo>
                    <a:pt x="1227787" y="2054992"/>
                  </a:lnTo>
                  <a:lnTo>
                    <a:pt x="1273952" y="2045272"/>
                  </a:lnTo>
                  <a:lnTo>
                    <a:pt x="1319338" y="2033529"/>
                  </a:lnTo>
                  <a:lnTo>
                    <a:pt x="1363894" y="2019812"/>
                  </a:lnTo>
                  <a:lnTo>
                    <a:pt x="1407571" y="2004170"/>
                  </a:lnTo>
                  <a:lnTo>
                    <a:pt x="1450318" y="1986655"/>
                  </a:lnTo>
                  <a:lnTo>
                    <a:pt x="1492087" y="1967315"/>
                  </a:lnTo>
                  <a:lnTo>
                    <a:pt x="1532826" y="1946200"/>
                  </a:lnTo>
                  <a:lnTo>
                    <a:pt x="1572488" y="1923360"/>
                  </a:lnTo>
                  <a:lnTo>
                    <a:pt x="1611021" y="1898844"/>
                  </a:lnTo>
                  <a:lnTo>
                    <a:pt x="1648376" y="1872703"/>
                  </a:lnTo>
                  <a:lnTo>
                    <a:pt x="1684504" y="1844986"/>
                  </a:lnTo>
                  <a:lnTo>
                    <a:pt x="1719354" y="1815743"/>
                  </a:lnTo>
                  <a:lnTo>
                    <a:pt x="1752877" y="1785023"/>
                  </a:lnTo>
                  <a:lnTo>
                    <a:pt x="1785023" y="1752877"/>
                  </a:lnTo>
                  <a:lnTo>
                    <a:pt x="1815743" y="1719354"/>
                  </a:lnTo>
                  <a:lnTo>
                    <a:pt x="1844986" y="1684504"/>
                  </a:lnTo>
                  <a:lnTo>
                    <a:pt x="1872703" y="1648376"/>
                  </a:lnTo>
                  <a:lnTo>
                    <a:pt x="1898844" y="1611021"/>
                  </a:lnTo>
                  <a:lnTo>
                    <a:pt x="1923360" y="1572488"/>
                  </a:lnTo>
                  <a:lnTo>
                    <a:pt x="1946200" y="1532826"/>
                  </a:lnTo>
                  <a:lnTo>
                    <a:pt x="1967315" y="1492087"/>
                  </a:lnTo>
                  <a:lnTo>
                    <a:pt x="1986655" y="1450318"/>
                  </a:lnTo>
                  <a:lnTo>
                    <a:pt x="2004170" y="1407571"/>
                  </a:lnTo>
                  <a:lnTo>
                    <a:pt x="2019812" y="1363894"/>
                  </a:lnTo>
                  <a:lnTo>
                    <a:pt x="2033529" y="1319338"/>
                  </a:lnTo>
                  <a:lnTo>
                    <a:pt x="2045272" y="1273952"/>
                  </a:lnTo>
                  <a:lnTo>
                    <a:pt x="2054992" y="1227787"/>
                  </a:lnTo>
                  <a:lnTo>
                    <a:pt x="2062638" y="1180891"/>
                  </a:lnTo>
                  <a:lnTo>
                    <a:pt x="2068161" y="1133315"/>
                  </a:lnTo>
                  <a:lnTo>
                    <a:pt x="2071512" y="1085108"/>
                  </a:lnTo>
                  <a:lnTo>
                    <a:pt x="2072640" y="1036319"/>
                  </a:lnTo>
                  <a:lnTo>
                    <a:pt x="2071512" y="987531"/>
                  </a:lnTo>
                  <a:lnTo>
                    <a:pt x="2068161" y="939324"/>
                  </a:lnTo>
                  <a:lnTo>
                    <a:pt x="2062638" y="891748"/>
                  </a:lnTo>
                  <a:lnTo>
                    <a:pt x="2054992" y="844852"/>
                  </a:lnTo>
                  <a:lnTo>
                    <a:pt x="2045272" y="798687"/>
                  </a:lnTo>
                  <a:lnTo>
                    <a:pt x="2033529" y="753301"/>
                  </a:lnTo>
                  <a:lnTo>
                    <a:pt x="2019812" y="708745"/>
                  </a:lnTo>
                  <a:lnTo>
                    <a:pt x="2004170" y="665068"/>
                  </a:lnTo>
                  <a:lnTo>
                    <a:pt x="1986655" y="622321"/>
                  </a:lnTo>
                  <a:lnTo>
                    <a:pt x="1967315" y="580552"/>
                  </a:lnTo>
                  <a:lnTo>
                    <a:pt x="1946200" y="539813"/>
                  </a:lnTo>
                  <a:lnTo>
                    <a:pt x="1923360" y="500151"/>
                  </a:lnTo>
                  <a:lnTo>
                    <a:pt x="1898844" y="461618"/>
                  </a:lnTo>
                  <a:lnTo>
                    <a:pt x="1872703" y="424263"/>
                  </a:lnTo>
                  <a:lnTo>
                    <a:pt x="1844986" y="388135"/>
                  </a:lnTo>
                  <a:lnTo>
                    <a:pt x="1815743" y="353285"/>
                  </a:lnTo>
                  <a:lnTo>
                    <a:pt x="1785023" y="319762"/>
                  </a:lnTo>
                  <a:lnTo>
                    <a:pt x="1752877" y="287616"/>
                  </a:lnTo>
                  <a:lnTo>
                    <a:pt x="1719354" y="256896"/>
                  </a:lnTo>
                  <a:lnTo>
                    <a:pt x="1684504" y="227653"/>
                  </a:lnTo>
                  <a:lnTo>
                    <a:pt x="1648376" y="199936"/>
                  </a:lnTo>
                  <a:lnTo>
                    <a:pt x="1611021" y="173795"/>
                  </a:lnTo>
                  <a:lnTo>
                    <a:pt x="1572488" y="149279"/>
                  </a:lnTo>
                  <a:lnTo>
                    <a:pt x="1532826" y="126439"/>
                  </a:lnTo>
                  <a:lnTo>
                    <a:pt x="1492087" y="105324"/>
                  </a:lnTo>
                  <a:lnTo>
                    <a:pt x="1450318" y="85984"/>
                  </a:lnTo>
                  <a:lnTo>
                    <a:pt x="1407571" y="68469"/>
                  </a:lnTo>
                  <a:lnTo>
                    <a:pt x="1363894" y="52827"/>
                  </a:lnTo>
                  <a:lnTo>
                    <a:pt x="1319338" y="39110"/>
                  </a:lnTo>
                  <a:lnTo>
                    <a:pt x="1273952" y="27367"/>
                  </a:lnTo>
                  <a:lnTo>
                    <a:pt x="1227787" y="17647"/>
                  </a:lnTo>
                  <a:lnTo>
                    <a:pt x="1180891" y="10001"/>
                  </a:lnTo>
                  <a:lnTo>
                    <a:pt x="1133315" y="4478"/>
                  </a:lnTo>
                  <a:lnTo>
                    <a:pt x="1085108" y="1127"/>
                  </a:lnTo>
                  <a:lnTo>
                    <a:pt x="1036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169035"/>
          </a:xfrm>
          <a:custGeom>
            <a:avLst/>
            <a:gdLst/>
            <a:ahLst/>
            <a:cxnLst/>
            <a:rect l="l" t="t" r="r" b="b"/>
            <a:pathLst>
              <a:path w="18288000" h="1169035">
                <a:moveTo>
                  <a:pt x="18288000" y="0"/>
                </a:moveTo>
                <a:lnTo>
                  <a:pt x="0" y="0"/>
                </a:lnTo>
                <a:lnTo>
                  <a:pt x="0" y="1168907"/>
                </a:lnTo>
                <a:lnTo>
                  <a:pt x="18288000" y="1168907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58495" y="3022092"/>
            <a:ext cx="8613775" cy="2607945"/>
            <a:chOff x="158495" y="3022092"/>
            <a:chExt cx="8613775" cy="2607945"/>
          </a:xfrm>
        </p:grpSpPr>
        <p:sp>
          <p:nvSpPr>
            <p:cNvPr id="9" name="object 9" descr=""/>
            <p:cNvSpPr/>
            <p:nvPr/>
          </p:nvSpPr>
          <p:spPr>
            <a:xfrm>
              <a:off x="158495" y="3022092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4" y="0"/>
                  </a:lnTo>
                  <a:lnTo>
                    <a:pt x="848824" y="1442"/>
                  </a:lnTo>
                  <a:lnTo>
                    <a:pt x="798263" y="5740"/>
                  </a:lnTo>
                  <a:lnTo>
                    <a:pt x="748222" y="12847"/>
                  </a:lnTo>
                  <a:lnTo>
                    <a:pt x="698810" y="22719"/>
                  </a:lnTo>
                  <a:lnTo>
                    <a:pt x="650138" y="35310"/>
                  </a:lnTo>
                  <a:lnTo>
                    <a:pt x="602316" y="50575"/>
                  </a:lnTo>
                  <a:lnTo>
                    <a:pt x="555453" y="68468"/>
                  </a:lnTo>
                  <a:lnTo>
                    <a:pt x="509660" y="88945"/>
                  </a:lnTo>
                  <a:lnTo>
                    <a:pt x="465048" y="111961"/>
                  </a:lnTo>
                  <a:lnTo>
                    <a:pt x="421725" y="137469"/>
                  </a:lnTo>
                  <a:lnTo>
                    <a:pt x="379803" y="165424"/>
                  </a:lnTo>
                  <a:lnTo>
                    <a:pt x="339391" y="195782"/>
                  </a:lnTo>
                  <a:lnTo>
                    <a:pt x="300599" y="228498"/>
                  </a:lnTo>
                  <a:lnTo>
                    <a:pt x="263537" y="263525"/>
                  </a:lnTo>
                  <a:lnTo>
                    <a:pt x="228517" y="300568"/>
                  </a:lnTo>
                  <a:lnTo>
                    <a:pt x="195806" y="339344"/>
                  </a:lnTo>
                  <a:lnTo>
                    <a:pt x="165451" y="379743"/>
                  </a:lnTo>
                  <a:lnTo>
                    <a:pt x="137496" y="421653"/>
                  </a:lnTo>
                  <a:lnTo>
                    <a:pt x="111986" y="464966"/>
                  </a:lnTo>
                  <a:lnTo>
                    <a:pt x="88969" y="509569"/>
                  </a:lnTo>
                  <a:lnTo>
                    <a:pt x="68489" y="555355"/>
                  </a:lnTo>
                  <a:lnTo>
                    <a:pt x="50592" y="602211"/>
                  </a:lnTo>
                  <a:lnTo>
                    <a:pt x="35323" y="650028"/>
                  </a:lnTo>
                  <a:lnTo>
                    <a:pt x="22728" y="698696"/>
                  </a:lnTo>
                  <a:lnTo>
                    <a:pt x="12853" y="748104"/>
                  </a:lnTo>
                  <a:lnTo>
                    <a:pt x="5742" y="798142"/>
                  </a:lnTo>
                  <a:lnTo>
                    <a:pt x="1443" y="848700"/>
                  </a:lnTo>
                  <a:lnTo>
                    <a:pt x="0" y="899667"/>
                  </a:lnTo>
                  <a:lnTo>
                    <a:pt x="0" y="1707895"/>
                  </a:lnTo>
                  <a:lnTo>
                    <a:pt x="1443" y="1758838"/>
                  </a:lnTo>
                  <a:lnTo>
                    <a:pt x="5742" y="1809374"/>
                  </a:lnTo>
                  <a:lnTo>
                    <a:pt x="12853" y="1859395"/>
                  </a:lnTo>
                  <a:lnTo>
                    <a:pt x="22728" y="1908790"/>
                  </a:lnTo>
                  <a:lnTo>
                    <a:pt x="35323" y="1957447"/>
                  </a:lnTo>
                  <a:lnTo>
                    <a:pt x="50592" y="2005259"/>
                  </a:lnTo>
                  <a:lnTo>
                    <a:pt x="68489" y="2052113"/>
                  </a:lnTo>
                  <a:lnTo>
                    <a:pt x="88969" y="2097900"/>
                  </a:lnTo>
                  <a:lnTo>
                    <a:pt x="111986" y="2142510"/>
                  </a:lnTo>
                  <a:lnTo>
                    <a:pt x="137496" y="2185832"/>
                  </a:lnTo>
                  <a:lnTo>
                    <a:pt x="165451" y="2227756"/>
                  </a:lnTo>
                  <a:lnTo>
                    <a:pt x="195806" y="2268172"/>
                  </a:lnTo>
                  <a:lnTo>
                    <a:pt x="228517" y="2306970"/>
                  </a:lnTo>
                  <a:lnTo>
                    <a:pt x="263537" y="2344038"/>
                  </a:lnTo>
                  <a:lnTo>
                    <a:pt x="300599" y="2379065"/>
                  </a:lnTo>
                  <a:lnTo>
                    <a:pt x="339391" y="2411781"/>
                  </a:lnTo>
                  <a:lnTo>
                    <a:pt x="379803" y="2442139"/>
                  </a:lnTo>
                  <a:lnTo>
                    <a:pt x="421725" y="2470094"/>
                  </a:lnTo>
                  <a:lnTo>
                    <a:pt x="465048" y="2495602"/>
                  </a:lnTo>
                  <a:lnTo>
                    <a:pt x="509660" y="2518618"/>
                  </a:lnTo>
                  <a:lnTo>
                    <a:pt x="555453" y="2539095"/>
                  </a:lnTo>
                  <a:lnTo>
                    <a:pt x="602316" y="2556988"/>
                  </a:lnTo>
                  <a:lnTo>
                    <a:pt x="650138" y="2572253"/>
                  </a:lnTo>
                  <a:lnTo>
                    <a:pt x="698810" y="2584844"/>
                  </a:lnTo>
                  <a:lnTo>
                    <a:pt x="748222" y="2594716"/>
                  </a:lnTo>
                  <a:lnTo>
                    <a:pt x="798263" y="2601823"/>
                  </a:lnTo>
                  <a:lnTo>
                    <a:pt x="848824" y="2606121"/>
                  </a:lnTo>
                  <a:lnTo>
                    <a:pt x="899794" y="2607563"/>
                  </a:lnTo>
                  <a:lnTo>
                    <a:pt x="7713853" y="2607563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3" y="2344038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8" y="1707895"/>
                  </a:lnTo>
                  <a:lnTo>
                    <a:pt x="8613648" y="899667"/>
                  </a:lnTo>
                  <a:lnTo>
                    <a:pt x="8612205" y="848700"/>
                  </a:lnTo>
                  <a:lnTo>
                    <a:pt x="8607907" y="798142"/>
                  </a:lnTo>
                  <a:lnTo>
                    <a:pt x="8600800" y="748104"/>
                  </a:lnTo>
                  <a:lnTo>
                    <a:pt x="8590928" y="698696"/>
                  </a:lnTo>
                  <a:lnTo>
                    <a:pt x="8578337" y="650028"/>
                  </a:lnTo>
                  <a:lnTo>
                    <a:pt x="8563072" y="602211"/>
                  </a:lnTo>
                  <a:lnTo>
                    <a:pt x="8545179" y="555355"/>
                  </a:lnTo>
                  <a:lnTo>
                    <a:pt x="8524702" y="509569"/>
                  </a:lnTo>
                  <a:lnTo>
                    <a:pt x="8501686" y="464966"/>
                  </a:lnTo>
                  <a:lnTo>
                    <a:pt x="8476178" y="421653"/>
                  </a:lnTo>
                  <a:lnTo>
                    <a:pt x="8448223" y="379743"/>
                  </a:lnTo>
                  <a:lnTo>
                    <a:pt x="8417865" y="339344"/>
                  </a:lnTo>
                  <a:lnTo>
                    <a:pt x="8385149" y="300568"/>
                  </a:lnTo>
                  <a:lnTo>
                    <a:pt x="8350123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9E561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587" y="3343656"/>
              <a:ext cx="2104644" cy="210007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64820" y="3258312"/>
              <a:ext cx="2072639" cy="2074545"/>
            </a:xfrm>
            <a:custGeom>
              <a:avLst/>
              <a:gdLst/>
              <a:ahLst/>
              <a:cxnLst/>
              <a:rect l="l" t="t" r="r" b="b"/>
              <a:pathLst>
                <a:path w="2072639" h="2074545">
                  <a:moveTo>
                    <a:pt x="1036319" y="0"/>
                  </a:moveTo>
                  <a:lnTo>
                    <a:pt x="987535" y="1128"/>
                  </a:lnTo>
                  <a:lnTo>
                    <a:pt x="939330" y="4481"/>
                  </a:lnTo>
                  <a:lnTo>
                    <a:pt x="891756" y="10009"/>
                  </a:lnTo>
                  <a:lnTo>
                    <a:pt x="844862" y="17662"/>
                  </a:lnTo>
                  <a:lnTo>
                    <a:pt x="798699" y="27389"/>
                  </a:lnTo>
                  <a:lnTo>
                    <a:pt x="753314" y="39142"/>
                  </a:lnTo>
                  <a:lnTo>
                    <a:pt x="708759" y="52870"/>
                  </a:lnTo>
                  <a:lnTo>
                    <a:pt x="665084" y="68524"/>
                  </a:lnTo>
                  <a:lnTo>
                    <a:pt x="622337" y="86053"/>
                  </a:lnTo>
                  <a:lnTo>
                    <a:pt x="580569" y="105409"/>
                  </a:lnTo>
                  <a:lnTo>
                    <a:pt x="539830" y="126540"/>
                  </a:lnTo>
                  <a:lnTo>
                    <a:pt x="500168" y="149398"/>
                  </a:lnTo>
                  <a:lnTo>
                    <a:pt x="461635" y="173933"/>
                  </a:lnTo>
                  <a:lnTo>
                    <a:pt x="424279" y="200095"/>
                  </a:lnTo>
                  <a:lnTo>
                    <a:pt x="388151" y="227833"/>
                  </a:lnTo>
                  <a:lnTo>
                    <a:pt x="353300" y="257099"/>
                  </a:lnTo>
                  <a:lnTo>
                    <a:pt x="319777" y="287842"/>
                  </a:lnTo>
                  <a:lnTo>
                    <a:pt x="287630" y="320012"/>
                  </a:lnTo>
                  <a:lnTo>
                    <a:pt x="256909" y="353561"/>
                  </a:lnTo>
                  <a:lnTo>
                    <a:pt x="227665" y="388437"/>
                  </a:lnTo>
                  <a:lnTo>
                    <a:pt x="199947" y="424592"/>
                  </a:lnTo>
                  <a:lnTo>
                    <a:pt x="173805" y="461975"/>
                  </a:lnTo>
                  <a:lnTo>
                    <a:pt x="149288" y="500537"/>
                  </a:lnTo>
                  <a:lnTo>
                    <a:pt x="126447" y="540227"/>
                  </a:lnTo>
                  <a:lnTo>
                    <a:pt x="105331" y="580997"/>
                  </a:lnTo>
                  <a:lnTo>
                    <a:pt x="85990" y="622795"/>
                  </a:lnTo>
                  <a:lnTo>
                    <a:pt x="68473" y="665574"/>
                  </a:lnTo>
                  <a:lnTo>
                    <a:pt x="52831" y="709281"/>
                  </a:lnTo>
                  <a:lnTo>
                    <a:pt x="39113" y="753869"/>
                  </a:lnTo>
                  <a:lnTo>
                    <a:pt x="27369" y="799286"/>
                  </a:lnTo>
                  <a:lnTo>
                    <a:pt x="17649" y="845484"/>
                  </a:lnTo>
                  <a:lnTo>
                    <a:pt x="10002" y="892412"/>
                  </a:lnTo>
                  <a:lnTo>
                    <a:pt x="4478" y="940021"/>
                  </a:lnTo>
                  <a:lnTo>
                    <a:pt x="1127" y="988261"/>
                  </a:lnTo>
                  <a:lnTo>
                    <a:pt x="0" y="1037082"/>
                  </a:lnTo>
                  <a:lnTo>
                    <a:pt x="1127" y="1085902"/>
                  </a:lnTo>
                  <a:lnTo>
                    <a:pt x="4478" y="1134142"/>
                  </a:lnTo>
                  <a:lnTo>
                    <a:pt x="10002" y="1181751"/>
                  </a:lnTo>
                  <a:lnTo>
                    <a:pt x="17649" y="1228679"/>
                  </a:lnTo>
                  <a:lnTo>
                    <a:pt x="27369" y="1274877"/>
                  </a:lnTo>
                  <a:lnTo>
                    <a:pt x="39113" y="1320294"/>
                  </a:lnTo>
                  <a:lnTo>
                    <a:pt x="52831" y="1364882"/>
                  </a:lnTo>
                  <a:lnTo>
                    <a:pt x="68473" y="1408589"/>
                  </a:lnTo>
                  <a:lnTo>
                    <a:pt x="85990" y="1451368"/>
                  </a:lnTo>
                  <a:lnTo>
                    <a:pt x="105331" y="1493166"/>
                  </a:lnTo>
                  <a:lnTo>
                    <a:pt x="126447" y="1533936"/>
                  </a:lnTo>
                  <a:lnTo>
                    <a:pt x="149288" y="1573626"/>
                  </a:lnTo>
                  <a:lnTo>
                    <a:pt x="173805" y="1612188"/>
                  </a:lnTo>
                  <a:lnTo>
                    <a:pt x="199947" y="1649571"/>
                  </a:lnTo>
                  <a:lnTo>
                    <a:pt x="227665" y="1685726"/>
                  </a:lnTo>
                  <a:lnTo>
                    <a:pt x="256909" y="1720602"/>
                  </a:lnTo>
                  <a:lnTo>
                    <a:pt x="287630" y="1754151"/>
                  </a:lnTo>
                  <a:lnTo>
                    <a:pt x="319777" y="1786321"/>
                  </a:lnTo>
                  <a:lnTo>
                    <a:pt x="353300" y="1817064"/>
                  </a:lnTo>
                  <a:lnTo>
                    <a:pt x="388151" y="1846330"/>
                  </a:lnTo>
                  <a:lnTo>
                    <a:pt x="424279" y="1874068"/>
                  </a:lnTo>
                  <a:lnTo>
                    <a:pt x="461635" y="1900230"/>
                  </a:lnTo>
                  <a:lnTo>
                    <a:pt x="500168" y="1924765"/>
                  </a:lnTo>
                  <a:lnTo>
                    <a:pt x="539830" y="1947623"/>
                  </a:lnTo>
                  <a:lnTo>
                    <a:pt x="580569" y="1968754"/>
                  </a:lnTo>
                  <a:lnTo>
                    <a:pt x="622337" y="1988110"/>
                  </a:lnTo>
                  <a:lnTo>
                    <a:pt x="665084" y="2005639"/>
                  </a:lnTo>
                  <a:lnTo>
                    <a:pt x="708759" y="2021293"/>
                  </a:lnTo>
                  <a:lnTo>
                    <a:pt x="753314" y="2035021"/>
                  </a:lnTo>
                  <a:lnTo>
                    <a:pt x="798699" y="2046774"/>
                  </a:lnTo>
                  <a:lnTo>
                    <a:pt x="844862" y="2056501"/>
                  </a:lnTo>
                  <a:lnTo>
                    <a:pt x="891756" y="2064154"/>
                  </a:lnTo>
                  <a:lnTo>
                    <a:pt x="939330" y="2069682"/>
                  </a:lnTo>
                  <a:lnTo>
                    <a:pt x="987535" y="2073035"/>
                  </a:lnTo>
                  <a:lnTo>
                    <a:pt x="1036319" y="2074164"/>
                  </a:lnTo>
                  <a:lnTo>
                    <a:pt x="1085108" y="2073035"/>
                  </a:lnTo>
                  <a:lnTo>
                    <a:pt x="1133315" y="2069682"/>
                  </a:lnTo>
                  <a:lnTo>
                    <a:pt x="1180891" y="2064154"/>
                  </a:lnTo>
                  <a:lnTo>
                    <a:pt x="1227787" y="2056501"/>
                  </a:lnTo>
                  <a:lnTo>
                    <a:pt x="1273952" y="2046774"/>
                  </a:lnTo>
                  <a:lnTo>
                    <a:pt x="1319338" y="2035021"/>
                  </a:lnTo>
                  <a:lnTo>
                    <a:pt x="1363894" y="2021293"/>
                  </a:lnTo>
                  <a:lnTo>
                    <a:pt x="1407571" y="2005639"/>
                  </a:lnTo>
                  <a:lnTo>
                    <a:pt x="1450318" y="1988110"/>
                  </a:lnTo>
                  <a:lnTo>
                    <a:pt x="1492087" y="1968754"/>
                  </a:lnTo>
                  <a:lnTo>
                    <a:pt x="1532826" y="1947623"/>
                  </a:lnTo>
                  <a:lnTo>
                    <a:pt x="1572488" y="1924765"/>
                  </a:lnTo>
                  <a:lnTo>
                    <a:pt x="1611021" y="1900230"/>
                  </a:lnTo>
                  <a:lnTo>
                    <a:pt x="1648376" y="1874068"/>
                  </a:lnTo>
                  <a:lnTo>
                    <a:pt x="1684504" y="1846330"/>
                  </a:lnTo>
                  <a:lnTo>
                    <a:pt x="1719354" y="1817064"/>
                  </a:lnTo>
                  <a:lnTo>
                    <a:pt x="1752877" y="1786321"/>
                  </a:lnTo>
                  <a:lnTo>
                    <a:pt x="1785023" y="1754151"/>
                  </a:lnTo>
                  <a:lnTo>
                    <a:pt x="1815743" y="1720602"/>
                  </a:lnTo>
                  <a:lnTo>
                    <a:pt x="1844986" y="1685726"/>
                  </a:lnTo>
                  <a:lnTo>
                    <a:pt x="1872703" y="1649571"/>
                  </a:lnTo>
                  <a:lnTo>
                    <a:pt x="1898844" y="1612188"/>
                  </a:lnTo>
                  <a:lnTo>
                    <a:pt x="1923360" y="1573626"/>
                  </a:lnTo>
                  <a:lnTo>
                    <a:pt x="1946200" y="1533936"/>
                  </a:lnTo>
                  <a:lnTo>
                    <a:pt x="1967315" y="1493166"/>
                  </a:lnTo>
                  <a:lnTo>
                    <a:pt x="1986655" y="1451368"/>
                  </a:lnTo>
                  <a:lnTo>
                    <a:pt x="2004170" y="1408589"/>
                  </a:lnTo>
                  <a:lnTo>
                    <a:pt x="2019812" y="1364882"/>
                  </a:lnTo>
                  <a:lnTo>
                    <a:pt x="2033529" y="1320294"/>
                  </a:lnTo>
                  <a:lnTo>
                    <a:pt x="2045272" y="1274877"/>
                  </a:lnTo>
                  <a:lnTo>
                    <a:pt x="2054992" y="1228679"/>
                  </a:lnTo>
                  <a:lnTo>
                    <a:pt x="2062638" y="1181751"/>
                  </a:lnTo>
                  <a:lnTo>
                    <a:pt x="2068161" y="1134142"/>
                  </a:lnTo>
                  <a:lnTo>
                    <a:pt x="2071512" y="1085902"/>
                  </a:lnTo>
                  <a:lnTo>
                    <a:pt x="2072640" y="1037082"/>
                  </a:lnTo>
                  <a:lnTo>
                    <a:pt x="2071512" y="988261"/>
                  </a:lnTo>
                  <a:lnTo>
                    <a:pt x="2068161" y="940021"/>
                  </a:lnTo>
                  <a:lnTo>
                    <a:pt x="2062638" y="892412"/>
                  </a:lnTo>
                  <a:lnTo>
                    <a:pt x="2054992" y="845484"/>
                  </a:lnTo>
                  <a:lnTo>
                    <a:pt x="2045272" y="799286"/>
                  </a:lnTo>
                  <a:lnTo>
                    <a:pt x="2033529" y="753869"/>
                  </a:lnTo>
                  <a:lnTo>
                    <a:pt x="2019812" y="709281"/>
                  </a:lnTo>
                  <a:lnTo>
                    <a:pt x="2004170" y="665574"/>
                  </a:lnTo>
                  <a:lnTo>
                    <a:pt x="1986655" y="622795"/>
                  </a:lnTo>
                  <a:lnTo>
                    <a:pt x="1967315" y="580997"/>
                  </a:lnTo>
                  <a:lnTo>
                    <a:pt x="1946200" y="540227"/>
                  </a:lnTo>
                  <a:lnTo>
                    <a:pt x="1923360" y="500537"/>
                  </a:lnTo>
                  <a:lnTo>
                    <a:pt x="1898844" y="461975"/>
                  </a:lnTo>
                  <a:lnTo>
                    <a:pt x="1872703" y="424592"/>
                  </a:lnTo>
                  <a:lnTo>
                    <a:pt x="1844986" y="388437"/>
                  </a:lnTo>
                  <a:lnTo>
                    <a:pt x="1815743" y="353561"/>
                  </a:lnTo>
                  <a:lnTo>
                    <a:pt x="1785023" y="320012"/>
                  </a:lnTo>
                  <a:lnTo>
                    <a:pt x="1752877" y="287842"/>
                  </a:lnTo>
                  <a:lnTo>
                    <a:pt x="1719354" y="257099"/>
                  </a:lnTo>
                  <a:lnTo>
                    <a:pt x="1684504" y="227833"/>
                  </a:lnTo>
                  <a:lnTo>
                    <a:pt x="1648376" y="200095"/>
                  </a:lnTo>
                  <a:lnTo>
                    <a:pt x="1611021" y="173933"/>
                  </a:lnTo>
                  <a:lnTo>
                    <a:pt x="1572488" y="149398"/>
                  </a:lnTo>
                  <a:lnTo>
                    <a:pt x="1532826" y="126540"/>
                  </a:lnTo>
                  <a:lnTo>
                    <a:pt x="1492087" y="105409"/>
                  </a:lnTo>
                  <a:lnTo>
                    <a:pt x="1450318" y="86053"/>
                  </a:lnTo>
                  <a:lnTo>
                    <a:pt x="1407571" y="68524"/>
                  </a:lnTo>
                  <a:lnTo>
                    <a:pt x="1363894" y="52870"/>
                  </a:lnTo>
                  <a:lnTo>
                    <a:pt x="1319338" y="39142"/>
                  </a:lnTo>
                  <a:lnTo>
                    <a:pt x="1273952" y="27389"/>
                  </a:lnTo>
                  <a:lnTo>
                    <a:pt x="1227787" y="17662"/>
                  </a:lnTo>
                  <a:lnTo>
                    <a:pt x="1180891" y="10009"/>
                  </a:lnTo>
                  <a:lnTo>
                    <a:pt x="1133315" y="4481"/>
                  </a:lnTo>
                  <a:lnTo>
                    <a:pt x="1085108" y="1128"/>
                  </a:lnTo>
                  <a:lnTo>
                    <a:pt x="1036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805992" y="6344538"/>
            <a:ext cx="138938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24102" y="6801739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82827" y="7258939"/>
            <a:ext cx="143573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548378" y="6106220"/>
            <a:ext cx="1767205" cy="17259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 indent="8890">
              <a:lnSpc>
                <a:spcPct val="116599"/>
              </a:lnSpc>
              <a:spcBef>
                <a:spcPts val="140"/>
              </a:spcBef>
            </a:pPr>
            <a:r>
              <a:rPr dirty="0" sz="4750" spc="-3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10">
                <a:solidFill>
                  <a:srgbClr val="FFFFFF"/>
                </a:solidFill>
                <a:latin typeface="Arial"/>
                <a:cs typeface="Arial"/>
              </a:rPr>
              <a:t>6.80%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375">
                <a:solidFill>
                  <a:srgbClr val="FFFFFF"/>
                </a:solidFill>
              </a:rPr>
              <a:t>KEY</a:t>
            </a:r>
            <a:r>
              <a:rPr dirty="0" spc="-220">
                <a:solidFill>
                  <a:srgbClr val="FFFFFF"/>
                </a:solidFill>
              </a:rPr>
              <a:t> </a:t>
            </a:r>
            <a:r>
              <a:rPr dirty="0" spc="-5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805992" y="3845178"/>
            <a:ext cx="138938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4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39542" y="3261258"/>
            <a:ext cx="5144135" cy="1727200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40"/>
              </a:spcBef>
            </a:pPr>
            <a:r>
              <a:rPr dirty="0" sz="4800" spc="-3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90"/>
              </a:spcBef>
            </a:pPr>
            <a:r>
              <a:rPr dirty="0" sz="4750" spc="-1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114">
                <a:solidFill>
                  <a:srgbClr val="FFFFFF"/>
                </a:solidFill>
                <a:latin typeface="Arial"/>
                <a:cs typeface="Arial"/>
              </a:rPr>
              <a:t>842.2</a:t>
            </a:r>
            <a:r>
              <a:rPr dirty="0" sz="47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315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20165"/>
          </a:xfrm>
          <a:custGeom>
            <a:avLst/>
            <a:gdLst/>
            <a:ahLst/>
            <a:cxnLst/>
            <a:rect l="l" t="t" r="r" b="b"/>
            <a:pathLst>
              <a:path w="18288000" h="1320165">
                <a:moveTo>
                  <a:pt x="18288000" y="0"/>
                </a:moveTo>
                <a:lnTo>
                  <a:pt x="0" y="0"/>
                </a:lnTo>
                <a:lnTo>
                  <a:pt x="0" y="1319783"/>
                </a:lnTo>
                <a:lnTo>
                  <a:pt x="18288000" y="1319783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545336"/>
            <a:ext cx="8623300" cy="2710180"/>
            <a:chOff x="0" y="1545336"/>
            <a:chExt cx="8623300" cy="2710180"/>
          </a:xfrm>
        </p:grpSpPr>
        <p:sp>
          <p:nvSpPr>
            <p:cNvPr id="5" name="object 5" descr=""/>
            <p:cNvSpPr/>
            <p:nvPr/>
          </p:nvSpPr>
          <p:spPr>
            <a:xfrm>
              <a:off x="2218944" y="1545336"/>
              <a:ext cx="6403975" cy="2710180"/>
            </a:xfrm>
            <a:custGeom>
              <a:avLst/>
              <a:gdLst/>
              <a:ahLst/>
              <a:cxnLst/>
              <a:rect l="l" t="t" r="r" b="b"/>
              <a:pathLst>
                <a:path w="6403975" h="2710179">
                  <a:moveTo>
                    <a:pt x="6307201" y="0"/>
                  </a:moveTo>
                  <a:lnTo>
                    <a:pt x="96647" y="0"/>
                  </a:lnTo>
                  <a:lnTo>
                    <a:pt x="59096" y="7618"/>
                  </a:lnTo>
                  <a:lnTo>
                    <a:pt x="28368" y="28368"/>
                  </a:lnTo>
                  <a:lnTo>
                    <a:pt x="7618" y="59096"/>
                  </a:lnTo>
                  <a:lnTo>
                    <a:pt x="0" y="96647"/>
                  </a:lnTo>
                  <a:lnTo>
                    <a:pt x="0" y="2613025"/>
                  </a:lnTo>
                  <a:lnTo>
                    <a:pt x="7618" y="2650575"/>
                  </a:lnTo>
                  <a:lnTo>
                    <a:pt x="28368" y="2681303"/>
                  </a:lnTo>
                  <a:lnTo>
                    <a:pt x="59096" y="2702053"/>
                  </a:lnTo>
                  <a:lnTo>
                    <a:pt x="96647" y="2709672"/>
                  </a:lnTo>
                  <a:lnTo>
                    <a:pt x="6307201" y="2709672"/>
                  </a:lnTo>
                  <a:lnTo>
                    <a:pt x="6344751" y="2702053"/>
                  </a:lnTo>
                  <a:lnTo>
                    <a:pt x="6375479" y="2681303"/>
                  </a:lnTo>
                  <a:lnTo>
                    <a:pt x="6396229" y="2650575"/>
                  </a:lnTo>
                  <a:lnTo>
                    <a:pt x="6403848" y="2613025"/>
                  </a:lnTo>
                  <a:lnTo>
                    <a:pt x="6403848" y="96647"/>
                  </a:lnTo>
                  <a:lnTo>
                    <a:pt x="6396229" y="59096"/>
                  </a:lnTo>
                  <a:lnTo>
                    <a:pt x="6375479" y="28368"/>
                  </a:lnTo>
                  <a:lnTo>
                    <a:pt x="6344751" y="7618"/>
                  </a:lnTo>
                  <a:lnTo>
                    <a:pt x="6307201" y="0"/>
                  </a:lnTo>
                  <a:close/>
                </a:path>
              </a:pathLst>
            </a:custGeom>
            <a:solidFill>
              <a:srgbClr val="542C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13075"/>
              <a:ext cx="3406140" cy="798830"/>
            </a:xfrm>
            <a:custGeom>
              <a:avLst/>
              <a:gdLst/>
              <a:ahLst/>
              <a:cxnLst/>
              <a:rect l="l" t="t" r="r" b="b"/>
              <a:pathLst>
                <a:path w="3406140" h="798829">
                  <a:moveTo>
                    <a:pt x="3119374" y="0"/>
                  </a:moveTo>
                  <a:lnTo>
                    <a:pt x="0" y="0"/>
                  </a:lnTo>
                  <a:lnTo>
                    <a:pt x="0" y="798576"/>
                  </a:lnTo>
                  <a:lnTo>
                    <a:pt x="3406140" y="798576"/>
                  </a:lnTo>
                  <a:lnTo>
                    <a:pt x="311937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483608"/>
            <a:ext cx="8623300" cy="2708275"/>
            <a:chOff x="0" y="4483608"/>
            <a:chExt cx="8623300" cy="2708275"/>
          </a:xfrm>
        </p:grpSpPr>
        <p:sp>
          <p:nvSpPr>
            <p:cNvPr id="8" name="object 8" descr=""/>
            <p:cNvSpPr/>
            <p:nvPr/>
          </p:nvSpPr>
          <p:spPr>
            <a:xfrm>
              <a:off x="2218944" y="4483608"/>
              <a:ext cx="6403975" cy="2708275"/>
            </a:xfrm>
            <a:custGeom>
              <a:avLst/>
              <a:gdLst/>
              <a:ahLst/>
              <a:cxnLst/>
              <a:rect l="l" t="t" r="r" b="b"/>
              <a:pathLst>
                <a:path w="6403975" h="2708275">
                  <a:moveTo>
                    <a:pt x="6307201" y="0"/>
                  </a:moveTo>
                  <a:lnTo>
                    <a:pt x="96647" y="0"/>
                  </a:lnTo>
                  <a:lnTo>
                    <a:pt x="59096" y="7618"/>
                  </a:lnTo>
                  <a:lnTo>
                    <a:pt x="28368" y="28368"/>
                  </a:lnTo>
                  <a:lnTo>
                    <a:pt x="7618" y="59096"/>
                  </a:lnTo>
                  <a:lnTo>
                    <a:pt x="0" y="96646"/>
                  </a:lnTo>
                  <a:lnTo>
                    <a:pt x="0" y="2611500"/>
                  </a:lnTo>
                  <a:lnTo>
                    <a:pt x="7618" y="2649051"/>
                  </a:lnTo>
                  <a:lnTo>
                    <a:pt x="28368" y="2679779"/>
                  </a:lnTo>
                  <a:lnTo>
                    <a:pt x="59096" y="2700529"/>
                  </a:lnTo>
                  <a:lnTo>
                    <a:pt x="96647" y="2708147"/>
                  </a:lnTo>
                  <a:lnTo>
                    <a:pt x="6307201" y="2708147"/>
                  </a:lnTo>
                  <a:lnTo>
                    <a:pt x="6344751" y="2700529"/>
                  </a:lnTo>
                  <a:lnTo>
                    <a:pt x="6375479" y="2679779"/>
                  </a:lnTo>
                  <a:lnTo>
                    <a:pt x="6396229" y="2649051"/>
                  </a:lnTo>
                  <a:lnTo>
                    <a:pt x="6403848" y="2611500"/>
                  </a:lnTo>
                  <a:lnTo>
                    <a:pt x="6403848" y="96646"/>
                  </a:lnTo>
                  <a:lnTo>
                    <a:pt x="6396229" y="59096"/>
                  </a:lnTo>
                  <a:lnTo>
                    <a:pt x="6375479" y="28368"/>
                  </a:lnTo>
                  <a:lnTo>
                    <a:pt x="6344751" y="7618"/>
                  </a:lnTo>
                  <a:lnTo>
                    <a:pt x="6307201" y="0"/>
                  </a:lnTo>
                  <a:close/>
                </a:path>
              </a:pathLst>
            </a:custGeom>
            <a:solidFill>
              <a:srgbClr val="EB6C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375148"/>
              <a:ext cx="3406140" cy="800100"/>
            </a:xfrm>
            <a:custGeom>
              <a:avLst/>
              <a:gdLst/>
              <a:ahLst/>
              <a:cxnLst/>
              <a:rect l="l" t="t" r="r" b="b"/>
              <a:pathLst>
                <a:path w="3406140" h="800100">
                  <a:moveTo>
                    <a:pt x="3119374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3406140" y="800100"/>
                  </a:lnTo>
                  <a:lnTo>
                    <a:pt x="311937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420356"/>
            <a:ext cx="8623300" cy="2708275"/>
            <a:chOff x="0" y="7420356"/>
            <a:chExt cx="8623300" cy="2708275"/>
          </a:xfrm>
        </p:grpSpPr>
        <p:sp>
          <p:nvSpPr>
            <p:cNvPr id="11" name="object 11" descr=""/>
            <p:cNvSpPr/>
            <p:nvPr/>
          </p:nvSpPr>
          <p:spPr>
            <a:xfrm>
              <a:off x="2218944" y="7420356"/>
              <a:ext cx="6403975" cy="2708275"/>
            </a:xfrm>
            <a:custGeom>
              <a:avLst/>
              <a:gdLst/>
              <a:ahLst/>
              <a:cxnLst/>
              <a:rect l="l" t="t" r="r" b="b"/>
              <a:pathLst>
                <a:path w="6403975" h="2708275">
                  <a:moveTo>
                    <a:pt x="6307201" y="0"/>
                  </a:moveTo>
                  <a:lnTo>
                    <a:pt x="96647" y="0"/>
                  </a:lnTo>
                  <a:lnTo>
                    <a:pt x="59096" y="7618"/>
                  </a:lnTo>
                  <a:lnTo>
                    <a:pt x="28368" y="28368"/>
                  </a:lnTo>
                  <a:lnTo>
                    <a:pt x="7618" y="59096"/>
                  </a:lnTo>
                  <a:lnTo>
                    <a:pt x="0" y="96647"/>
                  </a:lnTo>
                  <a:lnTo>
                    <a:pt x="0" y="2611513"/>
                  </a:lnTo>
                  <a:lnTo>
                    <a:pt x="7618" y="2649078"/>
                  </a:lnTo>
                  <a:lnTo>
                    <a:pt x="28368" y="2679800"/>
                  </a:lnTo>
                  <a:lnTo>
                    <a:pt x="59096" y="2700537"/>
                  </a:lnTo>
                  <a:lnTo>
                    <a:pt x="96647" y="2708148"/>
                  </a:lnTo>
                  <a:lnTo>
                    <a:pt x="6307201" y="2708148"/>
                  </a:lnTo>
                  <a:lnTo>
                    <a:pt x="6344751" y="2700537"/>
                  </a:lnTo>
                  <a:lnTo>
                    <a:pt x="6375479" y="2679800"/>
                  </a:lnTo>
                  <a:lnTo>
                    <a:pt x="6396229" y="2649078"/>
                  </a:lnTo>
                  <a:lnTo>
                    <a:pt x="6403848" y="2611513"/>
                  </a:lnTo>
                  <a:lnTo>
                    <a:pt x="6403848" y="96647"/>
                  </a:lnTo>
                  <a:lnTo>
                    <a:pt x="6396229" y="59096"/>
                  </a:lnTo>
                  <a:lnTo>
                    <a:pt x="6375479" y="28368"/>
                  </a:lnTo>
                  <a:lnTo>
                    <a:pt x="6344751" y="7618"/>
                  </a:lnTo>
                  <a:lnTo>
                    <a:pt x="6307201" y="0"/>
                  </a:lnTo>
                  <a:close/>
                </a:path>
              </a:pathLst>
            </a:custGeom>
            <a:solidFill>
              <a:srgbClr val="866C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388096"/>
              <a:ext cx="3406140" cy="798830"/>
            </a:xfrm>
            <a:custGeom>
              <a:avLst/>
              <a:gdLst/>
              <a:ahLst/>
              <a:cxnLst/>
              <a:rect l="l" t="t" r="r" b="b"/>
              <a:pathLst>
                <a:path w="3406140" h="798829">
                  <a:moveTo>
                    <a:pt x="3119374" y="0"/>
                  </a:moveTo>
                  <a:lnTo>
                    <a:pt x="0" y="0"/>
                  </a:lnTo>
                  <a:lnTo>
                    <a:pt x="0" y="798575"/>
                  </a:lnTo>
                  <a:lnTo>
                    <a:pt x="3406140" y="798575"/>
                  </a:lnTo>
                  <a:lnTo>
                    <a:pt x="3119374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4144" y="44577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0">
                <a:solidFill>
                  <a:srgbClr val="FFFFFF"/>
                </a:solidFill>
              </a:rPr>
              <a:t>REVENUE</a:t>
            </a:r>
            <a:r>
              <a:rPr dirty="0" sz="6000" spc="-235">
                <a:solidFill>
                  <a:srgbClr val="FFFFFF"/>
                </a:solidFill>
              </a:rPr>
              <a:t> </a:t>
            </a:r>
            <a:r>
              <a:rPr dirty="0" sz="6000" spc="-110">
                <a:solidFill>
                  <a:srgbClr val="FFFFFF"/>
                </a:solidFill>
              </a:rPr>
              <a:t>MARKET</a:t>
            </a:r>
            <a:r>
              <a:rPr dirty="0" sz="6000" spc="-310">
                <a:solidFill>
                  <a:srgbClr val="FFFFFF"/>
                </a:solidFill>
              </a:rPr>
              <a:t> </a:t>
            </a:r>
            <a:r>
              <a:rPr dirty="0" sz="6000" spc="-190">
                <a:solidFill>
                  <a:srgbClr val="FFFFFF"/>
                </a:solidFill>
              </a:rPr>
              <a:t>SHARE</a:t>
            </a:r>
            <a:r>
              <a:rPr dirty="0" sz="6000" spc="-225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285">
                <a:solidFill>
                  <a:srgbClr val="FFFFFF"/>
                </a:solidFill>
              </a:rPr>
              <a:t> </a:t>
            </a:r>
            <a:r>
              <a:rPr dirty="0" sz="6000" spc="-155">
                <a:solidFill>
                  <a:srgbClr val="FFFFFF"/>
                </a:solidFill>
              </a:rPr>
              <a:t>SEGMENTS</a:t>
            </a:r>
            <a:r>
              <a:rPr dirty="0" sz="6000" spc="-254">
                <a:solidFill>
                  <a:srgbClr val="FFFFFF"/>
                </a:solidFill>
              </a:rPr>
              <a:t> </a:t>
            </a:r>
            <a:r>
              <a:rPr dirty="0" sz="6000" spc="1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4045965" y="2073047"/>
            <a:ext cx="3736975" cy="144907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45770" indent="-433070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445770" algn="l"/>
              </a:tabLst>
            </a:pPr>
            <a:r>
              <a:rPr dirty="0" sz="4000" spc="130">
                <a:solidFill>
                  <a:srgbClr val="FFFFFF"/>
                </a:solidFill>
                <a:latin typeface="Verdana"/>
                <a:cs typeface="Verdana"/>
              </a:rPr>
              <a:t>Low</a:t>
            </a:r>
            <a:r>
              <a:rPr dirty="0" sz="40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50">
                <a:solidFill>
                  <a:srgbClr val="FFFFFF"/>
                </a:solidFill>
                <a:latin typeface="Verdana"/>
                <a:cs typeface="Verdana"/>
              </a:rPr>
              <a:t>Alcohol</a:t>
            </a:r>
            <a:endParaRPr sz="4000">
              <a:latin typeface="Verdana"/>
              <a:cs typeface="Verdana"/>
            </a:endParaRPr>
          </a:p>
          <a:p>
            <a:pPr marL="445770" indent="-43307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445770" algn="l"/>
              </a:tabLst>
            </a:pPr>
            <a:r>
              <a:rPr dirty="0" sz="4000" spc="155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40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0">
                <a:solidFill>
                  <a:srgbClr val="FFFFFF"/>
                </a:solidFill>
                <a:latin typeface="Verdana"/>
                <a:cs typeface="Verdana"/>
              </a:rPr>
              <a:t>Alcohol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92963" y="2646426"/>
            <a:ext cx="2418715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00" spc="70">
                <a:solidFill>
                  <a:srgbClr val="43B4BD"/>
                </a:solidFill>
                <a:latin typeface="Verdana"/>
                <a:cs typeface="Verdana"/>
              </a:rPr>
              <a:t>ABV</a:t>
            </a:r>
            <a:r>
              <a:rPr dirty="0" sz="2700" spc="-23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084701" y="4613666"/>
            <a:ext cx="2079625" cy="215900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20">
                <a:solidFill>
                  <a:srgbClr val="FFFFFF"/>
                </a:solidFill>
                <a:latin typeface="Verdana"/>
                <a:cs typeface="Verdana"/>
              </a:rPr>
              <a:t>Beer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155">
                <a:solidFill>
                  <a:srgbClr val="FFFFFF"/>
                </a:solidFill>
                <a:latin typeface="Verdana"/>
                <a:cs typeface="Verdana"/>
              </a:rPr>
              <a:t>Rum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Vodka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45135" y="5539232"/>
            <a:ext cx="2716530" cy="4387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00" spc="-35">
                <a:solidFill>
                  <a:srgbClr val="43B4BD"/>
                </a:solidFill>
                <a:latin typeface="Verdana"/>
                <a:cs typeface="Verdana"/>
              </a:rPr>
              <a:t>Flavor</a:t>
            </a:r>
            <a:r>
              <a:rPr dirty="0" sz="2700" spc="-21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065523" y="7979867"/>
            <a:ext cx="3879850" cy="144907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8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6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69747" y="8330945"/>
            <a:ext cx="2066289" cy="78168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15595" marR="5080" indent="-303530">
              <a:lnSpc>
                <a:spcPts val="2700"/>
              </a:lnSpc>
              <a:spcBef>
                <a:spcPts val="650"/>
              </a:spcBef>
            </a:pPr>
            <a:r>
              <a:rPr dirty="0" sz="270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853" y="1562753"/>
            <a:ext cx="10560850" cy="86741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4954" y="422275"/>
            <a:ext cx="1708404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295">
                <a:latin typeface="Arial"/>
                <a:cs typeface="Arial"/>
              </a:rPr>
              <a:t>Global</a:t>
            </a:r>
            <a:r>
              <a:rPr dirty="0" sz="4500" spc="105">
                <a:latin typeface="Arial"/>
                <a:cs typeface="Arial"/>
              </a:rPr>
              <a:t> </a:t>
            </a:r>
            <a:r>
              <a:rPr dirty="0" sz="4500" spc="355">
                <a:latin typeface="Arial"/>
                <a:cs typeface="Arial"/>
              </a:rPr>
              <a:t>Alcoholic</a:t>
            </a:r>
            <a:r>
              <a:rPr dirty="0" sz="4500" spc="100">
                <a:latin typeface="Arial"/>
                <a:cs typeface="Arial"/>
              </a:rPr>
              <a:t> </a:t>
            </a:r>
            <a:r>
              <a:rPr dirty="0" sz="4500" spc="229">
                <a:latin typeface="Arial"/>
                <a:cs typeface="Arial"/>
              </a:rPr>
              <a:t>Ice</a:t>
            </a:r>
            <a:r>
              <a:rPr dirty="0" sz="4500" spc="140">
                <a:latin typeface="Arial"/>
                <a:cs typeface="Arial"/>
              </a:rPr>
              <a:t> </a:t>
            </a:r>
            <a:r>
              <a:rPr dirty="0" sz="4500" spc="240">
                <a:latin typeface="Arial"/>
                <a:cs typeface="Arial"/>
              </a:rPr>
              <a:t>Cream</a:t>
            </a:r>
            <a:r>
              <a:rPr dirty="0" sz="4500" spc="135">
                <a:latin typeface="Arial"/>
                <a:cs typeface="Arial"/>
              </a:rPr>
              <a:t> </a:t>
            </a:r>
            <a:r>
              <a:rPr dirty="0" sz="4500" spc="330">
                <a:latin typeface="Arial"/>
                <a:cs typeface="Arial"/>
              </a:rPr>
              <a:t>Market</a:t>
            </a:r>
            <a:r>
              <a:rPr dirty="0" sz="4500" spc="140">
                <a:latin typeface="Arial"/>
                <a:cs typeface="Arial"/>
              </a:rPr>
              <a:t> </a:t>
            </a:r>
            <a:r>
              <a:rPr dirty="0" sz="4500" spc="225">
                <a:latin typeface="Arial"/>
                <a:cs typeface="Arial"/>
              </a:rPr>
              <a:t>Revenue</a:t>
            </a:r>
            <a:r>
              <a:rPr dirty="0" sz="4500" spc="140">
                <a:latin typeface="Arial"/>
                <a:cs typeface="Arial"/>
              </a:rPr>
              <a:t> </a:t>
            </a:r>
            <a:r>
              <a:rPr dirty="0" sz="4500" spc="245">
                <a:latin typeface="Arial"/>
                <a:cs typeface="Arial"/>
              </a:rPr>
              <a:t>share</a:t>
            </a:r>
            <a:r>
              <a:rPr dirty="0" sz="4500" spc="125">
                <a:latin typeface="Arial"/>
                <a:cs typeface="Arial"/>
              </a:rPr>
              <a:t> </a:t>
            </a:r>
            <a:r>
              <a:rPr dirty="0" sz="4500" spc="459">
                <a:latin typeface="Arial"/>
                <a:cs typeface="Arial"/>
              </a:rPr>
              <a:t>for</a:t>
            </a:r>
            <a:r>
              <a:rPr dirty="0" sz="4500" spc="135">
                <a:latin typeface="Arial"/>
                <a:cs typeface="Arial"/>
              </a:rPr>
              <a:t> </a:t>
            </a:r>
            <a:r>
              <a:rPr dirty="0" sz="4500" spc="204">
                <a:latin typeface="Arial"/>
                <a:cs typeface="Arial"/>
              </a:rPr>
              <a:t>2022</a:t>
            </a:r>
            <a:endParaRPr sz="4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632183" y="5099050"/>
            <a:ext cx="4720590" cy="152590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675130" marR="5080" indent="-1663064">
              <a:lnSpc>
                <a:spcPts val="5810"/>
              </a:lnSpc>
              <a:spcBef>
                <a:spcPts val="390"/>
              </a:spcBef>
            </a:pPr>
            <a:r>
              <a:rPr dirty="0" sz="5000" spc="110">
                <a:latin typeface="Verdana"/>
                <a:cs typeface="Verdana"/>
              </a:rPr>
              <a:t>North</a:t>
            </a:r>
            <a:r>
              <a:rPr dirty="0" sz="5000" spc="-455">
                <a:latin typeface="Verdana"/>
                <a:cs typeface="Verdana"/>
              </a:rPr>
              <a:t> </a:t>
            </a:r>
            <a:r>
              <a:rPr dirty="0" sz="5000" spc="75">
                <a:latin typeface="Verdana"/>
                <a:cs typeface="Verdana"/>
              </a:rPr>
              <a:t>America </a:t>
            </a:r>
            <a:r>
              <a:rPr dirty="0" sz="5000" spc="-380">
                <a:latin typeface="Verdana"/>
                <a:cs typeface="Verdana"/>
              </a:rPr>
              <a:t>40%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8287998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357627" y="2685288"/>
            <a:ext cx="7486015" cy="2760345"/>
          </a:xfrm>
          <a:custGeom>
            <a:avLst/>
            <a:gdLst/>
            <a:ahLst/>
            <a:cxnLst/>
            <a:rect l="l" t="t" r="r" b="b"/>
            <a:pathLst>
              <a:path w="7486015" h="2760345">
                <a:moveTo>
                  <a:pt x="7349871" y="0"/>
                </a:moveTo>
                <a:lnTo>
                  <a:pt x="136017" y="0"/>
                </a:lnTo>
                <a:lnTo>
                  <a:pt x="93098" y="6953"/>
                </a:lnTo>
                <a:lnTo>
                  <a:pt x="55769" y="26306"/>
                </a:lnTo>
                <a:lnTo>
                  <a:pt x="26298" y="55796"/>
                </a:lnTo>
                <a:lnTo>
                  <a:pt x="6952" y="93163"/>
                </a:lnTo>
                <a:lnTo>
                  <a:pt x="0" y="136143"/>
                </a:lnTo>
                <a:lnTo>
                  <a:pt x="0" y="2623819"/>
                </a:lnTo>
                <a:lnTo>
                  <a:pt x="6952" y="2666800"/>
                </a:lnTo>
                <a:lnTo>
                  <a:pt x="26298" y="2704167"/>
                </a:lnTo>
                <a:lnTo>
                  <a:pt x="55769" y="2733657"/>
                </a:lnTo>
                <a:lnTo>
                  <a:pt x="93098" y="2753010"/>
                </a:lnTo>
                <a:lnTo>
                  <a:pt x="136017" y="2759963"/>
                </a:lnTo>
                <a:lnTo>
                  <a:pt x="7349871" y="2759963"/>
                </a:lnTo>
                <a:lnTo>
                  <a:pt x="7392789" y="2753010"/>
                </a:lnTo>
                <a:lnTo>
                  <a:pt x="7430118" y="2733657"/>
                </a:lnTo>
                <a:lnTo>
                  <a:pt x="7459589" y="2704167"/>
                </a:lnTo>
                <a:lnTo>
                  <a:pt x="7478935" y="2666800"/>
                </a:lnTo>
                <a:lnTo>
                  <a:pt x="7485888" y="2623819"/>
                </a:lnTo>
                <a:lnTo>
                  <a:pt x="7485888" y="136143"/>
                </a:lnTo>
                <a:lnTo>
                  <a:pt x="7478935" y="93163"/>
                </a:lnTo>
                <a:lnTo>
                  <a:pt x="7459589" y="55796"/>
                </a:lnTo>
                <a:lnTo>
                  <a:pt x="7430118" y="26306"/>
                </a:lnTo>
                <a:lnTo>
                  <a:pt x="7392789" y="6953"/>
                </a:lnTo>
                <a:lnTo>
                  <a:pt x="734987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659635" y="5817108"/>
            <a:ext cx="8183880" cy="2790825"/>
          </a:xfrm>
          <a:custGeom>
            <a:avLst/>
            <a:gdLst/>
            <a:ahLst/>
            <a:cxnLst/>
            <a:rect l="l" t="t" r="r" b="b"/>
            <a:pathLst>
              <a:path w="8183880" h="2790825">
                <a:moveTo>
                  <a:pt x="8047863" y="0"/>
                </a:moveTo>
                <a:lnTo>
                  <a:pt x="136016" y="0"/>
                </a:lnTo>
                <a:lnTo>
                  <a:pt x="93098" y="6952"/>
                </a:lnTo>
                <a:lnTo>
                  <a:pt x="55769" y="26298"/>
                </a:lnTo>
                <a:lnTo>
                  <a:pt x="26298" y="55769"/>
                </a:lnTo>
                <a:lnTo>
                  <a:pt x="6952" y="93098"/>
                </a:lnTo>
                <a:lnTo>
                  <a:pt x="0" y="136016"/>
                </a:lnTo>
                <a:lnTo>
                  <a:pt x="0" y="2654427"/>
                </a:lnTo>
                <a:lnTo>
                  <a:pt x="6952" y="2697345"/>
                </a:lnTo>
                <a:lnTo>
                  <a:pt x="26298" y="2734674"/>
                </a:lnTo>
                <a:lnTo>
                  <a:pt x="55769" y="2764145"/>
                </a:lnTo>
                <a:lnTo>
                  <a:pt x="93098" y="2783491"/>
                </a:lnTo>
                <a:lnTo>
                  <a:pt x="136016" y="2790443"/>
                </a:lnTo>
                <a:lnTo>
                  <a:pt x="8047863" y="2790443"/>
                </a:lnTo>
                <a:lnTo>
                  <a:pt x="8090781" y="2783491"/>
                </a:lnTo>
                <a:lnTo>
                  <a:pt x="8128110" y="2764145"/>
                </a:lnTo>
                <a:lnTo>
                  <a:pt x="8157581" y="2734674"/>
                </a:lnTo>
                <a:lnTo>
                  <a:pt x="8176927" y="2697345"/>
                </a:lnTo>
                <a:lnTo>
                  <a:pt x="8183880" y="2654427"/>
                </a:lnTo>
                <a:lnTo>
                  <a:pt x="8183880" y="136016"/>
                </a:lnTo>
                <a:lnTo>
                  <a:pt x="8176927" y="93098"/>
                </a:lnTo>
                <a:lnTo>
                  <a:pt x="8157581" y="55769"/>
                </a:lnTo>
                <a:lnTo>
                  <a:pt x="8128110" y="26298"/>
                </a:lnTo>
                <a:lnTo>
                  <a:pt x="8090781" y="6952"/>
                </a:lnTo>
                <a:lnTo>
                  <a:pt x="8047863" y="0"/>
                </a:lnTo>
                <a:close/>
              </a:path>
            </a:pathLst>
          </a:custGeom>
          <a:solidFill>
            <a:srgbClr val="CA926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65759" y="2685288"/>
            <a:ext cx="9478010" cy="2760345"/>
            <a:chOff x="365759" y="2685288"/>
            <a:chExt cx="9478010" cy="2760345"/>
          </a:xfrm>
        </p:grpSpPr>
        <p:sp>
          <p:nvSpPr>
            <p:cNvPr id="6" name="object 6" descr=""/>
            <p:cNvSpPr/>
            <p:nvPr/>
          </p:nvSpPr>
          <p:spPr>
            <a:xfrm>
              <a:off x="1659635" y="2685288"/>
              <a:ext cx="8183880" cy="2760345"/>
            </a:xfrm>
            <a:custGeom>
              <a:avLst/>
              <a:gdLst/>
              <a:ahLst/>
              <a:cxnLst/>
              <a:rect l="l" t="t" r="r" b="b"/>
              <a:pathLst>
                <a:path w="8183880" h="2760345">
                  <a:moveTo>
                    <a:pt x="8047863" y="0"/>
                  </a:moveTo>
                  <a:lnTo>
                    <a:pt x="136016" y="0"/>
                  </a:lnTo>
                  <a:lnTo>
                    <a:pt x="93098" y="6953"/>
                  </a:lnTo>
                  <a:lnTo>
                    <a:pt x="55769" y="26306"/>
                  </a:lnTo>
                  <a:lnTo>
                    <a:pt x="26298" y="55796"/>
                  </a:lnTo>
                  <a:lnTo>
                    <a:pt x="6952" y="93163"/>
                  </a:lnTo>
                  <a:lnTo>
                    <a:pt x="0" y="136143"/>
                  </a:lnTo>
                  <a:lnTo>
                    <a:pt x="0" y="2623819"/>
                  </a:lnTo>
                  <a:lnTo>
                    <a:pt x="6952" y="2666800"/>
                  </a:lnTo>
                  <a:lnTo>
                    <a:pt x="26298" y="2704167"/>
                  </a:lnTo>
                  <a:lnTo>
                    <a:pt x="55769" y="2733657"/>
                  </a:lnTo>
                  <a:lnTo>
                    <a:pt x="93098" y="2753010"/>
                  </a:lnTo>
                  <a:lnTo>
                    <a:pt x="136016" y="2759963"/>
                  </a:lnTo>
                  <a:lnTo>
                    <a:pt x="8047863" y="2759963"/>
                  </a:lnTo>
                  <a:lnTo>
                    <a:pt x="8090781" y="2753010"/>
                  </a:lnTo>
                  <a:lnTo>
                    <a:pt x="8128110" y="2733657"/>
                  </a:lnTo>
                  <a:lnTo>
                    <a:pt x="8157581" y="2704167"/>
                  </a:lnTo>
                  <a:lnTo>
                    <a:pt x="8176927" y="2666800"/>
                  </a:lnTo>
                  <a:lnTo>
                    <a:pt x="8183880" y="2623819"/>
                  </a:lnTo>
                  <a:lnTo>
                    <a:pt x="8183880" y="136143"/>
                  </a:lnTo>
                  <a:lnTo>
                    <a:pt x="8176927" y="93163"/>
                  </a:lnTo>
                  <a:lnTo>
                    <a:pt x="8157581" y="55796"/>
                  </a:lnTo>
                  <a:lnTo>
                    <a:pt x="8128110" y="26306"/>
                  </a:lnTo>
                  <a:lnTo>
                    <a:pt x="8090781" y="6953"/>
                  </a:lnTo>
                  <a:lnTo>
                    <a:pt x="8047863" y="0"/>
                  </a:lnTo>
                  <a:close/>
                </a:path>
              </a:pathLst>
            </a:custGeom>
            <a:solidFill>
              <a:srgbClr val="863A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5759" y="3112008"/>
              <a:ext cx="2345690" cy="1906905"/>
            </a:xfrm>
            <a:custGeom>
              <a:avLst/>
              <a:gdLst/>
              <a:ahLst/>
              <a:cxnLst/>
              <a:rect l="l" t="t" r="r" b="b"/>
              <a:pathLst>
                <a:path w="2345690" h="1906904">
                  <a:moveTo>
                    <a:pt x="2209291" y="0"/>
                  </a:moveTo>
                  <a:lnTo>
                    <a:pt x="136131" y="0"/>
                  </a:lnTo>
                  <a:lnTo>
                    <a:pt x="93166" y="6953"/>
                  </a:lnTo>
                  <a:lnTo>
                    <a:pt x="55804" y="26306"/>
                  </a:lnTo>
                  <a:lnTo>
                    <a:pt x="26312" y="55796"/>
                  </a:lnTo>
                  <a:lnTo>
                    <a:pt x="6955" y="93163"/>
                  </a:lnTo>
                  <a:lnTo>
                    <a:pt x="0" y="136144"/>
                  </a:lnTo>
                  <a:lnTo>
                    <a:pt x="0" y="1770380"/>
                  </a:lnTo>
                  <a:lnTo>
                    <a:pt x="6955" y="1813360"/>
                  </a:lnTo>
                  <a:lnTo>
                    <a:pt x="26312" y="1850727"/>
                  </a:lnTo>
                  <a:lnTo>
                    <a:pt x="55804" y="1880217"/>
                  </a:lnTo>
                  <a:lnTo>
                    <a:pt x="93166" y="1899570"/>
                  </a:lnTo>
                  <a:lnTo>
                    <a:pt x="136131" y="1906524"/>
                  </a:lnTo>
                  <a:lnTo>
                    <a:pt x="2209291" y="1906524"/>
                  </a:lnTo>
                  <a:lnTo>
                    <a:pt x="2252272" y="1899570"/>
                  </a:lnTo>
                  <a:lnTo>
                    <a:pt x="2289639" y="1880217"/>
                  </a:lnTo>
                  <a:lnTo>
                    <a:pt x="2319129" y="1850727"/>
                  </a:lnTo>
                  <a:lnTo>
                    <a:pt x="2338482" y="1813360"/>
                  </a:lnTo>
                  <a:lnTo>
                    <a:pt x="2345435" y="1770380"/>
                  </a:lnTo>
                  <a:lnTo>
                    <a:pt x="2345435" y="136144"/>
                  </a:lnTo>
                  <a:lnTo>
                    <a:pt x="2338482" y="93163"/>
                  </a:lnTo>
                  <a:lnTo>
                    <a:pt x="2319129" y="55796"/>
                  </a:lnTo>
                  <a:lnTo>
                    <a:pt x="2289639" y="26306"/>
                  </a:lnTo>
                  <a:lnTo>
                    <a:pt x="2252272" y="6953"/>
                  </a:lnTo>
                  <a:lnTo>
                    <a:pt x="2209291" y="0"/>
                  </a:lnTo>
                  <a:close/>
                </a:path>
              </a:pathLst>
            </a:custGeom>
            <a:solidFill>
              <a:srgbClr val="CA9269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65759" y="6259067"/>
            <a:ext cx="2345690" cy="1905000"/>
          </a:xfrm>
          <a:custGeom>
            <a:avLst/>
            <a:gdLst/>
            <a:ahLst/>
            <a:cxnLst/>
            <a:rect l="l" t="t" r="r" b="b"/>
            <a:pathLst>
              <a:path w="2345690" h="1905000">
                <a:moveTo>
                  <a:pt x="2209291" y="0"/>
                </a:moveTo>
                <a:lnTo>
                  <a:pt x="136131" y="0"/>
                </a:lnTo>
                <a:lnTo>
                  <a:pt x="93166" y="6952"/>
                </a:lnTo>
                <a:lnTo>
                  <a:pt x="55804" y="26298"/>
                </a:lnTo>
                <a:lnTo>
                  <a:pt x="26312" y="55769"/>
                </a:lnTo>
                <a:lnTo>
                  <a:pt x="6955" y="93098"/>
                </a:lnTo>
                <a:lnTo>
                  <a:pt x="0" y="136017"/>
                </a:lnTo>
                <a:lnTo>
                  <a:pt x="0" y="1768983"/>
                </a:lnTo>
                <a:lnTo>
                  <a:pt x="6955" y="1811901"/>
                </a:lnTo>
                <a:lnTo>
                  <a:pt x="26312" y="1849230"/>
                </a:lnTo>
                <a:lnTo>
                  <a:pt x="55804" y="1878701"/>
                </a:lnTo>
                <a:lnTo>
                  <a:pt x="93166" y="1898047"/>
                </a:lnTo>
                <a:lnTo>
                  <a:pt x="136131" y="1905000"/>
                </a:lnTo>
                <a:lnTo>
                  <a:pt x="2209291" y="1905000"/>
                </a:lnTo>
                <a:lnTo>
                  <a:pt x="2252272" y="1898047"/>
                </a:lnTo>
                <a:lnTo>
                  <a:pt x="2289639" y="1878701"/>
                </a:lnTo>
                <a:lnTo>
                  <a:pt x="2319129" y="1849230"/>
                </a:lnTo>
                <a:lnTo>
                  <a:pt x="2338482" y="1811901"/>
                </a:lnTo>
                <a:lnTo>
                  <a:pt x="2345435" y="1768983"/>
                </a:lnTo>
                <a:lnTo>
                  <a:pt x="2345435" y="136017"/>
                </a:lnTo>
                <a:lnTo>
                  <a:pt x="2338482" y="93098"/>
                </a:lnTo>
                <a:lnTo>
                  <a:pt x="2319129" y="55769"/>
                </a:lnTo>
                <a:lnTo>
                  <a:pt x="2289639" y="26298"/>
                </a:lnTo>
                <a:lnTo>
                  <a:pt x="2252272" y="6952"/>
                </a:lnTo>
                <a:lnTo>
                  <a:pt x="2209291" y="0"/>
                </a:lnTo>
                <a:close/>
              </a:path>
            </a:pathLst>
          </a:custGeom>
          <a:solidFill>
            <a:srgbClr val="863A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642616" y="3745991"/>
            <a:ext cx="551815" cy="637540"/>
          </a:xfrm>
          <a:custGeom>
            <a:avLst/>
            <a:gdLst/>
            <a:ahLst/>
            <a:cxnLst/>
            <a:rect l="l" t="t" r="r" b="b"/>
            <a:pathLst>
              <a:path w="551814" h="637539">
                <a:moveTo>
                  <a:pt x="0" y="0"/>
                </a:moveTo>
                <a:lnTo>
                  <a:pt x="0" y="637031"/>
                </a:lnTo>
                <a:lnTo>
                  <a:pt x="551688" y="318515"/>
                </a:lnTo>
                <a:lnTo>
                  <a:pt x="0" y="0"/>
                </a:lnTo>
                <a:close/>
              </a:path>
            </a:pathLst>
          </a:custGeom>
          <a:solidFill>
            <a:srgbClr val="CA9269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2642616" y="6893052"/>
            <a:ext cx="551815" cy="637540"/>
          </a:xfrm>
          <a:custGeom>
            <a:avLst/>
            <a:gdLst/>
            <a:ahLst/>
            <a:cxnLst/>
            <a:rect l="l" t="t" r="r" b="b"/>
            <a:pathLst>
              <a:path w="551814" h="637540">
                <a:moveTo>
                  <a:pt x="0" y="0"/>
                </a:moveTo>
                <a:lnTo>
                  <a:pt x="0" y="637032"/>
                </a:lnTo>
                <a:lnTo>
                  <a:pt x="551688" y="318516"/>
                </a:lnTo>
                <a:lnTo>
                  <a:pt x="0" y="0"/>
                </a:lnTo>
                <a:close/>
              </a:path>
            </a:pathLst>
          </a:custGeom>
          <a:solidFill>
            <a:srgbClr val="863A4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076" y="3703065"/>
            <a:ext cx="1707261" cy="53644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9483" y="6975982"/>
            <a:ext cx="2352040" cy="53644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6200" rIns="0" bIns="0" rtlCol="0" vert="horz">
            <a:spAutoFit/>
          </a:bodyPr>
          <a:lstStyle/>
          <a:p>
            <a:pPr marL="12700" marR="5080">
              <a:lnSpc>
                <a:spcPct val="88100"/>
              </a:lnSpc>
              <a:spcBef>
                <a:spcPts val="600"/>
              </a:spcBef>
            </a:pPr>
            <a:r>
              <a:rPr dirty="0" sz="35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Changing</a:t>
            </a:r>
            <a:r>
              <a:rPr dirty="0" sz="3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Lifestyles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35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35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Disposable </a:t>
            </a:r>
            <a:r>
              <a:rPr dirty="0" sz="35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Incomes</a:t>
            </a:r>
            <a:r>
              <a:rPr dirty="0" sz="35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3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340734" y="6499605"/>
            <a:ext cx="5438775" cy="150050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 marR="5080">
              <a:lnSpc>
                <a:spcPct val="88200"/>
              </a:lnSpc>
              <a:spcBef>
                <a:spcPts val="600"/>
              </a:spcBef>
            </a:pPr>
            <a:r>
              <a:rPr dirty="0" sz="35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Regulatory</a:t>
            </a:r>
            <a:r>
              <a:rPr dirty="0" sz="3500" spc="31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3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35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Storage</a:t>
            </a:r>
            <a:r>
              <a:rPr dirty="0" sz="35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Requirements</a:t>
            </a:r>
            <a:r>
              <a:rPr dirty="0" sz="35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5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35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5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22826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F8F8F8"/>
                </a:solidFill>
              </a:rPr>
              <a:t>AUTHOR'S</a:t>
            </a:r>
            <a:r>
              <a:rPr dirty="0" sz="6000" spc="-345">
                <a:solidFill>
                  <a:srgbClr val="F8F8F8"/>
                </a:solidFill>
              </a:rPr>
              <a:t> </a:t>
            </a:r>
            <a:r>
              <a:rPr dirty="0" sz="6000" spc="-195">
                <a:solidFill>
                  <a:srgbClr val="F8F8F8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511860" y="2019146"/>
            <a:ext cx="10504170" cy="783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23850" marR="485775" indent="-311785">
              <a:lnSpc>
                <a:spcPct val="117900"/>
              </a:lnSpc>
              <a:spcBef>
                <a:spcPts val="100"/>
              </a:spcBef>
              <a:buChar char="•"/>
              <a:tabLst>
                <a:tab pos="326390" algn="l"/>
              </a:tabLst>
            </a:pPr>
            <a:r>
              <a:rPr dirty="0" sz="2900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Worldwide</a:t>
            </a:r>
            <a:r>
              <a:rPr dirty="0" sz="29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Alcoholic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Ice</a:t>
            </a:r>
            <a:r>
              <a:rPr dirty="0" sz="29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Cream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market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70">
                <a:solidFill>
                  <a:srgbClr val="F8F8F8"/>
                </a:solidFill>
                <a:latin typeface="Arial"/>
                <a:cs typeface="Arial"/>
              </a:rPr>
              <a:t>will</a:t>
            </a:r>
            <a:r>
              <a:rPr dirty="0" sz="29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00">
                <a:solidFill>
                  <a:srgbClr val="F8F8F8"/>
                </a:solidFill>
                <a:latin typeface="Arial"/>
                <a:cs typeface="Arial"/>
              </a:rPr>
              <a:t>expand </a:t>
            </a:r>
            <a:r>
              <a:rPr dirty="0" sz="2900" spc="100">
                <a:solidFill>
                  <a:srgbClr val="F8F8F8"/>
                </a:solidFill>
                <a:latin typeface="Arial"/>
                <a:cs typeface="Arial"/>
              </a:rPr>
              <a:t>	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significantly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10">
                <a:solidFill>
                  <a:srgbClr val="F8F8F8"/>
                </a:solidFill>
                <a:latin typeface="Arial"/>
                <a:cs typeface="Arial"/>
              </a:rPr>
              <a:t>by</a:t>
            </a:r>
            <a:r>
              <a:rPr dirty="0" sz="2900" spc="-8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25">
                <a:solidFill>
                  <a:srgbClr val="F8F8F8"/>
                </a:solidFill>
                <a:latin typeface="Arial"/>
                <a:cs typeface="Arial"/>
              </a:rPr>
              <a:t>6.80%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CAGR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0">
                <a:solidFill>
                  <a:srgbClr val="F8F8F8"/>
                </a:solidFill>
                <a:latin typeface="Arial"/>
                <a:cs typeface="Arial"/>
              </a:rPr>
              <a:t>between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05">
                <a:solidFill>
                  <a:srgbClr val="F8F8F8"/>
                </a:solidFill>
                <a:latin typeface="Arial"/>
                <a:cs typeface="Arial"/>
              </a:rPr>
              <a:t>2023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5">
                <a:solidFill>
                  <a:srgbClr val="F8F8F8"/>
                </a:solidFill>
                <a:latin typeface="Arial"/>
                <a:cs typeface="Arial"/>
              </a:rPr>
              <a:t>2030.</a:t>
            </a:r>
            <a:endParaRPr sz="2900">
              <a:latin typeface="Arial"/>
              <a:cs typeface="Arial"/>
            </a:endParaRPr>
          </a:p>
          <a:p>
            <a:pPr algn="just" marL="323850" marR="171450" indent="-311785">
              <a:lnSpc>
                <a:spcPct val="117800"/>
              </a:lnSpc>
              <a:spcBef>
                <a:spcPts val="5"/>
              </a:spcBef>
              <a:buChar char="•"/>
              <a:tabLst>
                <a:tab pos="326390" algn="l"/>
              </a:tabLst>
            </a:pP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High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Alcoholic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Ice</a:t>
            </a:r>
            <a:r>
              <a:rPr dirty="0" sz="29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Cream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5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900" spc="-8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0">
                <a:solidFill>
                  <a:srgbClr val="F8F8F8"/>
                </a:solidFill>
                <a:latin typeface="Arial"/>
                <a:cs typeface="Arial"/>
              </a:rPr>
              <a:t>fastest-</a:t>
            </a:r>
            <a:r>
              <a:rPr dirty="0" sz="2900" spc="120">
                <a:solidFill>
                  <a:srgbClr val="F8F8F8"/>
                </a:solidFill>
                <a:latin typeface="Arial"/>
                <a:cs typeface="Arial"/>
              </a:rPr>
              <a:t>growing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category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	</a:t>
            </a:r>
            <a:r>
              <a:rPr dirty="0" sz="2900" spc="165">
                <a:solidFill>
                  <a:srgbClr val="F8F8F8"/>
                </a:solidFill>
                <a:latin typeface="Arial"/>
                <a:cs typeface="Arial"/>
              </a:rPr>
              <a:t>over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60">
                <a:solidFill>
                  <a:srgbClr val="F8F8F8"/>
                </a:solidFill>
                <a:latin typeface="Arial"/>
                <a:cs typeface="Arial"/>
              </a:rPr>
              <a:t>forecast</a:t>
            </a:r>
            <a:r>
              <a:rPr dirty="0" sz="2900" spc="-13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80">
                <a:solidFill>
                  <a:srgbClr val="F8F8F8"/>
                </a:solidFill>
                <a:latin typeface="Arial"/>
                <a:cs typeface="Arial"/>
              </a:rPr>
              <a:t>period</a:t>
            </a:r>
            <a:r>
              <a:rPr dirty="0" sz="2900" spc="-13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due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7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900" spc="-8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20">
                <a:solidFill>
                  <a:srgbClr val="F8F8F8"/>
                </a:solidFill>
                <a:latin typeface="Arial"/>
                <a:cs typeface="Arial"/>
              </a:rPr>
              <a:t>Customers</a:t>
            </a:r>
            <a:r>
              <a:rPr dirty="0" sz="2900" spc="-114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95">
                <a:solidFill>
                  <a:srgbClr val="F8F8F8"/>
                </a:solidFill>
                <a:latin typeface="Arial"/>
                <a:cs typeface="Arial"/>
              </a:rPr>
              <a:t>experiencing </a:t>
            </a:r>
            <a:r>
              <a:rPr dirty="0" sz="2900" spc="95">
                <a:solidFill>
                  <a:srgbClr val="F8F8F8"/>
                </a:solidFill>
                <a:latin typeface="Arial"/>
                <a:cs typeface="Arial"/>
              </a:rPr>
              <a:t>	</a:t>
            </a:r>
            <a:r>
              <a:rPr dirty="0" sz="2900" spc="165">
                <a:solidFill>
                  <a:srgbClr val="F8F8F8"/>
                </a:solidFill>
                <a:latin typeface="Arial"/>
                <a:cs typeface="Arial"/>
              </a:rPr>
              <a:t>vertigo</a:t>
            </a:r>
            <a:r>
              <a:rPr dirty="0" sz="2900" spc="-13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75">
                <a:solidFill>
                  <a:srgbClr val="F8F8F8"/>
                </a:solidFill>
                <a:latin typeface="Arial"/>
                <a:cs typeface="Arial"/>
              </a:rPr>
              <a:t>effects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0">
                <a:solidFill>
                  <a:srgbClr val="F8F8F8"/>
                </a:solidFill>
                <a:latin typeface="Arial"/>
                <a:cs typeface="Arial"/>
              </a:rPr>
              <a:t>like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0">
                <a:solidFill>
                  <a:srgbClr val="F8F8F8"/>
                </a:solidFill>
                <a:latin typeface="Arial"/>
                <a:cs typeface="Arial"/>
              </a:rPr>
              <a:t>those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40">
                <a:solidFill>
                  <a:srgbClr val="F8F8F8"/>
                </a:solidFill>
                <a:latin typeface="Arial"/>
                <a:cs typeface="Arial"/>
              </a:rPr>
              <a:t>of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alcohol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35">
                <a:solidFill>
                  <a:srgbClr val="F8F8F8"/>
                </a:solidFill>
                <a:latin typeface="Arial"/>
                <a:cs typeface="Arial"/>
              </a:rPr>
              <a:t>when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0">
                <a:solidFill>
                  <a:srgbClr val="F8F8F8"/>
                </a:solidFill>
                <a:latin typeface="Arial"/>
                <a:cs typeface="Arial"/>
              </a:rPr>
              <a:t>using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20">
                <a:solidFill>
                  <a:srgbClr val="F8F8F8"/>
                </a:solidFill>
                <a:latin typeface="Arial"/>
                <a:cs typeface="Arial"/>
              </a:rPr>
              <a:t>it</a:t>
            </a:r>
            <a:endParaRPr sz="2900">
              <a:latin typeface="Arial"/>
              <a:cs typeface="Arial"/>
            </a:endParaRPr>
          </a:p>
          <a:p>
            <a:pPr marL="326390" marR="59055" indent="-314325">
              <a:lnSpc>
                <a:spcPct val="117800"/>
              </a:lnSpc>
              <a:spcBef>
                <a:spcPts val="5"/>
              </a:spcBef>
              <a:buChar char="•"/>
              <a:tabLst>
                <a:tab pos="326390" algn="l"/>
              </a:tabLst>
            </a:pPr>
            <a:r>
              <a:rPr dirty="0" sz="2900" spc="90">
                <a:solidFill>
                  <a:srgbClr val="F8F8F8"/>
                </a:solidFill>
                <a:latin typeface="Arial"/>
                <a:cs typeface="Arial"/>
              </a:rPr>
              <a:t>Beer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5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9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0">
                <a:solidFill>
                  <a:srgbClr val="F8F8F8"/>
                </a:solidFill>
                <a:latin typeface="Arial"/>
                <a:cs typeface="Arial"/>
              </a:rPr>
              <a:t>fastest-</a:t>
            </a:r>
            <a:r>
              <a:rPr dirty="0" sz="2900" spc="114">
                <a:solidFill>
                  <a:srgbClr val="F8F8F8"/>
                </a:solidFill>
                <a:latin typeface="Arial"/>
                <a:cs typeface="Arial"/>
              </a:rPr>
              <a:t>growing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category</a:t>
            </a:r>
            <a:r>
              <a:rPr dirty="0" sz="2900" spc="-114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65">
                <a:solidFill>
                  <a:srgbClr val="F8F8F8"/>
                </a:solidFill>
                <a:latin typeface="Arial"/>
                <a:cs typeface="Arial"/>
              </a:rPr>
              <a:t>over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forecast period;</a:t>
            </a:r>
            <a:r>
              <a:rPr dirty="0" sz="2900" spc="-13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because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40">
                <a:solidFill>
                  <a:srgbClr val="F8F8F8"/>
                </a:solidFill>
                <a:latin typeface="Arial"/>
                <a:cs typeface="Arial"/>
              </a:rPr>
              <a:t>of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60">
                <a:solidFill>
                  <a:srgbClr val="F8F8F8"/>
                </a:solidFill>
                <a:latin typeface="Arial"/>
                <a:cs typeface="Arial"/>
              </a:rPr>
              <a:t>continuous</a:t>
            </a:r>
            <a:r>
              <a:rPr dirty="0" sz="2900" spc="-114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70">
                <a:solidFill>
                  <a:srgbClr val="F8F8F8"/>
                </a:solidFill>
                <a:latin typeface="Arial"/>
                <a:cs typeface="Arial"/>
              </a:rPr>
              <a:t>innovation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9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25">
                <a:solidFill>
                  <a:srgbClr val="F8F8F8"/>
                </a:solidFill>
                <a:latin typeface="Arial"/>
                <a:cs typeface="Arial"/>
              </a:rPr>
              <a:t>taste,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flavor, </a:t>
            </a:r>
            <a:r>
              <a:rPr dirty="0" sz="2900" spc="55">
                <a:solidFill>
                  <a:srgbClr val="F8F8F8"/>
                </a:solidFill>
                <a:latin typeface="Arial"/>
                <a:cs typeface="Arial"/>
              </a:rPr>
              <a:t>packaging,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9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10">
                <a:solidFill>
                  <a:srgbClr val="F8F8F8"/>
                </a:solidFill>
                <a:latin typeface="Arial"/>
                <a:cs typeface="Arial"/>
              </a:rPr>
              <a:t>other</a:t>
            </a:r>
            <a:r>
              <a:rPr dirty="0" sz="29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>
                <a:solidFill>
                  <a:srgbClr val="F8F8F8"/>
                </a:solidFill>
                <a:latin typeface="Arial"/>
                <a:cs typeface="Arial"/>
              </a:rPr>
              <a:t>areas,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85">
                <a:solidFill>
                  <a:srgbClr val="F8F8F8"/>
                </a:solidFill>
                <a:latin typeface="Arial"/>
                <a:cs typeface="Arial"/>
              </a:rPr>
              <a:t>public</a:t>
            </a:r>
            <a:r>
              <a:rPr dirty="0" sz="29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5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9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5">
                <a:solidFill>
                  <a:srgbClr val="F8F8F8"/>
                </a:solidFill>
                <a:latin typeface="Arial"/>
                <a:cs typeface="Arial"/>
              </a:rPr>
              <a:t>shifting</a:t>
            </a:r>
            <a:r>
              <a:rPr dirty="0" sz="29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5">
                <a:solidFill>
                  <a:srgbClr val="F8F8F8"/>
                </a:solidFill>
                <a:latin typeface="Arial"/>
                <a:cs typeface="Arial"/>
              </a:rPr>
              <a:t>towards </a:t>
            </a:r>
            <a:r>
              <a:rPr dirty="0" sz="2900" spc="135">
                <a:solidFill>
                  <a:srgbClr val="F8F8F8"/>
                </a:solidFill>
                <a:latin typeface="Arial"/>
                <a:cs typeface="Arial"/>
              </a:rPr>
              <a:t>sophisticated,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moderate,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900" spc="-8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80">
                <a:solidFill>
                  <a:srgbClr val="F8F8F8"/>
                </a:solidFill>
                <a:latin typeface="Arial"/>
                <a:cs typeface="Arial"/>
              </a:rPr>
              <a:t>premium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05">
                <a:solidFill>
                  <a:srgbClr val="F8F8F8"/>
                </a:solidFill>
                <a:latin typeface="Arial"/>
                <a:cs typeface="Arial"/>
              </a:rPr>
              <a:t>beverage-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based goods,</a:t>
            </a:r>
            <a:r>
              <a:rPr dirty="0" sz="2900" spc="-12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14">
                <a:solidFill>
                  <a:srgbClr val="F8F8F8"/>
                </a:solidFill>
                <a:latin typeface="Arial"/>
                <a:cs typeface="Arial"/>
              </a:rPr>
              <a:t>such</a:t>
            </a:r>
            <a:r>
              <a:rPr dirty="0" sz="2900" spc="-8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>
                <a:solidFill>
                  <a:srgbClr val="F8F8F8"/>
                </a:solidFill>
                <a:latin typeface="Arial"/>
                <a:cs typeface="Arial"/>
              </a:rPr>
              <a:t>as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05">
                <a:solidFill>
                  <a:srgbClr val="F8F8F8"/>
                </a:solidFill>
                <a:latin typeface="Arial"/>
                <a:cs typeface="Arial"/>
              </a:rPr>
              <a:t>ice</a:t>
            </a:r>
            <a:r>
              <a:rPr dirty="0" sz="2900" spc="-8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30">
                <a:solidFill>
                  <a:srgbClr val="F8F8F8"/>
                </a:solidFill>
                <a:latin typeface="Arial"/>
                <a:cs typeface="Arial"/>
              </a:rPr>
              <a:t>cream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15">
                <a:solidFill>
                  <a:srgbClr val="F8F8F8"/>
                </a:solidFill>
                <a:latin typeface="Arial"/>
                <a:cs typeface="Arial"/>
              </a:rPr>
              <a:t>with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alcohol</a:t>
            </a:r>
            <a:r>
              <a:rPr dirty="0" sz="2900" spc="-114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05">
                <a:solidFill>
                  <a:srgbClr val="F8F8F8"/>
                </a:solidFill>
                <a:latin typeface="Arial"/>
                <a:cs typeface="Arial"/>
              </a:rPr>
              <a:t>added.</a:t>
            </a:r>
            <a:endParaRPr sz="2900">
              <a:latin typeface="Arial"/>
              <a:cs typeface="Arial"/>
            </a:endParaRPr>
          </a:p>
          <a:p>
            <a:pPr marL="326390" marR="5080" indent="-314325">
              <a:lnSpc>
                <a:spcPct val="117800"/>
              </a:lnSpc>
              <a:buChar char="•"/>
              <a:tabLst>
                <a:tab pos="326390" algn="l"/>
              </a:tabLst>
            </a:pPr>
            <a:r>
              <a:rPr dirty="0" sz="2900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0">
                <a:solidFill>
                  <a:srgbClr val="F8F8F8"/>
                </a:solidFill>
                <a:latin typeface="Arial"/>
                <a:cs typeface="Arial"/>
              </a:rPr>
              <a:t>demand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45">
                <a:solidFill>
                  <a:srgbClr val="F8F8F8"/>
                </a:solidFill>
                <a:latin typeface="Arial"/>
                <a:cs typeface="Arial"/>
              </a:rPr>
              <a:t>for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Alcoholic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Ice</a:t>
            </a:r>
            <a:r>
              <a:rPr dirty="0" sz="29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Cream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5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9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05">
                <a:solidFill>
                  <a:srgbClr val="F8F8F8"/>
                </a:solidFill>
                <a:latin typeface="Arial"/>
                <a:cs typeface="Arial"/>
              </a:rPr>
              <a:t>rising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due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7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900" spc="-9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70">
                <a:solidFill>
                  <a:srgbClr val="F8F8F8"/>
                </a:solidFill>
                <a:latin typeface="Arial"/>
                <a:cs typeface="Arial"/>
              </a:rPr>
              <a:t>the </a:t>
            </a:r>
            <a:r>
              <a:rPr dirty="0" sz="2900" spc="105">
                <a:solidFill>
                  <a:srgbClr val="F8F8F8"/>
                </a:solidFill>
                <a:latin typeface="Arial"/>
                <a:cs typeface="Arial"/>
              </a:rPr>
              <a:t>rising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85">
                <a:solidFill>
                  <a:srgbClr val="F8F8F8"/>
                </a:solidFill>
                <a:latin typeface="Arial"/>
                <a:cs typeface="Arial"/>
              </a:rPr>
              <a:t>flavor</a:t>
            </a:r>
            <a:r>
              <a:rPr dirty="0" sz="2900" spc="-12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40">
                <a:solidFill>
                  <a:srgbClr val="F8F8F8"/>
                </a:solidFill>
                <a:latin typeface="Arial"/>
                <a:cs typeface="Arial"/>
              </a:rPr>
              <a:t>of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65">
                <a:solidFill>
                  <a:srgbClr val="F8F8F8"/>
                </a:solidFill>
                <a:latin typeface="Arial"/>
                <a:cs typeface="Arial"/>
              </a:rPr>
              <a:t>this</a:t>
            </a:r>
            <a:r>
              <a:rPr dirty="0" sz="2900" spc="-1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25">
                <a:solidFill>
                  <a:srgbClr val="F8F8F8"/>
                </a:solidFill>
                <a:latin typeface="Arial"/>
                <a:cs typeface="Arial"/>
              </a:rPr>
              <a:t>product</a:t>
            </a:r>
            <a:r>
              <a:rPr dirty="0" sz="2900" spc="-13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900" spc="-9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20">
                <a:solidFill>
                  <a:srgbClr val="F8F8F8"/>
                </a:solidFill>
                <a:latin typeface="Arial"/>
                <a:cs typeface="Arial"/>
              </a:rPr>
              <a:t>growing</a:t>
            </a:r>
            <a:r>
              <a:rPr dirty="0" sz="2900" spc="-13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0">
                <a:solidFill>
                  <a:srgbClr val="F8F8F8"/>
                </a:solidFill>
                <a:latin typeface="Arial"/>
                <a:cs typeface="Arial"/>
              </a:rPr>
              <a:t>popularity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15">
                <a:solidFill>
                  <a:srgbClr val="F8F8F8"/>
                </a:solidFill>
                <a:latin typeface="Arial"/>
                <a:cs typeface="Arial"/>
              </a:rPr>
              <a:t>of </a:t>
            </a:r>
            <a:r>
              <a:rPr dirty="0" sz="2900" spc="145">
                <a:solidFill>
                  <a:srgbClr val="F8F8F8"/>
                </a:solidFill>
                <a:latin typeface="Arial"/>
                <a:cs typeface="Arial"/>
              </a:rPr>
              <a:t>alcohol-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infused</a:t>
            </a:r>
            <a:r>
              <a:rPr dirty="0" sz="2900" spc="-13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20">
                <a:solidFill>
                  <a:srgbClr val="F8F8F8"/>
                </a:solidFill>
                <a:latin typeface="Arial"/>
                <a:cs typeface="Arial"/>
              </a:rPr>
              <a:t>food</a:t>
            </a:r>
            <a:r>
              <a:rPr dirty="0" sz="2900" spc="-114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10">
                <a:solidFill>
                  <a:srgbClr val="F8F8F8"/>
                </a:solidFill>
                <a:latin typeface="Arial"/>
                <a:cs typeface="Arial"/>
              </a:rPr>
              <a:t>items.</a:t>
            </a:r>
            <a:endParaRPr sz="2900">
              <a:latin typeface="Arial"/>
              <a:cs typeface="Arial"/>
            </a:endParaRPr>
          </a:p>
          <a:p>
            <a:pPr marL="326390" marR="506095" indent="-314325">
              <a:lnSpc>
                <a:spcPct val="117900"/>
              </a:lnSpc>
              <a:spcBef>
                <a:spcPts val="5"/>
              </a:spcBef>
              <a:buChar char="•"/>
              <a:tabLst>
                <a:tab pos="326390" algn="l"/>
              </a:tabLst>
            </a:pPr>
            <a:r>
              <a:rPr dirty="0" sz="2900" spc="120">
                <a:solidFill>
                  <a:srgbClr val="F8F8F8"/>
                </a:solidFill>
                <a:latin typeface="Arial"/>
                <a:cs typeface="Arial"/>
              </a:rPr>
              <a:t>Demand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245">
                <a:solidFill>
                  <a:srgbClr val="F8F8F8"/>
                </a:solidFill>
                <a:latin typeface="Arial"/>
                <a:cs typeface="Arial"/>
              </a:rPr>
              <a:t>for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60">
                <a:solidFill>
                  <a:srgbClr val="F8F8F8"/>
                </a:solidFill>
                <a:latin typeface="Arial"/>
                <a:cs typeface="Arial"/>
              </a:rPr>
              <a:t>Vodkas</a:t>
            </a:r>
            <a:r>
              <a:rPr dirty="0" sz="2900" spc="-10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14">
                <a:solidFill>
                  <a:srgbClr val="F8F8F8"/>
                </a:solidFill>
                <a:latin typeface="Arial"/>
                <a:cs typeface="Arial"/>
              </a:rPr>
              <a:t>remains</a:t>
            </a:r>
            <a:r>
              <a:rPr dirty="0" sz="2900" spc="-114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20">
                <a:solidFill>
                  <a:srgbClr val="F8F8F8"/>
                </a:solidFill>
                <a:latin typeface="Arial"/>
                <a:cs typeface="Arial"/>
              </a:rPr>
              <a:t>higher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4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900" spc="-8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9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900" spc="-8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50">
                <a:solidFill>
                  <a:srgbClr val="F8F8F8"/>
                </a:solidFill>
                <a:latin typeface="Arial"/>
                <a:cs typeface="Arial"/>
              </a:rPr>
              <a:t>Alcoholic</a:t>
            </a:r>
            <a:r>
              <a:rPr dirty="0" sz="2900" spc="-11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60">
                <a:solidFill>
                  <a:srgbClr val="F8F8F8"/>
                </a:solidFill>
                <a:latin typeface="Arial"/>
                <a:cs typeface="Arial"/>
              </a:rPr>
              <a:t>Ice </a:t>
            </a:r>
            <a:r>
              <a:rPr dirty="0" sz="2900" spc="85">
                <a:solidFill>
                  <a:srgbClr val="F8F8F8"/>
                </a:solidFill>
                <a:latin typeface="Arial"/>
                <a:cs typeface="Arial"/>
              </a:rPr>
              <a:t>Cream</a:t>
            </a:r>
            <a:r>
              <a:rPr dirty="0" sz="2900" spc="-12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900" spc="105">
                <a:solidFill>
                  <a:srgbClr val="F8F8F8"/>
                </a:solidFill>
                <a:latin typeface="Arial"/>
                <a:cs typeface="Arial"/>
              </a:rPr>
              <a:t>market.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4060" rIns="0" bIns="0" rtlCol="0" vert="horz">
            <a:spAutoFit/>
          </a:bodyPr>
          <a:lstStyle/>
          <a:p>
            <a:pPr marL="5386070">
              <a:lnSpc>
                <a:spcPct val="100000"/>
              </a:lnSpc>
              <a:spcBef>
                <a:spcPts val="95"/>
              </a:spcBef>
            </a:pPr>
            <a:r>
              <a:rPr dirty="0" spc="-375"/>
              <a:t>KEY</a:t>
            </a:r>
            <a:r>
              <a:rPr dirty="0" spc="-220"/>
              <a:t> </a:t>
            </a:r>
            <a:r>
              <a:rPr dirty="0" spc="-29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54556" y="5890259"/>
            <a:ext cx="3224784" cy="12207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http://tinyurl.com/ycy4daek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2024-02-14T11:37:37Z</dcterms:created>
  <dcterms:modified xsi:type="dcterms:W3CDTF">2024-02-14T11:37:37Z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