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97"/>
    <p:sldId id="257" r:id="rId98"/>
    <p:sldId id="258" r:id="rId99"/>
    <p:sldId id="259" r:id="rId100"/>
    <p:sldId id="260" r:id="rId101"/>
    <p:sldId id="261" r:id="rId102"/>
    <p:sldId id="262" r:id="rId103"/>
    <p:sldId id="263" r:id="rId104"/>
    <p:sldId id="264" r:id="rId105"/>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00" Target="slides/slide4.xml" Type="http://schemas.openxmlformats.org/officeDocument/2006/relationships/slide"/><Relationship Id="rId101" Target="slides/slide5.xml" Type="http://schemas.openxmlformats.org/officeDocument/2006/relationships/slide"/><Relationship Id="rId102" Target="slides/slide6.xml" Type="http://schemas.openxmlformats.org/officeDocument/2006/relationships/slide"/><Relationship Id="rId103" Target="slides/slide7.xml" Type="http://schemas.openxmlformats.org/officeDocument/2006/relationships/slide"/><Relationship Id="rId104" Target="slides/slide8.xml" Type="http://schemas.openxmlformats.org/officeDocument/2006/relationships/slide"/><Relationship Id="rId105" Target="slides/slide9.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fonts/font6.fntdata" Type="http://schemas.openxmlformats.org/officeDocument/2006/relationships/font"/><Relationship Id="rId60" Target="fonts/font60.fntdata" Type="http://schemas.openxmlformats.org/officeDocument/2006/relationships/font"/><Relationship Id="rId61" Target="fonts/font61.fntdata" Type="http://schemas.openxmlformats.org/officeDocument/2006/relationships/font"/><Relationship Id="rId62" Target="fonts/font62.fntdata" Type="http://schemas.openxmlformats.org/officeDocument/2006/relationships/font"/><Relationship Id="rId63" Target="fonts/font63.fntdata" Type="http://schemas.openxmlformats.org/officeDocument/2006/relationships/font"/><Relationship Id="rId64" Target="fonts/font64.fntdata" Type="http://schemas.openxmlformats.org/officeDocument/2006/relationships/font"/><Relationship Id="rId65" Target="fonts/font65.fntdata" Type="http://schemas.openxmlformats.org/officeDocument/2006/relationships/font"/><Relationship Id="rId66" Target="fonts/font66.fntdata" Type="http://schemas.openxmlformats.org/officeDocument/2006/relationships/font"/><Relationship Id="rId67" Target="fonts/font67.fntdata" Type="http://schemas.openxmlformats.org/officeDocument/2006/relationships/font"/><Relationship Id="rId68" Target="fonts/font68.fntdata" Type="http://schemas.openxmlformats.org/officeDocument/2006/relationships/font"/><Relationship Id="rId69" Target="fonts/font69.fntdata" Type="http://schemas.openxmlformats.org/officeDocument/2006/relationships/font"/><Relationship Id="rId7" Target="fonts/font7.fntdata" Type="http://schemas.openxmlformats.org/officeDocument/2006/relationships/font"/><Relationship Id="rId70" Target="fonts/font70.fntdata" Type="http://schemas.openxmlformats.org/officeDocument/2006/relationships/font"/><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74" Target="fonts/font74.fntdata" Type="http://schemas.openxmlformats.org/officeDocument/2006/relationships/font"/><Relationship Id="rId75" Target="fonts/font75.fntdata" Type="http://schemas.openxmlformats.org/officeDocument/2006/relationships/font"/><Relationship Id="rId76" Target="fonts/font76.fntdata" Type="http://schemas.openxmlformats.org/officeDocument/2006/relationships/font"/><Relationship Id="rId77" Target="fonts/font77.fntdata" Type="http://schemas.openxmlformats.org/officeDocument/2006/relationships/font"/><Relationship Id="rId78" Target="fonts/font78.fntdata" Type="http://schemas.openxmlformats.org/officeDocument/2006/relationships/font"/><Relationship Id="rId79" Target="fonts/font79.fntdata" Type="http://schemas.openxmlformats.org/officeDocument/2006/relationships/font"/><Relationship Id="rId8" Target="fonts/font8.fntdata" Type="http://schemas.openxmlformats.org/officeDocument/2006/relationships/font"/><Relationship Id="rId80" Target="fonts/font80.fntdata" Type="http://schemas.openxmlformats.org/officeDocument/2006/relationships/font"/><Relationship Id="rId81" Target="fonts/font81.fntdata" Type="http://schemas.openxmlformats.org/officeDocument/2006/relationships/font"/><Relationship Id="rId82" Target="fonts/font82.fntdata" Type="http://schemas.openxmlformats.org/officeDocument/2006/relationships/font"/><Relationship Id="rId83" Target="fonts/font83.fntdata" Type="http://schemas.openxmlformats.org/officeDocument/2006/relationships/font"/><Relationship Id="rId84" Target="fonts/font84.fntdata" Type="http://schemas.openxmlformats.org/officeDocument/2006/relationships/font"/><Relationship Id="rId85" Target="fonts/font85.fntdata" Type="http://schemas.openxmlformats.org/officeDocument/2006/relationships/font"/><Relationship Id="rId86" Target="fonts/font86.fntdata" Type="http://schemas.openxmlformats.org/officeDocument/2006/relationships/font"/><Relationship Id="rId87" Target="fonts/font87.fntdata" Type="http://schemas.openxmlformats.org/officeDocument/2006/relationships/font"/><Relationship Id="rId88" Target="fonts/font88.fntdata" Type="http://schemas.openxmlformats.org/officeDocument/2006/relationships/font"/><Relationship Id="rId89" Target="fonts/font89.fntdata" Type="http://schemas.openxmlformats.org/officeDocument/2006/relationships/font"/><Relationship Id="rId9" Target="fonts/font9.fntdata" Type="http://schemas.openxmlformats.org/officeDocument/2006/relationships/font"/><Relationship Id="rId90" Target="fonts/font90.fntdata" Type="http://schemas.openxmlformats.org/officeDocument/2006/relationships/font"/><Relationship Id="rId91" Target="fonts/font91.fntdata" Type="http://schemas.openxmlformats.org/officeDocument/2006/relationships/font"/><Relationship Id="rId92" Target="fonts/font92.fntdata" Type="http://schemas.openxmlformats.org/officeDocument/2006/relationships/font"/><Relationship Id="rId93" Target="fonts/font93.fntdata" Type="http://schemas.openxmlformats.org/officeDocument/2006/relationships/font"/><Relationship Id="rId94" Target="fonts/font94.fntdata" Type="http://schemas.openxmlformats.org/officeDocument/2006/relationships/font"/><Relationship Id="rId95" Target="fonts/font95.fntdata" Type="http://schemas.openxmlformats.org/officeDocument/2006/relationships/font"/><Relationship Id="rId96" Target="fonts/font96.fntdata" Type="http://schemas.openxmlformats.org/officeDocument/2006/relationships/font"/><Relationship Id="rId97" Target="slides/slide1.xml" Type="http://schemas.openxmlformats.org/officeDocument/2006/relationships/slide"/><Relationship Id="rId98" Target="slides/slide2.xml" Type="http://schemas.openxmlformats.org/officeDocument/2006/relationships/slide"/><Relationship Id="rId99" Target="slides/slide3.xml" Type="http://schemas.openxmlformats.org/officeDocument/2006/relationships/slide"/></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png" Type="http://schemas.openxmlformats.org/officeDocument/2006/relationships/image"/><Relationship Id="rId4" Target="http://tinyurl.com/y5fmxbje" TargetMode="External" Type="http://schemas.openxmlformats.org/officeDocument/2006/relationships/hyperlink"/><Relationship Id="rId5" Target="https://www.cognitivemarketresearch.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518" r="0" b="0"/>
            </a:stretch>
          </a:blipFill>
        </p:spPr>
      </p:sp>
      <p:grpSp>
        <p:nvGrpSpPr>
          <p:cNvPr name="Group 3" id="3"/>
          <p:cNvGrpSpPr/>
          <p:nvPr/>
        </p:nvGrpSpPr>
        <p:grpSpPr>
          <a:xfrm rot="0">
            <a:off x="0" y="0"/>
            <a:ext cx="9144000" cy="10287000"/>
            <a:chOff x="0" y="0"/>
            <a:chExt cx="2408296" cy="2709333"/>
          </a:xfrm>
        </p:grpSpPr>
        <p:sp>
          <p:nvSpPr>
            <p:cNvPr name="Freeform 4" id="4"/>
            <p:cNvSpPr/>
            <p:nvPr/>
          </p:nvSpPr>
          <p:spPr>
            <a:xfrm flipH="false" flipV="false" rot="0">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7D612F"/>
            </a:solidFill>
          </p:spPr>
        </p:sp>
        <p:sp>
          <p:nvSpPr>
            <p:cNvPr name="TextBox 5" id="5"/>
            <p:cNvSpPr txBox="true"/>
            <p:nvPr/>
          </p:nvSpPr>
          <p:spPr>
            <a:xfrm>
              <a:off x="0" y="-38100"/>
              <a:ext cx="2408296" cy="2747433"/>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73784" y="9331653"/>
            <a:ext cx="8792149" cy="688974"/>
          </a:xfrm>
          <a:prstGeom prst="rect">
            <a:avLst/>
          </a:prstGeom>
        </p:spPr>
        <p:txBody>
          <a:bodyPr anchor="t" rtlCol="false" tIns="0" lIns="0" bIns="0" rIns="0">
            <a:spAutoFit/>
          </a:bodyPr>
          <a:lstStyle/>
          <a:p>
            <a:pPr algn="ctr">
              <a:lnSpc>
                <a:spcPts val="5600"/>
              </a:lnSpc>
            </a:pPr>
            <a:r>
              <a:rPr lang="en-US" sz="4000">
                <a:solidFill>
                  <a:srgbClr val="FFFFFF"/>
                </a:solidFill>
                <a:latin typeface="DM Sans"/>
              </a:rPr>
              <a:t>Global,Regional,CountryAnalysis</a:t>
            </a:r>
          </a:p>
        </p:txBody>
      </p:sp>
      <p:sp>
        <p:nvSpPr>
          <p:cNvPr name="TextBox 7" id="7"/>
          <p:cNvSpPr txBox="true"/>
          <p:nvPr/>
        </p:nvSpPr>
        <p:spPr>
          <a:xfrm rot="0">
            <a:off x="350837" y="3305173"/>
            <a:ext cx="8515095" cy="4038603"/>
          </a:xfrm>
          <a:prstGeom prst="rect">
            <a:avLst/>
          </a:prstGeom>
        </p:spPr>
        <p:txBody>
          <a:bodyPr anchor="t" rtlCol="false" tIns="0" lIns="0" bIns="0" rIns="0">
            <a:spAutoFit/>
          </a:bodyPr>
          <a:lstStyle/>
          <a:p>
            <a:pPr>
              <a:lnSpc>
                <a:spcPts val="7875"/>
              </a:lnSpc>
            </a:pPr>
            <a:r>
              <a:rPr lang="en-US" sz="7500">
                <a:solidFill>
                  <a:srgbClr val="FFFFFF"/>
                </a:solidFill>
                <a:latin typeface="Canva Sans"/>
              </a:rPr>
              <a:t>GLOBAL </a:t>
            </a:r>
          </a:p>
          <a:p>
            <a:pPr>
              <a:lnSpc>
                <a:spcPts val="7875"/>
              </a:lnSpc>
            </a:pPr>
            <a:r>
              <a:rPr lang="en-US" sz="7500">
                <a:solidFill>
                  <a:srgbClr val="FFFFFF"/>
                </a:solidFill>
                <a:latin typeface="Canva Sans"/>
              </a:rPr>
              <a:t>AIRCRAFT COFFEE </a:t>
            </a:r>
          </a:p>
          <a:p>
            <a:pPr>
              <a:lnSpc>
                <a:spcPts val="7875"/>
              </a:lnSpc>
            </a:pPr>
            <a:r>
              <a:rPr lang="en-US" sz="7500">
                <a:solidFill>
                  <a:srgbClr val="FFFFFF"/>
                </a:solidFill>
                <a:latin typeface="Canva Sans"/>
              </a:rPr>
              <a:t>MARKET REPORT </a:t>
            </a:r>
          </a:p>
          <a:p>
            <a:pPr>
              <a:lnSpc>
                <a:spcPts val="7875"/>
              </a:lnSpc>
            </a:pPr>
            <a:r>
              <a:rPr lang="en-US" sz="7500">
                <a:solidFill>
                  <a:srgbClr val="FFFFFF"/>
                </a:solidFill>
                <a:latin typeface="Canva Sans"/>
              </a:rPr>
              <a:t>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410166" y="2036189"/>
            <a:ext cx="15467667" cy="6585805"/>
            <a:chOff x="0" y="0"/>
            <a:chExt cx="4073789" cy="1734533"/>
          </a:xfrm>
        </p:grpSpPr>
        <p:sp>
          <p:nvSpPr>
            <p:cNvPr name="Freeform 4" id="4"/>
            <p:cNvSpPr/>
            <p:nvPr/>
          </p:nvSpPr>
          <p:spPr>
            <a:xfrm flipH="false" flipV="false" rot="0">
              <a:off x="0" y="0"/>
              <a:ext cx="4073789" cy="1734533"/>
            </a:xfrm>
            <a:custGeom>
              <a:avLst/>
              <a:gdLst/>
              <a:ahLst/>
              <a:cxnLst/>
              <a:rect r="r" b="b" t="t" l="l"/>
              <a:pathLst>
                <a:path h="1734533" w="4073789">
                  <a:moveTo>
                    <a:pt x="0" y="0"/>
                  </a:moveTo>
                  <a:lnTo>
                    <a:pt x="4073789" y="0"/>
                  </a:lnTo>
                  <a:lnTo>
                    <a:pt x="4073789" y="1734533"/>
                  </a:lnTo>
                  <a:lnTo>
                    <a:pt x="0" y="1734533"/>
                  </a:lnTo>
                  <a:close/>
                </a:path>
              </a:pathLst>
            </a:custGeom>
            <a:solidFill>
              <a:srgbClr val="282322">
                <a:alpha val="89804"/>
              </a:srgbClr>
            </a:solidFill>
          </p:spPr>
        </p:sp>
        <p:sp>
          <p:nvSpPr>
            <p:cNvPr name="TextBox 5" id="5"/>
            <p:cNvSpPr txBox="true"/>
            <p:nvPr/>
          </p:nvSpPr>
          <p:spPr>
            <a:xfrm>
              <a:off x="0" y="-38100"/>
              <a:ext cx="4073789" cy="1772633"/>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5020128" y="2452019"/>
            <a:ext cx="7929589" cy="897890"/>
          </a:xfrm>
          <a:prstGeom prst="rect">
            <a:avLst/>
          </a:prstGeom>
        </p:spPr>
        <p:txBody>
          <a:bodyPr anchor="t" rtlCol="false" tIns="0" lIns="0" bIns="0" rIns="0">
            <a:spAutoFit/>
          </a:bodyPr>
          <a:lstStyle/>
          <a:p>
            <a:pPr algn="ctr">
              <a:lnSpc>
                <a:spcPts val="6955"/>
              </a:lnSpc>
            </a:pPr>
            <a:r>
              <a:rPr lang="en-US" sz="6500">
                <a:solidFill>
                  <a:srgbClr val="FFFFFF"/>
                </a:solidFill>
                <a:latin typeface="Canva Sans"/>
              </a:rPr>
              <a:t>INTRODUCTION</a:t>
            </a:r>
          </a:p>
        </p:txBody>
      </p:sp>
      <p:sp>
        <p:nvSpPr>
          <p:cNvPr name="TextBox 7" id="7"/>
          <p:cNvSpPr txBox="true"/>
          <p:nvPr/>
        </p:nvSpPr>
        <p:spPr>
          <a:xfrm rot="0">
            <a:off x="1916885" y="3487875"/>
            <a:ext cx="14772385" cy="4603115"/>
          </a:xfrm>
          <a:prstGeom prst="rect">
            <a:avLst/>
          </a:prstGeom>
        </p:spPr>
        <p:txBody>
          <a:bodyPr anchor="t" rtlCol="false" tIns="0" lIns="0" bIns="0" rIns="0">
            <a:spAutoFit/>
          </a:bodyPr>
          <a:lstStyle/>
          <a:p>
            <a:pPr>
              <a:lnSpc>
                <a:spcPts val="4059"/>
              </a:lnSpc>
              <a:spcBef>
                <a:spcPct val="0"/>
              </a:spcBef>
            </a:pPr>
            <a:r>
              <a:rPr lang="en-US" sz="2899">
                <a:solidFill>
                  <a:srgbClr val="FFFFFF"/>
                </a:solidFill>
                <a:latin typeface="Montserrat"/>
              </a:rPr>
              <a:t>The area of the aviation business devoted to manufacturing, selling, and using coffee goods on aircraft is known as the aircraft coffee market. The need for premium coffee options has increased as airlines look to improve the traveller experience. This market consists of producers of in-flight coffee makers, suppliers of coffee beans, and airlines that offer coffee services as part of their onboard amenities. The market is growing due to the growing demand for speciality and premium coffee and the growing global air travel sector. In-flight coffee services have grown to be crucial in determining customer pleasure and loyalty, spurring rivalry and innovation in the aviation coffee industry.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2666" r="0" b="0"/>
            </a:stretch>
          </a:blipFill>
        </p:spPr>
      </p:sp>
      <p:grpSp>
        <p:nvGrpSpPr>
          <p:cNvPr name="Group 3" id="3"/>
          <p:cNvGrpSpPr/>
          <p:nvPr/>
        </p:nvGrpSpPr>
        <p:grpSpPr>
          <a:xfrm rot="0">
            <a:off x="0" y="4248873"/>
            <a:ext cx="8613740" cy="2607803"/>
            <a:chOff x="0" y="0"/>
            <a:chExt cx="860407" cy="260488"/>
          </a:xfrm>
        </p:grpSpPr>
        <p:sp>
          <p:nvSpPr>
            <p:cNvPr name="Freeform 4" id="4"/>
            <p:cNvSpPr/>
            <p:nvPr/>
          </p:nvSpPr>
          <p:spPr>
            <a:xfrm flipH="false" flipV="false" rot="0">
              <a:off x="0" y="0"/>
              <a:ext cx="860407" cy="260488"/>
            </a:xfrm>
            <a:custGeom>
              <a:avLst/>
              <a:gdLst/>
              <a:ahLst/>
              <a:cxnLst/>
              <a:rect r="r" b="b" t="t" l="l"/>
              <a:pathLst>
                <a:path h="260488" w="860407">
                  <a:moveTo>
                    <a:pt x="89879" y="0"/>
                  </a:moveTo>
                  <a:lnTo>
                    <a:pt x="770529" y="0"/>
                  </a:lnTo>
                  <a:cubicBezTo>
                    <a:pt x="794366" y="0"/>
                    <a:pt x="817227" y="9469"/>
                    <a:pt x="834082" y="26325"/>
                  </a:cubicBezTo>
                  <a:cubicBezTo>
                    <a:pt x="850938" y="43180"/>
                    <a:pt x="860407" y="66041"/>
                    <a:pt x="860407" y="89879"/>
                  </a:cubicBezTo>
                  <a:lnTo>
                    <a:pt x="860407" y="170609"/>
                  </a:lnTo>
                  <a:cubicBezTo>
                    <a:pt x="860407" y="194446"/>
                    <a:pt x="850938" y="217307"/>
                    <a:pt x="834082" y="234163"/>
                  </a:cubicBezTo>
                  <a:cubicBezTo>
                    <a:pt x="817227" y="251018"/>
                    <a:pt x="794366" y="260488"/>
                    <a:pt x="770529" y="260488"/>
                  </a:cubicBezTo>
                  <a:lnTo>
                    <a:pt x="89879" y="260488"/>
                  </a:lnTo>
                  <a:cubicBezTo>
                    <a:pt x="66041" y="260488"/>
                    <a:pt x="43180" y="251018"/>
                    <a:pt x="26325" y="234163"/>
                  </a:cubicBezTo>
                  <a:cubicBezTo>
                    <a:pt x="9469" y="217307"/>
                    <a:pt x="0" y="194446"/>
                    <a:pt x="0" y="170609"/>
                  </a:cubicBezTo>
                  <a:lnTo>
                    <a:pt x="0" y="89879"/>
                  </a:lnTo>
                  <a:cubicBezTo>
                    <a:pt x="0" y="66041"/>
                    <a:pt x="9469" y="43180"/>
                    <a:pt x="26325" y="26325"/>
                  </a:cubicBezTo>
                  <a:cubicBezTo>
                    <a:pt x="43180" y="9469"/>
                    <a:pt x="66041" y="0"/>
                    <a:pt x="89879" y="0"/>
                  </a:cubicBezTo>
                  <a:close/>
                </a:path>
              </a:pathLst>
            </a:custGeom>
            <a:solidFill>
              <a:srgbClr val="602A0B"/>
            </a:solidFill>
          </p:spPr>
        </p:sp>
        <p:sp>
          <p:nvSpPr>
            <p:cNvPr name="TextBox 5" id="5"/>
            <p:cNvSpPr txBox="true"/>
            <p:nvPr/>
          </p:nvSpPr>
          <p:spPr>
            <a:xfrm>
              <a:off x="0" y="-38100"/>
              <a:ext cx="860407" cy="298588"/>
            </a:xfrm>
            <a:prstGeom prst="rect">
              <a:avLst/>
            </a:prstGeom>
          </p:spPr>
          <p:txBody>
            <a:bodyPr anchor="ctr" rtlCol="false" tIns="61910" lIns="61910" bIns="61910" rIns="61910"/>
            <a:lstStyle/>
            <a:p>
              <a:pPr algn="ctr">
                <a:lnSpc>
                  <a:spcPts val="2659"/>
                </a:lnSpc>
              </a:pPr>
            </a:p>
          </p:txBody>
        </p:sp>
      </p:grpSp>
      <p:sp>
        <p:nvSpPr>
          <p:cNvPr name="Freeform 6" id="6"/>
          <p:cNvSpPr/>
          <p:nvPr/>
        </p:nvSpPr>
        <p:spPr>
          <a:xfrm flipH="false" flipV="false" rot="0">
            <a:off x="354589" y="4569287"/>
            <a:ext cx="2103924" cy="2101294"/>
          </a:xfrm>
          <a:custGeom>
            <a:avLst/>
            <a:gdLst/>
            <a:ahLst/>
            <a:cxnLst/>
            <a:rect r="r" b="b" t="t" l="l"/>
            <a:pathLst>
              <a:path h="2101294" w="2103924">
                <a:moveTo>
                  <a:pt x="0" y="0"/>
                </a:moveTo>
                <a:lnTo>
                  <a:pt x="2103925" y="0"/>
                </a:lnTo>
                <a:lnTo>
                  <a:pt x="2103925" y="2101294"/>
                </a:lnTo>
                <a:lnTo>
                  <a:pt x="0" y="2101294"/>
                </a:lnTo>
                <a:lnTo>
                  <a:pt x="0" y="0"/>
                </a:lnTo>
                <a:close/>
              </a:path>
            </a:pathLst>
          </a:custGeom>
          <a:blipFill>
            <a:blip r:embed="rId3"/>
            <a:stretch>
              <a:fillRect l="0" t="0" r="0" b="0"/>
            </a:stretch>
          </a:blipFill>
        </p:spPr>
      </p:sp>
      <p:grpSp>
        <p:nvGrpSpPr>
          <p:cNvPr name="Group 7" id="7"/>
          <p:cNvGrpSpPr/>
          <p:nvPr/>
        </p:nvGrpSpPr>
        <p:grpSpPr>
          <a:xfrm rot="0">
            <a:off x="305537" y="4485197"/>
            <a:ext cx="2072939" cy="207293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9" id="9"/>
            <p:cNvSpPr txBox="true"/>
            <p:nvPr/>
          </p:nvSpPr>
          <p:spPr>
            <a:xfrm>
              <a:off x="76200" y="38100"/>
              <a:ext cx="660400" cy="698500"/>
            </a:xfrm>
            <a:prstGeom prst="rect">
              <a:avLst/>
            </a:prstGeom>
          </p:spPr>
          <p:txBody>
            <a:bodyPr anchor="ctr" rtlCol="false" tIns="61910" lIns="61910" bIns="61910" rIns="61910"/>
            <a:lstStyle/>
            <a:p>
              <a:pPr algn="ctr">
                <a:lnSpc>
                  <a:spcPts val="2659"/>
                </a:lnSpc>
                <a:spcBef>
                  <a:spcPct val="0"/>
                </a:spcBef>
              </a:pPr>
            </a:p>
          </p:txBody>
        </p:sp>
      </p:grpSp>
      <p:grpSp>
        <p:nvGrpSpPr>
          <p:cNvPr name="Group 10" id="10"/>
          <p:cNvGrpSpPr/>
          <p:nvPr/>
        </p:nvGrpSpPr>
        <p:grpSpPr>
          <a:xfrm rot="0">
            <a:off x="0" y="0"/>
            <a:ext cx="18288000" cy="1169039"/>
            <a:chOff x="0" y="0"/>
            <a:chExt cx="4816593" cy="307895"/>
          </a:xfrm>
        </p:grpSpPr>
        <p:sp>
          <p:nvSpPr>
            <p:cNvPr name="Freeform 11" id="11"/>
            <p:cNvSpPr/>
            <p:nvPr/>
          </p:nvSpPr>
          <p:spPr>
            <a:xfrm flipH="false" flipV="false" rot="0">
              <a:off x="0" y="0"/>
              <a:ext cx="4816592" cy="307895"/>
            </a:xfrm>
            <a:custGeom>
              <a:avLst/>
              <a:gdLst/>
              <a:ahLst/>
              <a:cxnLst/>
              <a:rect r="r" b="b" t="t" l="l"/>
              <a:pathLst>
                <a:path h="307895" w="4816592">
                  <a:moveTo>
                    <a:pt x="0" y="0"/>
                  </a:moveTo>
                  <a:lnTo>
                    <a:pt x="4816592" y="0"/>
                  </a:lnTo>
                  <a:lnTo>
                    <a:pt x="4816592" y="307895"/>
                  </a:lnTo>
                  <a:lnTo>
                    <a:pt x="0" y="307895"/>
                  </a:lnTo>
                  <a:close/>
                </a:path>
              </a:pathLst>
            </a:custGeom>
            <a:solidFill>
              <a:srgbClr val="000000"/>
            </a:solidFill>
          </p:spPr>
        </p:sp>
        <p:sp>
          <p:nvSpPr>
            <p:cNvPr name="TextBox 12" id="12"/>
            <p:cNvSpPr txBox="true"/>
            <p:nvPr/>
          </p:nvSpPr>
          <p:spPr>
            <a:xfrm>
              <a:off x="0" y="-38100"/>
              <a:ext cx="4816593" cy="345995"/>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582747" y="4964345"/>
            <a:ext cx="1518518" cy="1440899"/>
          </a:xfrm>
          <a:prstGeom prst="rect">
            <a:avLst/>
          </a:prstGeom>
        </p:spPr>
        <p:txBody>
          <a:bodyPr anchor="t" rtlCol="false" tIns="0" lIns="0" bIns="0" rIns="0">
            <a:spAutoFit/>
          </a:bodyPr>
          <a:lstStyle/>
          <a:p>
            <a:pPr algn="ctr">
              <a:lnSpc>
                <a:spcPts val="3577"/>
              </a:lnSpc>
            </a:pPr>
            <a:r>
              <a:rPr lang="en-US" sz="4471">
                <a:solidFill>
                  <a:srgbClr val="1E3048"/>
                </a:solidFill>
                <a:latin typeface="Poppins Bold"/>
              </a:rPr>
              <a:t>2023- 2030</a:t>
            </a:r>
          </a:p>
        </p:txBody>
      </p:sp>
      <p:sp>
        <p:nvSpPr>
          <p:cNvPr name="TextBox 14" id="14"/>
          <p:cNvSpPr txBox="true"/>
          <p:nvPr/>
        </p:nvSpPr>
        <p:spPr>
          <a:xfrm rot="0">
            <a:off x="2378476" y="4590462"/>
            <a:ext cx="5787513" cy="1719534"/>
          </a:xfrm>
          <a:prstGeom prst="rect">
            <a:avLst/>
          </a:prstGeom>
        </p:spPr>
        <p:txBody>
          <a:bodyPr anchor="t" rtlCol="false" tIns="0" lIns="0" bIns="0" rIns="0">
            <a:spAutoFit/>
          </a:bodyPr>
          <a:lstStyle/>
          <a:p>
            <a:pPr algn="ctr">
              <a:lnSpc>
                <a:spcPts val="6710"/>
              </a:lnSpc>
            </a:pPr>
            <a:r>
              <a:rPr lang="en-US" sz="4793">
                <a:solidFill>
                  <a:srgbClr val="FFFFFF"/>
                </a:solidFill>
                <a:latin typeface="Poppins"/>
              </a:rPr>
              <a:t>CAGR</a:t>
            </a:r>
          </a:p>
          <a:p>
            <a:pPr algn="ctr">
              <a:lnSpc>
                <a:spcPts val="6710"/>
              </a:lnSpc>
              <a:spcBef>
                <a:spcPct val="0"/>
              </a:spcBef>
            </a:pPr>
            <a:r>
              <a:rPr lang="en-US" sz="4793">
                <a:solidFill>
                  <a:srgbClr val="FFFFFF"/>
                </a:solidFill>
                <a:latin typeface="Poppins"/>
              </a:rPr>
              <a:t>5.80%</a:t>
            </a:r>
          </a:p>
        </p:txBody>
      </p:sp>
      <p:sp>
        <p:nvSpPr>
          <p:cNvPr name="TextBox 15" id="15"/>
          <p:cNvSpPr txBox="true"/>
          <p:nvPr/>
        </p:nvSpPr>
        <p:spPr>
          <a:xfrm rot="0">
            <a:off x="5162248" y="292740"/>
            <a:ext cx="7963503" cy="857250"/>
          </a:xfrm>
          <a:prstGeom prst="rect">
            <a:avLst/>
          </a:prstGeom>
        </p:spPr>
        <p:txBody>
          <a:bodyPr anchor="t" rtlCol="false" tIns="0" lIns="0" bIns="0" rIns="0">
            <a:spAutoFit/>
          </a:bodyPr>
          <a:lstStyle/>
          <a:p>
            <a:pPr algn="ctr">
              <a:lnSpc>
                <a:spcPts val="6299"/>
              </a:lnSpc>
            </a:pPr>
            <a:r>
              <a:rPr lang="en-US" sz="6999">
                <a:solidFill>
                  <a:srgbClr val="FFFFFF"/>
                </a:solidFill>
                <a:latin typeface="Canva Sans"/>
              </a:rPr>
              <a:t>KEY INSIGHTS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964" r="0" b="-2964"/>
            </a:stretch>
          </a:blipFill>
        </p:spPr>
      </p:sp>
      <p:grpSp>
        <p:nvGrpSpPr>
          <p:cNvPr name="Group 3" id="3"/>
          <p:cNvGrpSpPr/>
          <p:nvPr/>
        </p:nvGrpSpPr>
        <p:grpSpPr>
          <a:xfrm rot="0">
            <a:off x="0" y="0"/>
            <a:ext cx="18288000" cy="1319223"/>
            <a:chOff x="0" y="0"/>
            <a:chExt cx="4816593" cy="347450"/>
          </a:xfrm>
        </p:grpSpPr>
        <p:sp>
          <p:nvSpPr>
            <p:cNvPr name="Freeform 4" id="4"/>
            <p:cNvSpPr/>
            <p:nvPr/>
          </p:nvSpPr>
          <p:spPr>
            <a:xfrm flipH="false" flipV="false" rot="0">
              <a:off x="0" y="0"/>
              <a:ext cx="4816592" cy="347450"/>
            </a:xfrm>
            <a:custGeom>
              <a:avLst/>
              <a:gdLst/>
              <a:ahLst/>
              <a:cxnLst/>
              <a:rect r="r" b="b" t="t" l="l"/>
              <a:pathLst>
                <a:path h="347450" w="4816592">
                  <a:moveTo>
                    <a:pt x="0" y="0"/>
                  </a:moveTo>
                  <a:lnTo>
                    <a:pt x="4816592" y="0"/>
                  </a:lnTo>
                  <a:lnTo>
                    <a:pt x="4816592" y="347450"/>
                  </a:lnTo>
                  <a:lnTo>
                    <a:pt x="0" y="347450"/>
                  </a:lnTo>
                  <a:close/>
                </a:path>
              </a:pathLst>
            </a:custGeom>
            <a:solidFill>
              <a:srgbClr val="000000">
                <a:alpha val="69804"/>
              </a:srgbClr>
            </a:solidFill>
          </p:spPr>
        </p:sp>
        <p:sp>
          <p:nvSpPr>
            <p:cNvPr name="TextBox 5" id="5"/>
            <p:cNvSpPr txBox="true"/>
            <p:nvPr/>
          </p:nvSpPr>
          <p:spPr>
            <a:xfrm>
              <a:off x="0" y="-38100"/>
              <a:ext cx="4816593" cy="385550"/>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2587202" y="2516808"/>
            <a:ext cx="7465062" cy="3157950"/>
            <a:chOff x="0" y="0"/>
            <a:chExt cx="8245593" cy="3488138"/>
          </a:xfrm>
        </p:grpSpPr>
        <p:sp>
          <p:nvSpPr>
            <p:cNvPr name="Freeform 7" id="7"/>
            <p:cNvSpPr/>
            <p:nvPr/>
          </p:nvSpPr>
          <p:spPr>
            <a:xfrm flipH="false" flipV="false" rot="0">
              <a:off x="0" y="0"/>
              <a:ext cx="8245593" cy="3488138"/>
            </a:xfrm>
            <a:custGeom>
              <a:avLst/>
              <a:gdLst/>
              <a:ahLst/>
              <a:cxnLst/>
              <a:rect r="r" b="b" t="t" l="l"/>
              <a:pathLst>
                <a:path h="3488138" w="8245593">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AC3A06"/>
            </a:solidFill>
          </p:spPr>
        </p:sp>
      </p:grpSp>
      <p:grpSp>
        <p:nvGrpSpPr>
          <p:cNvPr name="Group 8" id="8"/>
          <p:cNvGrpSpPr/>
          <p:nvPr/>
        </p:nvGrpSpPr>
        <p:grpSpPr>
          <a:xfrm rot="5400000">
            <a:off x="1520159" y="2124655"/>
            <a:ext cx="931233" cy="3971552"/>
            <a:chOff x="0" y="0"/>
            <a:chExt cx="3130550" cy="13351271"/>
          </a:xfrm>
        </p:grpSpPr>
        <p:sp>
          <p:nvSpPr>
            <p:cNvPr name="Freeform 9" id="9"/>
            <p:cNvSpPr/>
            <p:nvPr/>
          </p:nvSpPr>
          <p:spPr>
            <a:xfrm flipH="false" flipV="false" rot="0">
              <a:off x="0" y="0"/>
              <a:ext cx="3130550" cy="13351270"/>
            </a:xfrm>
            <a:custGeom>
              <a:avLst/>
              <a:gdLst/>
              <a:ahLst/>
              <a:cxnLst/>
              <a:rect r="r" b="b" t="t" l="l"/>
              <a:pathLst>
                <a:path h="13351270" w="3130550">
                  <a:moveTo>
                    <a:pt x="0" y="1123950"/>
                  </a:moveTo>
                  <a:lnTo>
                    <a:pt x="0" y="13351270"/>
                  </a:lnTo>
                  <a:lnTo>
                    <a:pt x="3130550" y="13351270"/>
                  </a:lnTo>
                  <a:lnTo>
                    <a:pt x="3130550" y="0"/>
                  </a:lnTo>
                  <a:close/>
                </a:path>
              </a:pathLst>
            </a:custGeom>
            <a:solidFill>
              <a:srgbClr val="F8F8F8"/>
            </a:solidFill>
          </p:spPr>
        </p:sp>
      </p:grpSp>
      <p:grpSp>
        <p:nvGrpSpPr>
          <p:cNvPr name="Group 10" id="10"/>
          <p:cNvGrpSpPr/>
          <p:nvPr/>
        </p:nvGrpSpPr>
        <p:grpSpPr>
          <a:xfrm rot="0">
            <a:off x="2587202" y="5941272"/>
            <a:ext cx="7465062" cy="3157950"/>
            <a:chOff x="0" y="0"/>
            <a:chExt cx="8245593" cy="3488138"/>
          </a:xfrm>
        </p:grpSpPr>
        <p:sp>
          <p:nvSpPr>
            <p:cNvPr name="Freeform 11" id="11"/>
            <p:cNvSpPr/>
            <p:nvPr/>
          </p:nvSpPr>
          <p:spPr>
            <a:xfrm flipH="false" flipV="false" rot="0">
              <a:off x="0" y="0"/>
              <a:ext cx="8245593" cy="3488138"/>
            </a:xfrm>
            <a:custGeom>
              <a:avLst/>
              <a:gdLst/>
              <a:ahLst/>
              <a:cxnLst/>
              <a:rect r="r" b="b" t="t" l="l"/>
              <a:pathLst>
                <a:path h="3488138" w="8245593">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724938"/>
            </a:solidFill>
          </p:spPr>
        </p:sp>
      </p:grpSp>
      <p:grpSp>
        <p:nvGrpSpPr>
          <p:cNvPr name="Group 12" id="12"/>
          <p:cNvGrpSpPr/>
          <p:nvPr/>
        </p:nvGrpSpPr>
        <p:grpSpPr>
          <a:xfrm rot="5400000">
            <a:off x="1520159" y="5462046"/>
            <a:ext cx="931233" cy="3971552"/>
            <a:chOff x="0" y="0"/>
            <a:chExt cx="3130550" cy="13351271"/>
          </a:xfrm>
        </p:grpSpPr>
        <p:sp>
          <p:nvSpPr>
            <p:cNvPr name="Freeform 13" id="13"/>
            <p:cNvSpPr/>
            <p:nvPr/>
          </p:nvSpPr>
          <p:spPr>
            <a:xfrm flipH="false" flipV="false" rot="0">
              <a:off x="0" y="0"/>
              <a:ext cx="3130550" cy="13351270"/>
            </a:xfrm>
            <a:custGeom>
              <a:avLst/>
              <a:gdLst/>
              <a:ahLst/>
              <a:cxnLst/>
              <a:rect r="r" b="b" t="t" l="l"/>
              <a:pathLst>
                <a:path h="13351270" w="3130550">
                  <a:moveTo>
                    <a:pt x="0" y="1123950"/>
                  </a:moveTo>
                  <a:lnTo>
                    <a:pt x="0" y="13351270"/>
                  </a:lnTo>
                  <a:lnTo>
                    <a:pt x="3130550" y="13351270"/>
                  </a:lnTo>
                  <a:lnTo>
                    <a:pt x="3130550" y="0"/>
                  </a:lnTo>
                  <a:close/>
                </a:path>
              </a:pathLst>
            </a:custGeom>
            <a:solidFill>
              <a:srgbClr val="F8F8F8"/>
            </a:solidFill>
          </p:spPr>
        </p:sp>
      </p:grpSp>
      <p:sp>
        <p:nvSpPr>
          <p:cNvPr name="TextBox 14" id="14"/>
          <p:cNvSpPr txBox="true"/>
          <p:nvPr/>
        </p:nvSpPr>
        <p:spPr>
          <a:xfrm rot="0">
            <a:off x="493200" y="19047"/>
            <a:ext cx="17301599" cy="1009653"/>
          </a:xfrm>
          <a:prstGeom prst="rect">
            <a:avLst/>
          </a:prstGeom>
        </p:spPr>
        <p:txBody>
          <a:bodyPr anchor="t" rtlCol="false" tIns="0" lIns="0" bIns="0" rIns="0">
            <a:spAutoFit/>
          </a:bodyPr>
          <a:lstStyle/>
          <a:p>
            <a:pPr algn="ctr">
              <a:lnSpc>
                <a:spcPts val="8399"/>
              </a:lnSpc>
            </a:pPr>
            <a:r>
              <a:rPr lang="en-US" sz="5999">
                <a:solidFill>
                  <a:srgbClr val="FFFFFF"/>
                </a:solidFill>
                <a:latin typeface="Canva Sans"/>
              </a:rPr>
              <a:t>REVENUE MARKET SHARE BY SEGMENTS 2022</a:t>
            </a:r>
          </a:p>
        </p:txBody>
      </p:sp>
      <p:sp>
        <p:nvSpPr>
          <p:cNvPr name="TextBox 15" id="15"/>
          <p:cNvSpPr txBox="true"/>
          <p:nvPr/>
        </p:nvSpPr>
        <p:spPr>
          <a:xfrm rot="0">
            <a:off x="3732401" y="2792492"/>
            <a:ext cx="6126314" cy="2499679"/>
          </a:xfrm>
          <a:prstGeom prst="rect">
            <a:avLst/>
          </a:prstGeom>
        </p:spPr>
        <p:txBody>
          <a:bodyPr anchor="t" rtlCol="false" tIns="0" lIns="0" bIns="0" rIns="0">
            <a:spAutoFit/>
          </a:bodyPr>
          <a:lstStyle/>
          <a:p>
            <a:pPr marL="766625" indent="-383312" lvl="1">
              <a:lnSpc>
                <a:spcPts val="4971"/>
              </a:lnSpc>
              <a:buFont typeface="Arial"/>
              <a:buChar char="•"/>
            </a:pPr>
            <a:r>
              <a:rPr lang="en-US" sz="3550">
                <a:solidFill>
                  <a:srgbClr val="FFFFFF"/>
                </a:solidFill>
                <a:latin typeface="Montserrat"/>
              </a:rPr>
              <a:t>Drip Coffee Machine</a:t>
            </a:r>
          </a:p>
          <a:p>
            <a:pPr marL="766625" indent="-383312" lvl="1">
              <a:lnSpc>
                <a:spcPts val="4971"/>
              </a:lnSpc>
              <a:buFont typeface="Arial"/>
              <a:buChar char="•"/>
            </a:pPr>
            <a:r>
              <a:rPr lang="en-US" sz="3550">
                <a:solidFill>
                  <a:srgbClr val="FFFFFF"/>
                </a:solidFill>
                <a:latin typeface="Montserrat"/>
              </a:rPr>
              <a:t>Steam Coffee Machine</a:t>
            </a:r>
          </a:p>
          <a:p>
            <a:pPr marL="766625" indent="-383312" lvl="1">
              <a:lnSpc>
                <a:spcPts val="4971"/>
              </a:lnSpc>
              <a:buFont typeface="Arial"/>
              <a:buChar char="•"/>
            </a:pPr>
            <a:r>
              <a:rPr lang="en-US" sz="3550">
                <a:solidFill>
                  <a:srgbClr val="FFFFFF"/>
                </a:solidFill>
                <a:latin typeface="Montserrat"/>
              </a:rPr>
              <a:t>Capsule Coffee Machine</a:t>
            </a:r>
          </a:p>
        </p:txBody>
      </p:sp>
      <p:sp>
        <p:nvSpPr>
          <p:cNvPr name="TextBox 16" id="16"/>
          <p:cNvSpPr txBox="true"/>
          <p:nvPr/>
        </p:nvSpPr>
        <p:spPr>
          <a:xfrm rot="0">
            <a:off x="282030" y="3896015"/>
            <a:ext cx="3407492" cy="416457"/>
          </a:xfrm>
          <a:prstGeom prst="rect">
            <a:avLst/>
          </a:prstGeom>
        </p:spPr>
        <p:txBody>
          <a:bodyPr anchor="t" rtlCol="false" tIns="0" lIns="0" bIns="0" rIns="0">
            <a:spAutoFit/>
          </a:bodyPr>
          <a:lstStyle/>
          <a:p>
            <a:pPr algn="ctr">
              <a:lnSpc>
                <a:spcPts val="3191"/>
              </a:lnSpc>
            </a:pPr>
            <a:r>
              <a:rPr lang="en-US" sz="3160">
                <a:solidFill>
                  <a:srgbClr val="43B4BE"/>
                </a:solidFill>
                <a:latin typeface="Montserrat Classic"/>
              </a:rPr>
              <a:t>Type Segment</a:t>
            </a:r>
          </a:p>
        </p:txBody>
      </p:sp>
      <p:sp>
        <p:nvSpPr>
          <p:cNvPr name="TextBox 17" id="17"/>
          <p:cNvSpPr txBox="true"/>
          <p:nvPr/>
        </p:nvSpPr>
        <p:spPr>
          <a:xfrm rot="0">
            <a:off x="3971552" y="6480044"/>
            <a:ext cx="5887163" cy="1868881"/>
          </a:xfrm>
          <a:prstGeom prst="rect">
            <a:avLst/>
          </a:prstGeom>
        </p:spPr>
        <p:txBody>
          <a:bodyPr anchor="t" rtlCol="false" tIns="0" lIns="0" bIns="0" rIns="0">
            <a:spAutoFit/>
          </a:bodyPr>
          <a:lstStyle/>
          <a:p>
            <a:pPr marL="766619" indent="-383310" lvl="1">
              <a:lnSpc>
                <a:spcPts val="4971"/>
              </a:lnSpc>
              <a:buFont typeface="Arial"/>
              <a:buChar char="•"/>
            </a:pPr>
            <a:r>
              <a:rPr lang="en-US" sz="3550">
                <a:solidFill>
                  <a:srgbClr val="FFFFFF"/>
                </a:solidFill>
                <a:latin typeface="Montserrat"/>
              </a:rPr>
              <a:t>Airliner</a:t>
            </a:r>
          </a:p>
          <a:p>
            <a:pPr marL="766619" indent="-383310" lvl="1">
              <a:lnSpc>
                <a:spcPts val="4971"/>
              </a:lnSpc>
              <a:buFont typeface="Arial"/>
              <a:buChar char="•"/>
            </a:pPr>
            <a:r>
              <a:rPr lang="en-US" sz="3550">
                <a:solidFill>
                  <a:srgbClr val="FFFFFF"/>
                </a:solidFill>
                <a:latin typeface="Montserrat"/>
              </a:rPr>
              <a:t>General Aviation</a:t>
            </a:r>
          </a:p>
          <a:p>
            <a:pPr marL="766619" indent="-383310" lvl="1">
              <a:lnSpc>
                <a:spcPts val="4971"/>
              </a:lnSpc>
              <a:buFont typeface="Arial"/>
              <a:buChar char="•"/>
            </a:pPr>
            <a:r>
              <a:rPr lang="en-US" sz="3550">
                <a:solidFill>
                  <a:srgbClr val="FFFFFF"/>
                </a:solidFill>
                <a:latin typeface="Montserrat"/>
              </a:rPr>
              <a:t>Business Aircraft</a:t>
            </a:r>
          </a:p>
        </p:txBody>
      </p:sp>
      <p:sp>
        <p:nvSpPr>
          <p:cNvPr name="TextBox 18" id="18"/>
          <p:cNvSpPr txBox="true"/>
          <p:nvPr/>
        </p:nvSpPr>
        <p:spPr>
          <a:xfrm rot="0">
            <a:off x="282030" y="7069494"/>
            <a:ext cx="3407492" cy="813806"/>
          </a:xfrm>
          <a:prstGeom prst="rect">
            <a:avLst/>
          </a:prstGeom>
        </p:spPr>
        <p:txBody>
          <a:bodyPr anchor="t" rtlCol="false" tIns="0" lIns="0" bIns="0" rIns="0">
            <a:spAutoFit/>
          </a:bodyPr>
          <a:lstStyle/>
          <a:p>
            <a:pPr algn="ctr">
              <a:lnSpc>
                <a:spcPts val="3191"/>
              </a:lnSpc>
            </a:pPr>
            <a:r>
              <a:rPr lang="en-US" sz="3160">
                <a:solidFill>
                  <a:srgbClr val="43B4BE"/>
                </a:solidFill>
                <a:latin typeface="Montserrat Classic"/>
              </a:rPr>
              <a:t>Application Segment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51834" y="1503867"/>
            <a:ext cx="10608371" cy="8765167"/>
          </a:xfrm>
          <a:custGeom>
            <a:avLst/>
            <a:gdLst/>
            <a:ahLst/>
            <a:cxnLst/>
            <a:rect r="r" b="b" t="t" l="l"/>
            <a:pathLst>
              <a:path h="8765167" w="10608371">
                <a:moveTo>
                  <a:pt x="0" y="0"/>
                </a:moveTo>
                <a:lnTo>
                  <a:pt x="10608371" y="0"/>
                </a:lnTo>
                <a:lnTo>
                  <a:pt x="10608371" y="8765166"/>
                </a:lnTo>
                <a:lnTo>
                  <a:pt x="0" y="87651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5983" y="386728"/>
            <a:ext cx="18016033" cy="854076"/>
          </a:xfrm>
          <a:prstGeom prst="rect">
            <a:avLst/>
          </a:prstGeom>
        </p:spPr>
        <p:txBody>
          <a:bodyPr anchor="t" rtlCol="false" tIns="0" lIns="0" bIns="0" rIns="0">
            <a:spAutoFit/>
          </a:bodyPr>
          <a:lstStyle/>
          <a:p>
            <a:pPr algn="ctr">
              <a:lnSpc>
                <a:spcPts val="6999"/>
              </a:lnSpc>
              <a:spcBef>
                <a:spcPct val="0"/>
              </a:spcBef>
            </a:pPr>
            <a:r>
              <a:rPr lang="en-US" sz="4999" spc="159">
                <a:solidFill>
                  <a:srgbClr val="000000"/>
                </a:solidFill>
                <a:latin typeface="Canva Sans"/>
              </a:rPr>
              <a:t>Global Aircraft Coffee Market Revenue share for 2022</a:t>
            </a:r>
          </a:p>
        </p:txBody>
      </p:sp>
      <p:sp>
        <p:nvSpPr>
          <p:cNvPr name="TextBox 4" id="4"/>
          <p:cNvSpPr txBox="true"/>
          <p:nvPr/>
        </p:nvSpPr>
        <p:spPr>
          <a:xfrm rot="0">
            <a:off x="10489711" y="5162550"/>
            <a:ext cx="7798289" cy="1466850"/>
          </a:xfrm>
          <a:prstGeom prst="rect">
            <a:avLst/>
          </a:prstGeom>
        </p:spPr>
        <p:txBody>
          <a:bodyPr anchor="t" rtlCol="false" tIns="0" lIns="0" bIns="0" rIns="0">
            <a:spAutoFit/>
          </a:bodyPr>
          <a:lstStyle/>
          <a:p>
            <a:pPr algn="ctr">
              <a:lnSpc>
                <a:spcPts val="5849"/>
              </a:lnSpc>
            </a:pPr>
            <a:r>
              <a:rPr lang="en-US" sz="4999">
                <a:solidFill>
                  <a:srgbClr val="000000"/>
                </a:solidFill>
                <a:latin typeface="Montserrat"/>
              </a:rPr>
              <a:t>North America</a:t>
            </a:r>
          </a:p>
          <a:p>
            <a:pPr algn="ctr">
              <a:lnSpc>
                <a:spcPts val="5849"/>
              </a:lnSpc>
            </a:pPr>
            <a:r>
              <a:rPr lang="en-US" sz="4999">
                <a:solidFill>
                  <a:srgbClr val="000000"/>
                </a:solidFill>
                <a:latin typeface="Montserrat"/>
              </a:rPr>
              <a:t>38%</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312" r="0" b="0"/>
            </a:stretch>
          </a:blipFill>
        </p:spPr>
      </p:sp>
      <p:grpSp>
        <p:nvGrpSpPr>
          <p:cNvPr name="Group 3" id="3"/>
          <p:cNvGrpSpPr/>
          <p:nvPr/>
        </p:nvGrpSpPr>
        <p:grpSpPr>
          <a:xfrm rot="0">
            <a:off x="5909795" y="1658220"/>
            <a:ext cx="8812743" cy="3248143"/>
            <a:chOff x="0" y="0"/>
            <a:chExt cx="6848186" cy="2524059"/>
          </a:xfrm>
        </p:grpSpPr>
        <p:sp>
          <p:nvSpPr>
            <p:cNvPr name="Freeform 4" id="4"/>
            <p:cNvSpPr/>
            <p:nvPr/>
          </p:nvSpPr>
          <p:spPr>
            <a:xfrm flipH="false" flipV="false" rot="0">
              <a:off x="0" y="0"/>
              <a:ext cx="6848187" cy="2524060"/>
            </a:xfrm>
            <a:custGeom>
              <a:avLst/>
              <a:gdLst/>
              <a:ahLst/>
              <a:cxnLst/>
              <a:rect r="r" b="b" t="t" l="l"/>
              <a:pathLst>
                <a:path h="2524060" w="6848187">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sp>
      </p:grpSp>
      <p:grpSp>
        <p:nvGrpSpPr>
          <p:cNvPr name="Group 5" id="5"/>
          <p:cNvGrpSpPr/>
          <p:nvPr/>
        </p:nvGrpSpPr>
        <p:grpSpPr>
          <a:xfrm rot="0">
            <a:off x="5087470" y="5344357"/>
            <a:ext cx="9635068" cy="3284424"/>
            <a:chOff x="0" y="0"/>
            <a:chExt cx="7487197" cy="2552253"/>
          </a:xfrm>
        </p:grpSpPr>
        <p:sp>
          <p:nvSpPr>
            <p:cNvPr name="Freeform 6" id="6"/>
            <p:cNvSpPr/>
            <p:nvPr/>
          </p:nvSpPr>
          <p:spPr>
            <a:xfrm flipH="false" flipV="false" rot="0">
              <a:off x="0" y="0"/>
              <a:ext cx="7487197" cy="2552253"/>
            </a:xfrm>
            <a:custGeom>
              <a:avLst/>
              <a:gdLst/>
              <a:ahLst/>
              <a:cxnLst/>
              <a:rect r="r" b="b" t="t" l="l"/>
              <a:pathLst>
                <a:path h="2552253" w="7487197">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251F19"/>
            </a:solidFill>
          </p:spPr>
        </p:sp>
      </p:grpSp>
      <p:grpSp>
        <p:nvGrpSpPr>
          <p:cNvPr name="Group 7" id="7"/>
          <p:cNvGrpSpPr/>
          <p:nvPr/>
        </p:nvGrpSpPr>
        <p:grpSpPr>
          <a:xfrm rot="0">
            <a:off x="5087470" y="1658220"/>
            <a:ext cx="9635068" cy="3248143"/>
            <a:chOff x="0" y="0"/>
            <a:chExt cx="7487197" cy="2524059"/>
          </a:xfrm>
        </p:grpSpPr>
        <p:sp>
          <p:nvSpPr>
            <p:cNvPr name="Freeform 8" id="8"/>
            <p:cNvSpPr/>
            <p:nvPr/>
          </p:nvSpPr>
          <p:spPr>
            <a:xfrm flipH="false" flipV="false" rot="0">
              <a:off x="0" y="0"/>
              <a:ext cx="7487197" cy="2524060"/>
            </a:xfrm>
            <a:custGeom>
              <a:avLst/>
              <a:gdLst/>
              <a:ahLst/>
              <a:cxnLst/>
              <a:rect r="r" b="b" t="t" l="l"/>
              <a:pathLst>
                <a:path h="2524060" w="7487197">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D612F"/>
            </a:solidFill>
          </p:spPr>
        </p:sp>
      </p:grpSp>
      <p:grpSp>
        <p:nvGrpSpPr>
          <p:cNvPr name="Group 9" id="9"/>
          <p:cNvGrpSpPr/>
          <p:nvPr/>
        </p:nvGrpSpPr>
        <p:grpSpPr>
          <a:xfrm rot="0">
            <a:off x="3565462" y="2160754"/>
            <a:ext cx="2759617" cy="2243073"/>
            <a:chOff x="0" y="0"/>
            <a:chExt cx="2144437" cy="1743043"/>
          </a:xfrm>
        </p:grpSpPr>
        <p:sp>
          <p:nvSpPr>
            <p:cNvPr name="Freeform 10" id="10"/>
            <p:cNvSpPr/>
            <p:nvPr/>
          </p:nvSpPr>
          <p:spPr>
            <a:xfrm flipH="false" flipV="false" rot="0">
              <a:off x="0" y="0"/>
              <a:ext cx="2144437" cy="1743043"/>
            </a:xfrm>
            <a:custGeom>
              <a:avLst/>
              <a:gdLst/>
              <a:ahLst/>
              <a:cxnLst/>
              <a:rect r="r" b="b" t="t" l="l"/>
              <a:pathLst>
                <a:path h="1743043" w="2144437">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51F19">
                <a:alpha val="89804"/>
              </a:srgbClr>
            </a:solidFill>
          </p:spPr>
        </p:sp>
      </p:grpSp>
      <p:grpSp>
        <p:nvGrpSpPr>
          <p:cNvPr name="Group 11" id="11"/>
          <p:cNvGrpSpPr/>
          <p:nvPr/>
        </p:nvGrpSpPr>
        <p:grpSpPr>
          <a:xfrm rot="0">
            <a:off x="3565462" y="5865032"/>
            <a:ext cx="2759617" cy="2243073"/>
            <a:chOff x="0" y="0"/>
            <a:chExt cx="2144437" cy="1743043"/>
          </a:xfrm>
        </p:grpSpPr>
        <p:sp>
          <p:nvSpPr>
            <p:cNvPr name="Freeform 12" id="12"/>
            <p:cNvSpPr/>
            <p:nvPr/>
          </p:nvSpPr>
          <p:spPr>
            <a:xfrm flipH="false" flipV="false" rot="0">
              <a:off x="0" y="0"/>
              <a:ext cx="2144437" cy="1743043"/>
            </a:xfrm>
            <a:custGeom>
              <a:avLst/>
              <a:gdLst/>
              <a:ahLst/>
              <a:cxnLst/>
              <a:rect r="r" b="b" t="t" l="l"/>
              <a:pathLst>
                <a:path h="1743043" w="2144437">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D612F"/>
            </a:solidFill>
          </p:spPr>
        </p:sp>
      </p:grpSp>
      <p:grpSp>
        <p:nvGrpSpPr>
          <p:cNvPr name="Group 13" id="13"/>
          <p:cNvGrpSpPr>
            <a:grpSpLocks noChangeAspect="true"/>
          </p:cNvGrpSpPr>
          <p:nvPr/>
        </p:nvGrpSpPr>
        <p:grpSpPr>
          <a:xfrm rot="5400000">
            <a:off x="6194412" y="2957674"/>
            <a:ext cx="749694" cy="649235"/>
            <a:chOff x="0" y="0"/>
            <a:chExt cx="6350000" cy="5499100"/>
          </a:xfrm>
        </p:grpSpPr>
        <p:sp>
          <p:nvSpPr>
            <p:cNvPr name="Freeform 14" id="14"/>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251F19">
                <a:alpha val="89804"/>
              </a:srgbClr>
            </a:solidFill>
          </p:spPr>
        </p:sp>
      </p:grpSp>
      <p:grpSp>
        <p:nvGrpSpPr>
          <p:cNvPr name="Group 15" id="15"/>
          <p:cNvGrpSpPr>
            <a:grpSpLocks noChangeAspect="true"/>
          </p:cNvGrpSpPr>
          <p:nvPr/>
        </p:nvGrpSpPr>
        <p:grpSpPr>
          <a:xfrm rot="5400000">
            <a:off x="6194412" y="6661951"/>
            <a:ext cx="749694" cy="649235"/>
            <a:chOff x="0" y="0"/>
            <a:chExt cx="6350000" cy="5499100"/>
          </a:xfrm>
        </p:grpSpPr>
        <p:sp>
          <p:nvSpPr>
            <p:cNvPr name="Freeform 16" id="16"/>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7D612F"/>
            </a:solidFill>
          </p:spPr>
        </p:sp>
      </p:grpSp>
      <p:sp>
        <p:nvSpPr>
          <p:cNvPr name="TextBox 17" id="17"/>
          <p:cNvSpPr txBox="true"/>
          <p:nvPr/>
        </p:nvSpPr>
        <p:spPr>
          <a:xfrm rot="0">
            <a:off x="3769423" y="2857197"/>
            <a:ext cx="2475219" cy="581469"/>
          </a:xfrm>
          <a:prstGeom prst="rect">
            <a:avLst/>
          </a:prstGeom>
        </p:spPr>
        <p:txBody>
          <a:bodyPr anchor="t" rtlCol="false" tIns="0" lIns="0" bIns="0" rIns="0">
            <a:spAutoFit/>
          </a:bodyPr>
          <a:lstStyle/>
          <a:p>
            <a:pPr algn="ctr">
              <a:lnSpc>
                <a:spcPts val="4808"/>
              </a:lnSpc>
              <a:spcBef>
                <a:spcPct val="0"/>
              </a:spcBef>
            </a:pPr>
            <a:r>
              <a:rPr lang="en-US" sz="3434" spc="109">
                <a:solidFill>
                  <a:srgbClr val="FFFFFF"/>
                </a:solidFill>
                <a:latin typeface="Garet Bold"/>
              </a:rPr>
              <a:t>Drivers</a:t>
            </a:r>
          </a:p>
        </p:txBody>
      </p:sp>
      <p:sp>
        <p:nvSpPr>
          <p:cNvPr name="TextBox 18" id="18"/>
          <p:cNvSpPr txBox="true"/>
          <p:nvPr/>
        </p:nvSpPr>
        <p:spPr>
          <a:xfrm rot="0">
            <a:off x="3565462" y="6709263"/>
            <a:ext cx="3044016" cy="581469"/>
          </a:xfrm>
          <a:prstGeom prst="rect">
            <a:avLst/>
          </a:prstGeom>
        </p:spPr>
        <p:txBody>
          <a:bodyPr anchor="t" rtlCol="false" tIns="0" lIns="0" bIns="0" rIns="0">
            <a:spAutoFit/>
          </a:bodyPr>
          <a:lstStyle/>
          <a:p>
            <a:pPr algn="ctr">
              <a:lnSpc>
                <a:spcPts val="4808"/>
              </a:lnSpc>
              <a:spcBef>
                <a:spcPct val="0"/>
              </a:spcBef>
            </a:pPr>
            <a:r>
              <a:rPr lang="en-US" sz="3434" spc="109">
                <a:solidFill>
                  <a:srgbClr val="FFFFFF"/>
                </a:solidFill>
                <a:latin typeface="Garet Bold"/>
              </a:rPr>
              <a:t>Restraints</a:t>
            </a:r>
          </a:p>
        </p:txBody>
      </p:sp>
      <p:sp>
        <p:nvSpPr>
          <p:cNvPr name="TextBox 19" id="19"/>
          <p:cNvSpPr txBox="true"/>
          <p:nvPr/>
        </p:nvSpPr>
        <p:spPr>
          <a:xfrm rot="0">
            <a:off x="7269018" y="2345501"/>
            <a:ext cx="6920490" cy="1940254"/>
          </a:xfrm>
          <a:prstGeom prst="rect">
            <a:avLst/>
          </a:prstGeom>
        </p:spPr>
        <p:txBody>
          <a:bodyPr anchor="t" rtlCol="false" tIns="0" lIns="0" bIns="0" rIns="0">
            <a:spAutoFit/>
          </a:bodyPr>
          <a:lstStyle/>
          <a:p>
            <a:pPr>
              <a:lnSpc>
                <a:spcPts val="5093"/>
              </a:lnSpc>
            </a:pPr>
            <a:r>
              <a:rPr lang="en-US" sz="4850" spc="155">
                <a:solidFill>
                  <a:srgbClr val="FFFFFF"/>
                </a:solidFill>
                <a:latin typeface="Barlow"/>
              </a:rPr>
              <a:t>Convenience and Efficiency to Propel Market Growth</a:t>
            </a:r>
          </a:p>
        </p:txBody>
      </p:sp>
      <p:sp>
        <p:nvSpPr>
          <p:cNvPr name="TextBox 20" id="20"/>
          <p:cNvSpPr txBox="true"/>
          <p:nvPr/>
        </p:nvSpPr>
        <p:spPr>
          <a:xfrm rot="0">
            <a:off x="7175233" y="6068621"/>
            <a:ext cx="7108062" cy="1909626"/>
          </a:xfrm>
          <a:prstGeom prst="rect">
            <a:avLst/>
          </a:prstGeom>
        </p:spPr>
        <p:txBody>
          <a:bodyPr anchor="t" rtlCol="false" tIns="0" lIns="0" bIns="0" rIns="0">
            <a:spAutoFit/>
          </a:bodyPr>
          <a:lstStyle/>
          <a:p>
            <a:pPr>
              <a:lnSpc>
                <a:spcPts val="4979"/>
              </a:lnSpc>
            </a:pPr>
            <a:r>
              <a:rPr lang="en-US" sz="4742" spc="151">
                <a:solidFill>
                  <a:srgbClr val="FFFFFF"/>
                </a:solidFill>
                <a:latin typeface="Barlow"/>
              </a:rPr>
              <a:t>Limited Space and Resources to Restrict Market Growth</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783" t="0" r="-1783" b="0"/>
            </a:stretch>
          </a:blipFill>
        </p:spPr>
      </p:sp>
      <p:grpSp>
        <p:nvGrpSpPr>
          <p:cNvPr name="Group 3" id="3"/>
          <p:cNvGrpSpPr/>
          <p:nvPr/>
        </p:nvGrpSpPr>
        <p:grpSpPr>
          <a:xfrm rot="0">
            <a:off x="1847631" y="1572211"/>
            <a:ext cx="14592739" cy="7142578"/>
            <a:chOff x="0" y="0"/>
            <a:chExt cx="3843355" cy="1881173"/>
          </a:xfrm>
        </p:grpSpPr>
        <p:sp>
          <p:nvSpPr>
            <p:cNvPr name="Freeform 4" id="4"/>
            <p:cNvSpPr/>
            <p:nvPr/>
          </p:nvSpPr>
          <p:spPr>
            <a:xfrm flipH="false" flipV="false" rot="0">
              <a:off x="0" y="0"/>
              <a:ext cx="3843355" cy="1881173"/>
            </a:xfrm>
            <a:custGeom>
              <a:avLst/>
              <a:gdLst/>
              <a:ahLst/>
              <a:cxnLst/>
              <a:rect r="r" b="b" t="t" l="l"/>
              <a:pathLst>
                <a:path h="1881173" w="3843355">
                  <a:moveTo>
                    <a:pt x="0" y="0"/>
                  </a:moveTo>
                  <a:lnTo>
                    <a:pt x="3843355" y="0"/>
                  </a:lnTo>
                  <a:lnTo>
                    <a:pt x="3843355" y="1881173"/>
                  </a:lnTo>
                  <a:lnTo>
                    <a:pt x="0" y="1881173"/>
                  </a:lnTo>
                  <a:close/>
                </a:path>
              </a:pathLst>
            </a:custGeom>
            <a:solidFill>
              <a:srgbClr val="602A0B">
                <a:alpha val="84706"/>
              </a:srgbClr>
            </a:solidFill>
          </p:spPr>
        </p:sp>
        <p:sp>
          <p:nvSpPr>
            <p:cNvPr name="TextBox 5" id="5"/>
            <p:cNvSpPr txBox="true"/>
            <p:nvPr/>
          </p:nvSpPr>
          <p:spPr>
            <a:xfrm>
              <a:off x="0" y="-38100"/>
              <a:ext cx="3843355" cy="1919273"/>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3547016" y="1976207"/>
            <a:ext cx="10822785" cy="832485"/>
          </a:xfrm>
          <a:prstGeom prst="rect">
            <a:avLst/>
          </a:prstGeom>
        </p:spPr>
        <p:txBody>
          <a:bodyPr anchor="t" rtlCol="false" tIns="0" lIns="0" bIns="0" rIns="0">
            <a:spAutoFit/>
          </a:bodyPr>
          <a:lstStyle/>
          <a:p>
            <a:pPr algn="ctr">
              <a:lnSpc>
                <a:spcPts val="6420"/>
              </a:lnSpc>
            </a:pPr>
            <a:r>
              <a:rPr lang="en-US" sz="6000">
                <a:solidFill>
                  <a:srgbClr val="FFFFFF"/>
                </a:solidFill>
                <a:latin typeface="Canva Sans"/>
              </a:rPr>
              <a:t>AUTHOR'S PERSPECTIVE</a:t>
            </a:r>
          </a:p>
        </p:txBody>
      </p:sp>
      <p:sp>
        <p:nvSpPr>
          <p:cNvPr name="TextBox 7" id="7"/>
          <p:cNvSpPr txBox="true"/>
          <p:nvPr/>
        </p:nvSpPr>
        <p:spPr>
          <a:xfrm rot="0">
            <a:off x="2245326" y="3089910"/>
            <a:ext cx="14195044" cy="5227321"/>
          </a:xfrm>
          <a:prstGeom prst="rect">
            <a:avLst/>
          </a:prstGeom>
        </p:spPr>
        <p:txBody>
          <a:bodyPr anchor="t" rtlCol="false" tIns="0" lIns="0" bIns="0" rIns="0">
            <a:spAutoFit/>
          </a:bodyPr>
          <a:lstStyle/>
          <a:p>
            <a:pPr marL="582922" indent="-291461" lvl="1">
              <a:lnSpc>
                <a:spcPts val="3779"/>
              </a:lnSpc>
              <a:buFont typeface="Arial"/>
              <a:buChar char="•"/>
            </a:pPr>
            <a:r>
              <a:rPr lang="en-US" sz="2699">
                <a:solidFill>
                  <a:srgbClr val="FFFFFF"/>
                </a:solidFill>
                <a:latin typeface="Canva Sans"/>
              </a:rPr>
              <a:t>The Global Aircraft Coffee Market is witnessing significant growth in the near future.</a:t>
            </a:r>
          </a:p>
          <a:p>
            <a:pPr marL="582922" indent="-291461" lvl="1">
              <a:lnSpc>
                <a:spcPts val="3779"/>
              </a:lnSpc>
              <a:buFont typeface="Arial"/>
              <a:buChar char="•"/>
            </a:pPr>
            <a:r>
              <a:rPr lang="en-US" sz="2699">
                <a:solidFill>
                  <a:srgbClr val="FFFFFF"/>
                </a:solidFill>
                <a:latin typeface="Canva Sans"/>
              </a:rPr>
              <a:t>In light of the changing dynamics of the aviation sector, airlines are realizing the value of drip coffee makers to improve onboard coffee services and satisfy customer expectations for a convenient and high-quality coffee experience.</a:t>
            </a:r>
          </a:p>
          <a:p>
            <a:pPr marL="582922" indent="-291461" lvl="1">
              <a:lnSpc>
                <a:spcPts val="3779"/>
              </a:lnSpc>
              <a:buFont typeface="Arial"/>
              <a:buChar char="•"/>
            </a:pPr>
            <a:r>
              <a:rPr lang="en-US" sz="2699">
                <a:solidFill>
                  <a:srgbClr val="FFFFFF"/>
                </a:solidFill>
                <a:latin typeface="Canva Sans"/>
              </a:rPr>
              <a:t>Airlines use capsule coffee makers to improve the quality of coffee served on board, accommodate passenger preferences, and improve the entire in-flight experience to maximize available space.</a:t>
            </a:r>
          </a:p>
          <a:p>
            <a:pPr marL="582922" indent="-291461" lvl="1">
              <a:lnSpc>
                <a:spcPts val="3779"/>
              </a:lnSpc>
              <a:buFont typeface="Arial"/>
              <a:buChar char="•"/>
            </a:pPr>
            <a:r>
              <a:rPr lang="en-US" sz="2699">
                <a:solidFill>
                  <a:srgbClr val="FFFFFF"/>
                </a:solidFill>
                <a:latin typeface="Canva Sans"/>
              </a:rPr>
              <a:t>The market for aeroplane coffee is expanding thanks in part to general aviation as more and more corporate and private jet passengers look for more luxurious in-flight experiences.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0" r="0" b="-17777"/>
            </a:stretch>
          </a:blipFill>
        </p:spPr>
      </p:sp>
      <p:sp>
        <p:nvSpPr>
          <p:cNvPr name="Freeform 3" id="3"/>
          <p:cNvSpPr/>
          <p:nvPr/>
        </p:nvSpPr>
        <p:spPr>
          <a:xfrm flipH="false" flipV="false" rot="0">
            <a:off x="7498060" y="2211567"/>
            <a:ext cx="4328871" cy="1386920"/>
          </a:xfrm>
          <a:custGeom>
            <a:avLst/>
            <a:gdLst/>
            <a:ahLst/>
            <a:cxnLst/>
            <a:rect r="r" b="b" t="t" l="l"/>
            <a:pathLst>
              <a:path h="1386920" w="4328871">
                <a:moveTo>
                  <a:pt x="0" y="0"/>
                </a:moveTo>
                <a:lnTo>
                  <a:pt x="4328871" y="0"/>
                </a:lnTo>
                <a:lnTo>
                  <a:pt x="4328871" y="1386919"/>
                </a:lnTo>
                <a:lnTo>
                  <a:pt x="0" y="1386919"/>
                </a:lnTo>
                <a:lnTo>
                  <a:pt x="0" y="0"/>
                </a:lnTo>
                <a:close/>
              </a:path>
            </a:pathLst>
          </a:custGeom>
          <a:blipFill>
            <a:blip r:embed="rId3"/>
            <a:stretch>
              <a:fillRect l="-323" t="-14141" r="-3236" b="-7070"/>
            </a:stretch>
          </a:blipFill>
        </p:spPr>
      </p:sp>
      <p:sp>
        <p:nvSpPr>
          <p:cNvPr name="Freeform 4" id="4"/>
          <p:cNvSpPr/>
          <p:nvPr/>
        </p:nvSpPr>
        <p:spPr>
          <a:xfrm flipH="false" flipV="false" rot="0">
            <a:off x="367239" y="2496921"/>
            <a:ext cx="5908352" cy="1002530"/>
          </a:xfrm>
          <a:custGeom>
            <a:avLst/>
            <a:gdLst/>
            <a:ahLst/>
            <a:cxnLst/>
            <a:rect r="r" b="b" t="t" l="l"/>
            <a:pathLst>
              <a:path h="1002530" w="5908352">
                <a:moveTo>
                  <a:pt x="0" y="0"/>
                </a:moveTo>
                <a:lnTo>
                  <a:pt x="5908352" y="0"/>
                </a:lnTo>
                <a:lnTo>
                  <a:pt x="5908352" y="1002530"/>
                </a:lnTo>
                <a:lnTo>
                  <a:pt x="0" y="1002530"/>
                </a:lnTo>
                <a:lnTo>
                  <a:pt x="0" y="0"/>
                </a:lnTo>
                <a:close/>
              </a:path>
            </a:pathLst>
          </a:custGeom>
          <a:blipFill>
            <a:blip r:embed="rId4"/>
            <a:stretch>
              <a:fillRect l="-1390" t="-4098" r="-556" b="-9836"/>
            </a:stretch>
          </a:blipFill>
        </p:spPr>
      </p:sp>
      <p:sp>
        <p:nvSpPr>
          <p:cNvPr name="Freeform 5" id="5"/>
          <p:cNvSpPr/>
          <p:nvPr/>
        </p:nvSpPr>
        <p:spPr>
          <a:xfrm flipH="false" flipV="false" rot="0">
            <a:off x="13049401" y="2211567"/>
            <a:ext cx="4780166" cy="1188850"/>
          </a:xfrm>
          <a:custGeom>
            <a:avLst/>
            <a:gdLst/>
            <a:ahLst/>
            <a:cxnLst/>
            <a:rect r="r" b="b" t="t" l="l"/>
            <a:pathLst>
              <a:path h="1188850" w="4780166">
                <a:moveTo>
                  <a:pt x="0" y="0"/>
                </a:moveTo>
                <a:lnTo>
                  <a:pt x="4780166" y="0"/>
                </a:lnTo>
                <a:lnTo>
                  <a:pt x="4780166" y="1188849"/>
                </a:lnTo>
                <a:lnTo>
                  <a:pt x="0" y="1188849"/>
                </a:lnTo>
                <a:lnTo>
                  <a:pt x="0" y="0"/>
                </a:lnTo>
                <a:close/>
              </a:path>
            </a:pathLst>
          </a:custGeom>
          <a:blipFill>
            <a:blip r:embed="rId5"/>
            <a:stretch>
              <a:fillRect l="-2072" t="-154166" r="-1554" b="-162500"/>
            </a:stretch>
          </a:blipFill>
        </p:spPr>
      </p:sp>
      <p:sp>
        <p:nvSpPr>
          <p:cNvPr name="Freeform 6" id="6"/>
          <p:cNvSpPr/>
          <p:nvPr/>
        </p:nvSpPr>
        <p:spPr>
          <a:xfrm flipH="false" flipV="false" rot="0">
            <a:off x="1028700" y="4225187"/>
            <a:ext cx="3314953" cy="2096707"/>
          </a:xfrm>
          <a:custGeom>
            <a:avLst/>
            <a:gdLst/>
            <a:ahLst/>
            <a:cxnLst/>
            <a:rect r="r" b="b" t="t" l="l"/>
            <a:pathLst>
              <a:path h="2096707" w="3314953">
                <a:moveTo>
                  <a:pt x="0" y="0"/>
                </a:moveTo>
                <a:lnTo>
                  <a:pt x="3314953" y="0"/>
                </a:lnTo>
                <a:lnTo>
                  <a:pt x="3314953" y="2096707"/>
                </a:lnTo>
                <a:lnTo>
                  <a:pt x="0" y="2096707"/>
                </a:lnTo>
                <a:lnTo>
                  <a:pt x="0" y="0"/>
                </a:lnTo>
                <a:close/>
              </a:path>
            </a:pathLst>
          </a:custGeom>
          <a:blipFill>
            <a:blip r:embed="rId6"/>
            <a:stretch>
              <a:fillRect l="0" t="0" r="0" b="0"/>
            </a:stretch>
          </a:blipFill>
        </p:spPr>
      </p:sp>
      <p:sp>
        <p:nvSpPr>
          <p:cNvPr name="Freeform 7" id="7"/>
          <p:cNvSpPr/>
          <p:nvPr/>
        </p:nvSpPr>
        <p:spPr>
          <a:xfrm flipH="false" flipV="false" rot="0">
            <a:off x="5576443" y="4541461"/>
            <a:ext cx="5968543" cy="1464158"/>
          </a:xfrm>
          <a:custGeom>
            <a:avLst/>
            <a:gdLst/>
            <a:ahLst/>
            <a:cxnLst/>
            <a:rect r="r" b="b" t="t" l="l"/>
            <a:pathLst>
              <a:path h="1464158" w="5968543">
                <a:moveTo>
                  <a:pt x="0" y="0"/>
                </a:moveTo>
                <a:lnTo>
                  <a:pt x="5968543" y="0"/>
                </a:lnTo>
                <a:lnTo>
                  <a:pt x="5968543" y="1464159"/>
                </a:lnTo>
                <a:lnTo>
                  <a:pt x="0" y="1464159"/>
                </a:lnTo>
                <a:lnTo>
                  <a:pt x="0" y="0"/>
                </a:lnTo>
                <a:close/>
              </a:path>
            </a:pathLst>
          </a:custGeom>
          <a:blipFill>
            <a:blip r:embed="rId7"/>
            <a:stretch>
              <a:fillRect l="0" t="0" r="0" b="0"/>
            </a:stretch>
          </a:blipFill>
        </p:spPr>
      </p:sp>
      <p:sp>
        <p:nvSpPr>
          <p:cNvPr name="Freeform 8" id="8"/>
          <p:cNvSpPr/>
          <p:nvPr/>
        </p:nvSpPr>
        <p:spPr>
          <a:xfrm flipH="false" flipV="false" rot="0">
            <a:off x="12923982" y="4523148"/>
            <a:ext cx="4905585" cy="1240704"/>
          </a:xfrm>
          <a:custGeom>
            <a:avLst/>
            <a:gdLst/>
            <a:ahLst/>
            <a:cxnLst/>
            <a:rect r="r" b="b" t="t" l="l"/>
            <a:pathLst>
              <a:path h="1240704" w="4905585">
                <a:moveTo>
                  <a:pt x="0" y="0"/>
                </a:moveTo>
                <a:lnTo>
                  <a:pt x="4905585" y="0"/>
                </a:lnTo>
                <a:lnTo>
                  <a:pt x="4905585" y="1240704"/>
                </a:lnTo>
                <a:lnTo>
                  <a:pt x="0" y="1240704"/>
                </a:lnTo>
                <a:lnTo>
                  <a:pt x="0" y="0"/>
                </a:lnTo>
                <a:close/>
              </a:path>
            </a:pathLst>
          </a:custGeom>
          <a:blipFill>
            <a:blip r:embed="rId8"/>
            <a:stretch>
              <a:fillRect l="0" t="0" r="0" b="0"/>
            </a:stretch>
          </a:blipFill>
        </p:spPr>
      </p:sp>
      <p:sp>
        <p:nvSpPr>
          <p:cNvPr name="TextBox 9" id="9"/>
          <p:cNvSpPr txBox="true"/>
          <p:nvPr/>
        </p:nvSpPr>
        <p:spPr>
          <a:xfrm rot="0">
            <a:off x="5238599" y="700088"/>
            <a:ext cx="7810802" cy="857250"/>
          </a:xfrm>
          <a:prstGeom prst="rect">
            <a:avLst/>
          </a:prstGeom>
        </p:spPr>
        <p:txBody>
          <a:bodyPr anchor="t" rtlCol="false" tIns="0" lIns="0" bIns="0" rIns="0">
            <a:spAutoFit/>
          </a:bodyPr>
          <a:lstStyle/>
          <a:p>
            <a:pPr algn="ctr">
              <a:lnSpc>
                <a:spcPts val="6299"/>
              </a:lnSpc>
            </a:pPr>
            <a:r>
              <a:rPr lang="en-US" sz="6999">
                <a:solidFill>
                  <a:srgbClr val="000000"/>
                </a:solidFill>
                <a:latin typeface="Canva Sans"/>
              </a:rPr>
              <a:t>KEY PLAYERS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9158" t="0" r="-9158" b="0"/>
            </a:stretch>
          </a:blipFill>
        </p:spPr>
      </p:sp>
      <p:sp>
        <p:nvSpPr>
          <p:cNvPr name="TextBox 3" id="3"/>
          <p:cNvSpPr txBox="true"/>
          <p:nvPr/>
        </p:nvSpPr>
        <p:spPr>
          <a:xfrm rot="0">
            <a:off x="5114868" y="652096"/>
            <a:ext cx="7777133" cy="444284"/>
          </a:xfrm>
          <a:prstGeom prst="rect">
            <a:avLst/>
          </a:prstGeom>
        </p:spPr>
        <p:txBody>
          <a:bodyPr anchor="t" rtlCol="false" tIns="0" lIns="0" bIns="0" rIns="0">
            <a:spAutoFit/>
          </a:bodyPr>
          <a:lstStyle/>
          <a:p>
            <a:pPr algn="ctr">
              <a:lnSpc>
                <a:spcPts val="3259"/>
              </a:lnSpc>
            </a:pPr>
            <a:r>
              <a:rPr lang="en-US" sz="3431">
                <a:solidFill>
                  <a:srgbClr val="000000"/>
                </a:solidFill>
                <a:latin typeface="Georgia Pro Bold"/>
              </a:rPr>
              <a:t>For Full Report</a:t>
            </a:r>
          </a:p>
        </p:txBody>
      </p:sp>
      <p:sp>
        <p:nvSpPr>
          <p:cNvPr name="TextBox 4" id="4"/>
          <p:cNvSpPr txBox="true"/>
          <p:nvPr/>
        </p:nvSpPr>
        <p:spPr>
          <a:xfrm rot="0">
            <a:off x="3871407" y="804909"/>
            <a:ext cx="10545186" cy="1540037"/>
          </a:xfrm>
          <a:prstGeom prst="rect">
            <a:avLst/>
          </a:prstGeom>
        </p:spPr>
        <p:txBody>
          <a:bodyPr anchor="t" rtlCol="false" tIns="0" lIns="0" bIns="0" rIns="0">
            <a:spAutoFit/>
          </a:bodyPr>
          <a:lstStyle/>
          <a:p>
            <a:pPr algn="ctr">
              <a:lnSpc>
                <a:spcPts val="12631"/>
              </a:lnSpc>
            </a:pPr>
            <a:r>
              <a:rPr lang="en-US" sz="9022">
                <a:solidFill>
                  <a:srgbClr val="000000"/>
                </a:solidFill>
                <a:latin typeface="Canva Sans Bold"/>
              </a:rPr>
              <a:t>Contact us</a:t>
            </a:r>
          </a:p>
        </p:txBody>
      </p:sp>
      <p:sp>
        <p:nvSpPr>
          <p:cNvPr name="Freeform 5" id="5"/>
          <p:cNvSpPr/>
          <p:nvPr/>
        </p:nvSpPr>
        <p:spPr>
          <a:xfrm flipH="false" flipV="false" rot="0">
            <a:off x="7141474" y="2187591"/>
            <a:ext cx="3723920" cy="2367870"/>
          </a:xfrm>
          <a:custGeom>
            <a:avLst/>
            <a:gdLst/>
            <a:ahLst/>
            <a:cxnLst/>
            <a:rect r="r" b="b" t="t" l="l"/>
            <a:pathLst>
              <a:path h="2367870" w="3723920">
                <a:moveTo>
                  <a:pt x="0" y="0"/>
                </a:moveTo>
                <a:lnTo>
                  <a:pt x="3723920" y="0"/>
                </a:lnTo>
                <a:lnTo>
                  <a:pt x="3723920" y="2367871"/>
                </a:lnTo>
                <a:lnTo>
                  <a:pt x="0" y="2367871"/>
                </a:lnTo>
                <a:lnTo>
                  <a:pt x="0" y="0"/>
                </a:lnTo>
                <a:close/>
              </a:path>
            </a:pathLst>
          </a:custGeom>
          <a:blipFill>
            <a:blip r:embed="rId3"/>
            <a:stretch>
              <a:fillRect l="0" t="0" r="0" b="0"/>
            </a:stretch>
          </a:blipFill>
        </p:spPr>
      </p:sp>
      <p:sp>
        <p:nvSpPr>
          <p:cNvPr name="TextBox 6" id="6"/>
          <p:cNvSpPr txBox="true"/>
          <p:nvPr/>
        </p:nvSpPr>
        <p:spPr>
          <a:xfrm rot="0">
            <a:off x="-171356" y="4422112"/>
            <a:ext cx="18630712" cy="1129181"/>
          </a:xfrm>
          <a:prstGeom prst="rect">
            <a:avLst/>
          </a:prstGeom>
        </p:spPr>
        <p:txBody>
          <a:bodyPr anchor="t" rtlCol="false" tIns="0" lIns="0" bIns="0" rIns="0">
            <a:spAutoFit/>
          </a:bodyPr>
          <a:lstStyle/>
          <a:p>
            <a:pPr algn="ctr">
              <a:lnSpc>
                <a:spcPts val="9150"/>
              </a:lnSpc>
              <a:spcBef>
                <a:spcPct val="0"/>
              </a:spcBef>
            </a:pPr>
            <a:r>
              <a:rPr lang="en-US" sz="6536">
                <a:solidFill>
                  <a:srgbClr val="000000"/>
                </a:solidFill>
                <a:latin typeface="Lato Bold"/>
              </a:rPr>
              <a:t>COGNITIVE MARKET RESEARCH</a:t>
            </a:r>
          </a:p>
        </p:txBody>
      </p:sp>
      <p:sp>
        <p:nvSpPr>
          <p:cNvPr name="TextBox 7" id="7"/>
          <p:cNvSpPr txBox="true"/>
          <p:nvPr/>
        </p:nvSpPr>
        <p:spPr>
          <a:xfrm rot="0">
            <a:off x="3508930" y="5741466"/>
            <a:ext cx="10989009" cy="1219452"/>
          </a:xfrm>
          <a:prstGeom prst="rect">
            <a:avLst/>
          </a:prstGeom>
        </p:spPr>
        <p:txBody>
          <a:bodyPr anchor="t" rtlCol="false" tIns="0" lIns="0" bIns="0" rIns="0">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name="TextBox 8" id="8"/>
          <p:cNvSpPr txBox="true"/>
          <p:nvPr/>
        </p:nvSpPr>
        <p:spPr>
          <a:xfrm rot="0">
            <a:off x="2441627" y="7157521"/>
            <a:ext cx="13404747" cy="603221"/>
          </a:xfrm>
          <a:prstGeom prst="rect">
            <a:avLst/>
          </a:prstGeom>
        </p:spPr>
        <p:txBody>
          <a:bodyPr anchor="t" rtlCol="false" tIns="0" lIns="0" bIns="0" rIns="0">
            <a:spAutoFit/>
          </a:bodyPr>
          <a:lstStyle/>
          <a:p>
            <a:pPr algn="ctr">
              <a:lnSpc>
                <a:spcPts val="4922"/>
              </a:lnSpc>
            </a:pPr>
            <a:r>
              <a:rPr lang="en-US" sz="3516" spc="358">
                <a:solidFill>
                  <a:srgbClr val="000000"/>
                </a:solidFill>
                <a:latin typeface="Lato"/>
              </a:rPr>
              <a:t>sales@cognitivemarketresearch.com</a:t>
            </a:r>
          </a:p>
        </p:txBody>
      </p:sp>
      <p:sp>
        <p:nvSpPr>
          <p:cNvPr name="TextBox 9" id="9"/>
          <p:cNvSpPr txBox="true"/>
          <p:nvPr/>
        </p:nvSpPr>
        <p:spPr>
          <a:xfrm rot="0">
            <a:off x="1384587" y="7948191"/>
            <a:ext cx="15975491" cy="714230"/>
          </a:xfrm>
          <a:prstGeom prst="rect">
            <a:avLst/>
          </a:prstGeom>
        </p:spPr>
        <p:txBody>
          <a:bodyPr anchor="t" rtlCol="false" tIns="0" lIns="0" bIns="0" rIns="0">
            <a:spAutoFit/>
          </a:bodyPr>
          <a:lstStyle/>
          <a:p>
            <a:pPr algn="ctr">
              <a:lnSpc>
                <a:spcPts val="5782"/>
              </a:lnSpc>
              <a:spcBef>
                <a:spcPct val="0"/>
              </a:spcBef>
            </a:pPr>
            <a:r>
              <a:rPr lang="en-US" sz="4130" spc="413">
                <a:solidFill>
                  <a:srgbClr val="000000"/>
                </a:solidFill>
                <a:latin typeface="Lato"/>
              </a:rPr>
              <a:t>Access the Full Report : </a:t>
            </a:r>
            <a:r>
              <a:rPr lang="en-US" sz="4130" spc="413" u="sng">
                <a:solidFill>
                  <a:srgbClr val="000000"/>
                </a:solidFill>
                <a:latin typeface="Lato"/>
                <a:hlinkClick r:id="rId4" tooltip="http://tinyurl.com/y5fmxbje"/>
              </a:rPr>
              <a:t>http://tinyurl.com/y5fmxbje</a:t>
            </a:r>
          </a:p>
        </p:txBody>
      </p:sp>
      <p:sp>
        <p:nvSpPr>
          <p:cNvPr name="TextBox 10" id="10"/>
          <p:cNvSpPr txBox="true"/>
          <p:nvPr/>
        </p:nvSpPr>
        <p:spPr>
          <a:xfrm rot="0">
            <a:off x="4791894" y="9296400"/>
            <a:ext cx="9624699" cy="880739"/>
          </a:xfrm>
          <a:prstGeom prst="rect">
            <a:avLst/>
          </a:prstGeom>
        </p:spPr>
        <p:txBody>
          <a:bodyPr anchor="t" rtlCol="false" tIns="0" lIns="0" bIns="0" rIns="0">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spc="323" u="sng">
                <a:solidFill>
                  <a:srgbClr val="000000"/>
                </a:solidFill>
                <a:latin typeface="Lato"/>
                <a:hlinkClick r:id="rId5" tooltip="https://www.cognitivemarketresearch.com"/>
              </a:rPr>
              <a:t>https://www.cognitivemarketresearch.com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DAF82UyrEww</dc:identifier>
  <dcterms:modified xsi:type="dcterms:W3CDTF">2011-08-01T06:04:30Z</dcterms:modified>
  <cp:revision>1</cp:revision>
  <dc:title>Aircraft Coffee Market Report 2024</dc:title>
</cp:coreProperties>
</file>