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tinyurl.com/2sh2e2sw"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185" b="-10185"/>
            </a:stretch>
          </a:blipFill>
        </p:spPr>
        <p:txBody>
          <a:bodyPr/>
          <a:lstStyle/>
          <a:p/>
        </p:txBody>
      </p:sp>
      <p:grpSp>
        <p:nvGrpSpPr>
          <p:cNvPr id="3" name="Group 3"/>
          <p:cNvGrpSpPr/>
          <p:nvPr/>
        </p:nvGrpSpPr>
        <p:grpSpPr>
          <a:xfrm>
            <a:off x="914400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171514">
                <a:alpha val="54902"/>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9677851" y="935289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9402502" y="3394709"/>
            <a:ext cx="9144000" cy="4431983"/>
          </a:xfrm>
          <a:prstGeom prst="rect">
            <a:avLst/>
          </a:prstGeom>
        </p:spPr>
        <p:txBody>
          <a:bodyPr wrap="square" lIns="0" tIns="0" rIns="0" bIns="0" rtlCol="0" anchor="t">
            <a:spAutoFit/>
          </a:bodyPr>
          <a:lstStyle/>
          <a:p>
            <a:r>
              <a:rPr lang="en-US" sz="7200">
                <a:solidFill>
                  <a:srgbClr val="FFFFFF"/>
                </a:solidFill>
                <a:latin typeface="Canva Sans"/>
              </a:rPr>
              <a:t>GLOBAL </a:t>
            </a:r>
          </a:p>
          <a:p>
            <a:r>
              <a:rPr lang="en-US" sz="7200">
                <a:solidFill>
                  <a:srgbClr val="FFFFFF"/>
                </a:solidFill>
                <a:latin typeface="Canva Sans"/>
              </a:rPr>
              <a:t>AIR FRYER</a:t>
            </a:r>
          </a:p>
          <a:p>
            <a:r>
              <a:rPr lang="en-US" sz="7200">
                <a:solidFill>
                  <a:srgbClr val="FFFFFF"/>
                </a:solidFill>
                <a:latin typeface="Canva Sans"/>
              </a:rPr>
              <a:t>MARKET REPORT </a:t>
            </a:r>
          </a:p>
          <a:p>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16218" y="1691515"/>
            <a:ext cx="15255563" cy="7407708"/>
            <a:chExt cx="4017926" cy="1951001"/>
          </a:xfrm>
        </p:grpSpPr>
        <p:sp>
          <p:nvSpPr>
            <p:cNvPr id="4" name="Freeform 4"/>
            <p:cNvSpPr/>
            <p:nvPr/>
          </p:nvSpPr>
          <p:spPr>
            <a:xfrm>
              <a:off x="0" y="0"/>
              <a:ext cx="4017926" cy="1951001"/>
            </a:xfrm>
            <a:custGeom>
              <a:rect l="l" t="t" r="r" b="b"/>
              <a:pathLst>
                <a:path w="4017926" h="1951001">
                  <a:moveTo>
                    <a:pt x="0" y="0"/>
                  </a:moveTo>
                  <a:lnTo>
                    <a:pt x="4017926" y="0"/>
                  </a:lnTo>
                  <a:lnTo>
                    <a:pt x="4017926" y="1951001"/>
                  </a:lnTo>
                  <a:lnTo>
                    <a:pt x="0" y="1951001"/>
                  </a:lnTo>
                  <a:close/>
                </a:path>
              </a:pathLst>
            </a:custGeom>
            <a:solidFill>
              <a:srgbClr val="1B1B20">
                <a:alpha val="74902"/>
              </a:srgbClr>
            </a:solidFill>
          </p:spPr>
          <p:txBody>
            <a:bodyPr/>
            <a:lstStyle/>
            <a:p/>
          </p:txBody>
        </p:sp>
        <p:sp>
          <p:nvSpPr>
            <p:cNvPr id="5" name="TextBox 5"/>
            <p:cNvSpPr txBox="1"/>
            <p:nvPr/>
          </p:nvSpPr>
          <p:spPr>
            <a:xfrm>
              <a:off x="0" y="-38100"/>
              <a:ext cx="4017926" cy="19891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84221" y="1936317"/>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1789627" y="3129326"/>
            <a:ext cx="14708746" cy="54248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Like a fan oven, air fryers cook food by circulating hot air, and they also use a chemical mechanism called the reaction of Maillard to brown up the food's outside and provide delicious results. Increased demand is anticipated for lodging, dining, and medical facilities. Furthermore, the strong demand for energy-efficient goods will support market expansion. The degree of competition was further increased by the entry of new rivals and brands with private labels into the market.  A few of the key elements anticipated to fuel market expansion are rising consumer health consciousness and a need for quick and easy cooking solutions. The rise in e-commerce and online shopping platforms and the incorporation of intelligent technology into air fryers will present development prospects for the market.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grpSp>
        <p:nvGrpSpPr>
          <p:cNvPr id="3" name="Group 3"/>
          <p:cNvGrpSpPr/>
          <p:nvPr/>
        </p:nvGrpSpPr>
        <p:grpSpPr>
          <a:xfrm>
            <a:off x="238617" y="6002119"/>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411E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81926" y="6312339"/>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534434" y="6230924"/>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02825" y="6708294"/>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541427" y="6347346"/>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7.20%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238617" y="3185064"/>
            <a:ext cx="8339714" cy="2524841"/>
            <a:chExt cx="860407" cy="260488"/>
          </a:xfrm>
        </p:grpSpPr>
        <p:sp>
          <p:nvSpPr>
            <p:cNvPr id="17" name="Freeform 17"/>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411E11"/>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581926" y="3495284"/>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20" name="Group 20"/>
          <p:cNvGrpSpPr/>
          <p:nvPr/>
        </p:nvGrpSpPr>
        <p:grpSpPr>
          <a:xfrm>
            <a:off x="534434" y="3413869"/>
            <a:ext cx="2006993" cy="200699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802825" y="4320054"/>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a:t>
            </a:r>
          </a:p>
        </p:txBody>
      </p:sp>
      <p:sp>
        <p:nvSpPr>
          <p:cNvPr id="24" name="TextBox 24"/>
          <p:cNvSpPr txBox="1"/>
          <p:nvPr/>
        </p:nvSpPr>
        <p:spPr>
          <a:xfrm>
            <a:off x="2541427" y="3530290"/>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MARKET SIZE</a:t>
            </a:r>
          </a:p>
          <a:p>
            <a:pPr algn="ctr">
              <a:lnSpc>
                <a:spcPts val="6497"/>
              </a:lnSpc>
              <a:spcBef>
                <a:spcPct val="0"/>
              </a:spcBef>
            </a:pPr>
            <a:r>
              <a:rPr lang="en-US" sz="4640">
                <a:solidFill>
                  <a:srgbClr val="FFFFFF"/>
                </a:solidFill>
                <a:latin typeface="Poppins"/>
              </a:rPr>
              <a:t>USD 989.2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41802" y="1613236"/>
            <a:ext cx="6179914" cy="2614293"/>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36680"/>
            </a:solidFill>
          </p:spPr>
          <p:txBody>
            <a:bodyPr/>
            <a:lstStyle/>
            <a:p/>
          </p:txBody>
        </p:sp>
      </p:grpSp>
      <p:grpSp>
        <p:nvGrpSpPr>
          <p:cNvPr id="8" name="Group 8"/>
          <p:cNvGrpSpPr/>
          <p:nvPr/>
        </p:nvGrpSpPr>
        <p:grpSpPr>
          <a:xfrm rot="5400000">
            <a:off x="1258456" y="1288595"/>
            <a:ext cx="770916" cy="3287829"/>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41802" y="4522804"/>
            <a:ext cx="6179914" cy="2614293"/>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B261F"/>
            </a:solidFill>
          </p:spPr>
          <p:txBody>
            <a:bodyPr/>
            <a:lstStyle/>
            <a:p/>
          </p:txBody>
        </p:sp>
      </p:grpSp>
      <p:grpSp>
        <p:nvGrpSpPr>
          <p:cNvPr id="12" name="Group 12"/>
          <p:cNvGrpSpPr/>
          <p:nvPr/>
        </p:nvGrpSpPr>
        <p:grpSpPr>
          <a:xfrm rot="5400000">
            <a:off x="1258456" y="4198162"/>
            <a:ext cx="770916" cy="3287829"/>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272432" y="2147079"/>
            <a:ext cx="4678794"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Drawer Type Air Fryer</a:t>
            </a:r>
          </a:p>
          <a:p>
            <a:pPr marL="647700" lvl="1" indent="-323850">
              <a:lnSpc>
                <a:spcPts val="4200"/>
              </a:lnSpc>
              <a:buFont typeface="Arial"/>
              <a:buChar char="•"/>
            </a:pPr>
            <a:r>
              <a:rPr lang="en-US" sz="3000">
                <a:solidFill>
                  <a:srgbClr val="FFFFFF"/>
                </a:solidFill>
                <a:latin typeface="Montserrat"/>
              </a:rPr>
              <a:t>Lid Type Air Fryer</a:t>
            </a:r>
          </a:p>
        </p:txBody>
      </p:sp>
      <p:sp>
        <p:nvSpPr>
          <p:cNvPr id="16" name="TextBox 16"/>
          <p:cNvSpPr txBox="1"/>
          <p:nvPr/>
        </p:nvSpPr>
        <p:spPr>
          <a:xfrm>
            <a:off x="233477" y="2771971"/>
            <a:ext cx="2820875" cy="344448"/>
          </a:xfrm>
          <a:prstGeom prst="rect">
            <a:avLst/>
          </a:prstGeom>
        </p:spPr>
        <p:txBody>
          <a:bodyPr lIns="0" tIns="0" rIns="0" bIns="0" rtlCol="0" anchor="t">
            <a:spAutoFit/>
          </a:bodyPr>
          <a:lstStyle/>
          <a:p>
            <a:pPr algn="ctr">
              <a:lnSpc>
                <a:spcPts val="2642"/>
              </a:lnSpc>
            </a:pPr>
            <a:r>
              <a:rPr lang="en-US" sz="2616">
                <a:solidFill>
                  <a:srgbClr val="43B4BE"/>
                </a:solidFill>
                <a:latin typeface="Montserrat Classic"/>
              </a:rPr>
              <a:t>Type Segment</a:t>
            </a:r>
          </a:p>
        </p:txBody>
      </p:sp>
      <p:sp>
        <p:nvSpPr>
          <p:cNvPr id="17" name="TextBox 17"/>
          <p:cNvSpPr txBox="1"/>
          <p:nvPr/>
        </p:nvSpPr>
        <p:spPr>
          <a:xfrm>
            <a:off x="3617100" y="5278081"/>
            <a:ext cx="4878424"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Manual</a:t>
            </a:r>
          </a:p>
          <a:p>
            <a:pPr marL="647700" lvl="1" indent="-323850">
              <a:lnSpc>
                <a:spcPts val="4200"/>
              </a:lnSpc>
              <a:buFont typeface="Arial"/>
              <a:buChar char="•"/>
            </a:pPr>
            <a:r>
              <a:rPr lang="en-US" sz="3000">
                <a:solidFill>
                  <a:srgbClr val="FFFFFF"/>
                </a:solidFill>
                <a:latin typeface="Montserrat"/>
              </a:rPr>
              <a:t>Digital</a:t>
            </a:r>
          </a:p>
        </p:txBody>
      </p:sp>
      <p:sp>
        <p:nvSpPr>
          <p:cNvPr id="18" name="TextBox 18"/>
          <p:cNvSpPr txBox="1"/>
          <p:nvPr/>
        </p:nvSpPr>
        <p:spPr>
          <a:xfrm>
            <a:off x="233477" y="5503879"/>
            <a:ext cx="2820875" cy="673391"/>
          </a:xfrm>
          <a:prstGeom prst="rect">
            <a:avLst/>
          </a:prstGeom>
        </p:spPr>
        <p:txBody>
          <a:bodyPr lIns="0" tIns="0" rIns="0" bIns="0" rtlCol="0" anchor="t">
            <a:spAutoFit/>
          </a:bodyPr>
          <a:lstStyle/>
          <a:p>
            <a:pPr algn="ctr">
              <a:lnSpc>
                <a:spcPts val="2642"/>
              </a:lnSpc>
            </a:pPr>
            <a:r>
              <a:rPr lang="en-US" sz="2616">
                <a:solidFill>
                  <a:srgbClr val="43B4BE"/>
                </a:solidFill>
                <a:latin typeface="Montserrat Classic"/>
              </a:rPr>
              <a:t>Function Segment</a:t>
            </a:r>
          </a:p>
        </p:txBody>
      </p:sp>
      <p:grpSp>
        <p:nvGrpSpPr>
          <p:cNvPr id="19" name="Group 19"/>
          <p:cNvGrpSpPr/>
          <p:nvPr/>
        </p:nvGrpSpPr>
        <p:grpSpPr>
          <a:xfrm>
            <a:off x="2141802" y="7505364"/>
            <a:ext cx="6179914" cy="2614293"/>
            <a:chExt cx="8245593" cy="3488138"/>
          </a:xfrm>
        </p:grpSpPr>
        <p:sp>
          <p:nvSpPr>
            <p:cNvPr id="20" name="Freeform 2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411E11"/>
            </a:solidFill>
          </p:spPr>
          <p:txBody>
            <a:bodyPr/>
            <a:lstStyle/>
            <a:p/>
          </p:txBody>
        </p:sp>
      </p:grpSp>
      <p:grpSp>
        <p:nvGrpSpPr>
          <p:cNvPr id="21" name="Group 21"/>
          <p:cNvGrpSpPr/>
          <p:nvPr/>
        </p:nvGrpSpPr>
        <p:grpSpPr>
          <a:xfrm rot="5400000">
            <a:off x="1258456" y="7180722"/>
            <a:ext cx="770916" cy="3287829"/>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3443293" y="7854610"/>
            <a:ext cx="4878424" cy="1943489"/>
          </a:xfrm>
          <a:prstGeom prst="rect">
            <a:avLst/>
          </a:prstGeom>
        </p:spPr>
        <p:txBody>
          <a:bodyPr lIns="0" tIns="0" rIns="0" bIns="0" rtlCol="0" anchor="t">
            <a:spAutoFit/>
          </a:bodyPr>
          <a:lstStyle/>
          <a:p>
            <a:pPr marL="482470" lvl="1" indent="-241235">
              <a:lnSpc>
                <a:spcPts val="3128"/>
              </a:lnSpc>
              <a:buFont typeface="Arial"/>
              <a:buChar char="•"/>
            </a:pPr>
            <a:r>
              <a:rPr lang="en-US" sz="2234">
                <a:solidFill>
                  <a:srgbClr val="FFFFFF"/>
                </a:solidFill>
                <a:latin typeface="Montserrat"/>
              </a:rPr>
              <a:t>Smaller Model Size (2-4.9 Litres)</a:t>
            </a:r>
          </a:p>
          <a:p>
            <a:pPr marL="482470" lvl="1" indent="-241235">
              <a:lnSpc>
                <a:spcPts val="3128"/>
              </a:lnSpc>
              <a:buFont typeface="Arial"/>
              <a:buChar char="•"/>
            </a:pPr>
            <a:r>
              <a:rPr lang="en-US" sz="2234">
                <a:solidFill>
                  <a:srgbClr val="FFFFFF"/>
                </a:solidFill>
                <a:latin typeface="Montserrat"/>
              </a:rPr>
              <a:t>Larger Model Size (5-5.9 Litres)</a:t>
            </a:r>
          </a:p>
          <a:p>
            <a:pPr marL="482470" lvl="1" indent="-241235">
              <a:lnSpc>
                <a:spcPts val="3128"/>
              </a:lnSpc>
              <a:buFont typeface="Arial"/>
              <a:buChar char="•"/>
            </a:pPr>
            <a:r>
              <a:rPr lang="en-US" sz="2234">
                <a:solidFill>
                  <a:srgbClr val="FFFFFF"/>
                </a:solidFill>
                <a:latin typeface="Montserrat"/>
              </a:rPr>
              <a:t>Extra-Large Model Size (6-12 Litres) </a:t>
            </a:r>
          </a:p>
        </p:txBody>
      </p:sp>
      <p:sp>
        <p:nvSpPr>
          <p:cNvPr id="24" name="TextBox 24"/>
          <p:cNvSpPr txBox="1"/>
          <p:nvPr/>
        </p:nvSpPr>
        <p:spPr>
          <a:xfrm>
            <a:off x="233477" y="8701756"/>
            <a:ext cx="2820875" cy="344448"/>
          </a:xfrm>
          <a:prstGeom prst="rect">
            <a:avLst/>
          </a:prstGeom>
        </p:spPr>
        <p:txBody>
          <a:bodyPr lIns="0" tIns="0" rIns="0" bIns="0" rtlCol="0" anchor="t">
            <a:spAutoFit/>
          </a:bodyPr>
          <a:lstStyle/>
          <a:p>
            <a:pPr algn="ctr">
              <a:lnSpc>
                <a:spcPts val="2642"/>
              </a:lnSpc>
            </a:pPr>
            <a:r>
              <a:rPr lang="en-US" sz="2616">
                <a:solidFill>
                  <a:srgbClr val="43B4BE"/>
                </a:solidFill>
                <a:latin typeface="Montserrat Classic"/>
              </a:rPr>
              <a:t>Litres Segment</a:t>
            </a:r>
          </a:p>
        </p:txBody>
      </p:sp>
      <p:grpSp>
        <p:nvGrpSpPr>
          <p:cNvPr id="25" name="Group 25"/>
          <p:cNvGrpSpPr/>
          <p:nvPr/>
        </p:nvGrpSpPr>
        <p:grpSpPr>
          <a:xfrm>
            <a:off x="12108086" y="1613817"/>
            <a:ext cx="6179914" cy="2614293"/>
            <a:chExt cx="8245593" cy="3488138"/>
          </a:xfrm>
        </p:grpSpPr>
        <p:sp>
          <p:nvSpPr>
            <p:cNvPr id="26" name="Freeform 26"/>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1E3048"/>
            </a:solidFill>
          </p:spPr>
          <p:txBody>
            <a:bodyPr/>
            <a:lstStyle/>
            <a:p/>
          </p:txBody>
        </p:sp>
      </p:grpSp>
      <p:grpSp>
        <p:nvGrpSpPr>
          <p:cNvPr id="27" name="Group 27"/>
          <p:cNvGrpSpPr/>
          <p:nvPr/>
        </p:nvGrpSpPr>
        <p:grpSpPr>
          <a:xfrm rot="5400000">
            <a:off x="11224740" y="1289175"/>
            <a:ext cx="770916" cy="3287829"/>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9" name="Group 29"/>
          <p:cNvGrpSpPr/>
          <p:nvPr/>
        </p:nvGrpSpPr>
        <p:grpSpPr>
          <a:xfrm>
            <a:off x="12108086" y="4523385"/>
            <a:ext cx="6179914" cy="2614293"/>
            <a:chExt cx="8245593" cy="3488138"/>
          </a:xfrm>
        </p:grpSpPr>
        <p:sp>
          <p:nvSpPr>
            <p:cNvPr id="30" name="Freeform 3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B65C5C"/>
            </a:solidFill>
          </p:spPr>
          <p:txBody>
            <a:bodyPr/>
            <a:lstStyle/>
            <a:p/>
          </p:txBody>
        </p:sp>
      </p:grpSp>
      <p:grpSp>
        <p:nvGrpSpPr>
          <p:cNvPr id="31" name="Group 31"/>
          <p:cNvGrpSpPr/>
          <p:nvPr/>
        </p:nvGrpSpPr>
        <p:grpSpPr>
          <a:xfrm rot="5400000">
            <a:off x="11224740" y="4198743"/>
            <a:ext cx="770916" cy="3287829"/>
            <a:chExt cx="3130550" cy="13351270"/>
          </a:xfrm>
        </p:grpSpPr>
        <p:sp>
          <p:nvSpPr>
            <p:cNvPr id="32" name="Freeform 3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3" name="TextBox 33"/>
          <p:cNvSpPr txBox="1"/>
          <p:nvPr/>
        </p:nvSpPr>
        <p:spPr>
          <a:xfrm>
            <a:off x="13254113" y="1905886"/>
            <a:ext cx="4678794" cy="1981368"/>
          </a:xfrm>
          <a:prstGeom prst="rect">
            <a:avLst/>
          </a:prstGeom>
        </p:spPr>
        <p:txBody>
          <a:bodyPr lIns="0" tIns="0" rIns="0" bIns="0" rtlCol="0" anchor="t">
            <a:spAutoFit/>
          </a:bodyPr>
          <a:lstStyle/>
          <a:p>
            <a:pPr marL="612010" lvl="1" indent="-306005">
              <a:lnSpc>
                <a:spcPts val="3968"/>
              </a:lnSpc>
              <a:buFont typeface="Arial"/>
              <a:buChar char="•"/>
            </a:pPr>
            <a:r>
              <a:rPr lang="en-US" sz="2834">
                <a:solidFill>
                  <a:srgbClr val="FFFFFF"/>
                </a:solidFill>
                <a:latin typeface="Montserrat"/>
              </a:rPr>
              <a:t>Low (USD 30-100)</a:t>
            </a:r>
          </a:p>
          <a:p>
            <a:pPr marL="612010" lvl="1" indent="-306005">
              <a:lnSpc>
                <a:spcPts val="3968"/>
              </a:lnSpc>
              <a:buFont typeface="Arial"/>
              <a:buChar char="•"/>
            </a:pPr>
            <a:r>
              <a:rPr lang="en-US" sz="2834">
                <a:solidFill>
                  <a:srgbClr val="FFFFFF"/>
                </a:solidFill>
                <a:latin typeface="Montserrat"/>
              </a:rPr>
              <a:t>Mid (USD 100-200)</a:t>
            </a:r>
          </a:p>
          <a:p>
            <a:pPr marL="612010" lvl="1" indent="-306005">
              <a:lnSpc>
                <a:spcPts val="3968"/>
              </a:lnSpc>
              <a:buFont typeface="Arial"/>
              <a:buChar char="•"/>
            </a:pPr>
            <a:r>
              <a:rPr lang="en-US" sz="2834">
                <a:solidFill>
                  <a:srgbClr val="FFFFFF"/>
                </a:solidFill>
                <a:latin typeface="Montserrat"/>
              </a:rPr>
              <a:t>Premium (Above USD 200) </a:t>
            </a:r>
          </a:p>
        </p:txBody>
      </p:sp>
      <p:sp>
        <p:nvSpPr>
          <p:cNvPr id="34" name="TextBox 34"/>
          <p:cNvSpPr txBox="1"/>
          <p:nvPr/>
        </p:nvSpPr>
        <p:spPr>
          <a:xfrm>
            <a:off x="10199761" y="2653346"/>
            <a:ext cx="2820875" cy="673391"/>
          </a:xfrm>
          <a:prstGeom prst="rect">
            <a:avLst/>
          </a:prstGeom>
        </p:spPr>
        <p:txBody>
          <a:bodyPr lIns="0" tIns="0" rIns="0" bIns="0" rtlCol="0" anchor="t">
            <a:spAutoFit/>
          </a:bodyPr>
          <a:lstStyle/>
          <a:p>
            <a:pPr algn="ctr">
              <a:lnSpc>
                <a:spcPts val="2642"/>
              </a:lnSpc>
            </a:pPr>
            <a:r>
              <a:rPr lang="en-US" sz="2616">
                <a:solidFill>
                  <a:srgbClr val="43B4BE"/>
                </a:solidFill>
                <a:latin typeface="Montserrat Classic"/>
              </a:rPr>
              <a:t>Price Range Segment</a:t>
            </a:r>
          </a:p>
        </p:txBody>
      </p:sp>
      <p:sp>
        <p:nvSpPr>
          <p:cNvPr id="35" name="TextBox 35"/>
          <p:cNvSpPr txBox="1"/>
          <p:nvPr/>
        </p:nvSpPr>
        <p:spPr>
          <a:xfrm>
            <a:off x="13587488" y="4802266"/>
            <a:ext cx="4700512" cy="1981368"/>
          </a:xfrm>
          <a:prstGeom prst="rect">
            <a:avLst/>
          </a:prstGeom>
        </p:spPr>
        <p:txBody>
          <a:bodyPr lIns="0" tIns="0" rIns="0" bIns="0" rtlCol="0" anchor="t">
            <a:spAutoFit/>
          </a:bodyPr>
          <a:lstStyle/>
          <a:p>
            <a:pPr marL="612008" lvl="1" indent="-306004">
              <a:lnSpc>
                <a:spcPts val="3968"/>
              </a:lnSpc>
              <a:buFont typeface="Arial"/>
              <a:buChar char="•"/>
            </a:pPr>
            <a:r>
              <a:rPr lang="en-US" sz="2834">
                <a:solidFill>
                  <a:srgbClr val="FFFFFF"/>
                </a:solidFill>
                <a:latin typeface="Montserrat"/>
              </a:rPr>
              <a:t>Specialty Stores</a:t>
            </a:r>
          </a:p>
          <a:p>
            <a:pPr marL="612008" lvl="1" indent="-306004">
              <a:lnSpc>
                <a:spcPts val="3968"/>
              </a:lnSpc>
              <a:buFont typeface="Arial"/>
              <a:buChar char="•"/>
            </a:pPr>
            <a:r>
              <a:rPr lang="en-US" sz="2834">
                <a:solidFill>
                  <a:srgbClr val="FFFFFF"/>
                </a:solidFill>
                <a:latin typeface="Montserrat"/>
              </a:rPr>
              <a:t>Supermarkets</a:t>
            </a:r>
          </a:p>
          <a:p>
            <a:pPr>
              <a:lnSpc>
                <a:spcPts val="3968"/>
              </a:lnSpc>
            </a:pPr>
            <a:r>
              <a:rPr lang="en-US" sz="2834">
                <a:solidFill>
                  <a:srgbClr val="FFFFFF"/>
                </a:solidFill>
                <a:latin typeface="Montserrat"/>
              </a:rPr>
              <a:t>/Hypermarkets</a:t>
            </a:r>
          </a:p>
          <a:p>
            <a:pPr marL="612008" lvl="1" indent="-306004">
              <a:lnSpc>
                <a:spcPts val="3968"/>
              </a:lnSpc>
              <a:buFont typeface="Arial"/>
              <a:buChar char="•"/>
            </a:pPr>
            <a:r>
              <a:rPr lang="en-US" sz="2834">
                <a:solidFill>
                  <a:srgbClr val="FFFFFF"/>
                </a:solidFill>
                <a:latin typeface="Montserrat"/>
              </a:rPr>
              <a:t>E-Commerce</a:t>
            </a:r>
          </a:p>
        </p:txBody>
      </p:sp>
      <p:sp>
        <p:nvSpPr>
          <p:cNvPr id="36" name="TextBox 36"/>
          <p:cNvSpPr txBox="1"/>
          <p:nvPr/>
        </p:nvSpPr>
        <p:spPr>
          <a:xfrm>
            <a:off x="10199761" y="5529194"/>
            <a:ext cx="2820875" cy="673391"/>
          </a:xfrm>
          <a:prstGeom prst="rect">
            <a:avLst/>
          </a:prstGeom>
        </p:spPr>
        <p:txBody>
          <a:bodyPr lIns="0" tIns="0" rIns="0" bIns="0" rtlCol="0" anchor="t">
            <a:spAutoFit/>
          </a:bodyPr>
          <a:lstStyle/>
          <a:p>
            <a:pPr algn="ctr">
              <a:lnSpc>
                <a:spcPts val="2642"/>
              </a:lnSpc>
            </a:pPr>
            <a:r>
              <a:rPr lang="en-US" sz="2616">
                <a:solidFill>
                  <a:srgbClr val="43B4BE"/>
                </a:solidFill>
                <a:latin typeface="Montserrat Classic"/>
              </a:rPr>
              <a:t>Distribution Channel </a:t>
            </a:r>
          </a:p>
        </p:txBody>
      </p:sp>
      <p:grpSp>
        <p:nvGrpSpPr>
          <p:cNvPr id="37" name="Group 37"/>
          <p:cNvGrpSpPr/>
          <p:nvPr/>
        </p:nvGrpSpPr>
        <p:grpSpPr>
          <a:xfrm>
            <a:off x="12108086" y="7505944"/>
            <a:ext cx="6179914" cy="2614293"/>
            <a:chExt cx="8245593" cy="3488138"/>
          </a:xfrm>
        </p:grpSpPr>
        <p:sp>
          <p:nvSpPr>
            <p:cNvPr id="38" name="Freeform 38"/>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36680"/>
            </a:solidFill>
          </p:spPr>
          <p:txBody>
            <a:bodyPr/>
            <a:lstStyle/>
            <a:p/>
          </p:txBody>
        </p:sp>
      </p:grpSp>
      <p:grpSp>
        <p:nvGrpSpPr>
          <p:cNvPr id="39" name="Group 39"/>
          <p:cNvGrpSpPr/>
          <p:nvPr/>
        </p:nvGrpSpPr>
        <p:grpSpPr>
          <a:xfrm rot="5400000">
            <a:off x="11224740" y="7181302"/>
            <a:ext cx="770916" cy="3287829"/>
            <a:chExt cx="3130550" cy="13351270"/>
          </a:xfrm>
        </p:grpSpPr>
        <p:sp>
          <p:nvSpPr>
            <p:cNvPr id="40" name="Freeform 4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41" name="TextBox 41"/>
          <p:cNvSpPr txBox="1"/>
          <p:nvPr/>
        </p:nvSpPr>
        <p:spPr>
          <a:xfrm>
            <a:off x="13238714" y="8086389"/>
            <a:ext cx="4878424" cy="1479932"/>
          </a:xfrm>
          <a:prstGeom prst="rect">
            <a:avLst/>
          </a:prstGeom>
        </p:spPr>
        <p:txBody>
          <a:bodyPr lIns="0" tIns="0" rIns="0" bIns="0" rtlCol="0" anchor="t">
            <a:spAutoFit/>
          </a:bodyPr>
          <a:lstStyle/>
          <a:p>
            <a:pPr marL="612008" lvl="1" indent="-306004">
              <a:lnSpc>
                <a:spcPts val="3968"/>
              </a:lnSpc>
              <a:buFont typeface="Arial"/>
              <a:buChar char="•"/>
            </a:pPr>
            <a:r>
              <a:rPr lang="en-US" sz="2834">
                <a:solidFill>
                  <a:srgbClr val="FFFFFF"/>
                </a:solidFill>
                <a:latin typeface="Montserrat"/>
              </a:rPr>
              <a:t>Residential</a:t>
            </a:r>
          </a:p>
          <a:p>
            <a:pPr marL="612008" lvl="1" indent="-306004">
              <a:lnSpc>
                <a:spcPts val="3968"/>
              </a:lnSpc>
              <a:buFont typeface="Arial"/>
              <a:buChar char="•"/>
            </a:pPr>
            <a:r>
              <a:rPr lang="en-US" sz="2834">
                <a:solidFill>
                  <a:srgbClr val="FFFFFF"/>
                </a:solidFill>
                <a:latin typeface="Montserrat"/>
              </a:rPr>
              <a:t>Restaurants and Cafes</a:t>
            </a:r>
          </a:p>
          <a:p>
            <a:pPr marL="612008" lvl="1" indent="-306004">
              <a:lnSpc>
                <a:spcPts val="3968"/>
              </a:lnSpc>
              <a:buFont typeface="Arial"/>
              <a:buChar char="•"/>
            </a:pPr>
            <a:r>
              <a:rPr lang="en-US" sz="2834">
                <a:solidFill>
                  <a:srgbClr val="FFFFFF"/>
                </a:solidFill>
                <a:latin typeface="Montserrat"/>
              </a:rPr>
              <a:t>Hotels</a:t>
            </a:r>
          </a:p>
        </p:txBody>
      </p:sp>
      <p:sp>
        <p:nvSpPr>
          <p:cNvPr id="42" name="TextBox 42"/>
          <p:cNvSpPr txBox="1"/>
          <p:nvPr/>
        </p:nvSpPr>
        <p:spPr>
          <a:xfrm>
            <a:off x="10199761" y="8537284"/>
            <a:ext cx="2820875" cy="673391"/>
          </a:xfrm>
          <a:prstGeom prst="rect">
            <a:avLst/>
          </a:prstGeom>
        </p:spPr>
        <p:txBody>
          <a:bodyPr lIns="0" tIns="0" rIns="0" bIns="0" rtlCol="0" anchor="t">
            <a:spAutoFit/>
          </a:bodyPr>
          <a:lstStyle/>
          <a:p>
            <a:pPr algn="ctr">
              <a:lnSpc>
                <a:spcPts val="2642"/>
              </a:lnSpc>
            </a:pPr>
            <a:r>
              <a:rPr lang="en-US" sz="2616">
                <a:solidFill>
                  <a:srgbClr val="43B4BE"/>
                </a:solidFill>
                <a:latin typeface="Montserrat Classic"/>
              </a:rPr>
              <a:t>End User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101725"/>
            <a:ext cx="10958119" cy="9054145"/>
          </a:xfrm>
          <a:custGeom>
            <a:rect l="l" t="t" r="r" b="b"/>
            <a:pathLst>
              <a:path w="10958119" h="9054145">
                <a:moveTo>
                  <a:pt x="0" y="0"/>
                </a:moveTo>
                <a:lnTo>
                  <a:pt x="10958119" y="0"/>
                </a:lnTo>
                <a:lnTo>
                  <a:pt x="10958119" y="9054146"/>
                </a:lnTo>
                <a:lnTo>
                  <a:pt x="0" y="90541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353728" y="4914152"/>
            <a:ext cx="7798289" cy="1775460"/>
          </a:xfrm>
          <a:prstGeom prst="rect">
            <a:avLst/>
          </a:prstGeom>
        </p:spPr>
        <p:txBody>
          <a:bodyPr lIns="0" tIns="0" rIns="0" bIns="0" rtlCol="0" anchor="t">
            <a:spAutoFit/>
          </a:bodyPr>
          <a:lstStyle/>
          <a:p>
            <a:pPr algn="ctr">
              <a:lnSpc>
                <a:spcPts val="7019"/>
              </a:lnSpc>
            </a:pPr>
            <a:r>
              <a:rPr lang="en-US" sz="5999">
                <a:solidFill>
                  <a:srgbClr val="000000"/>
                </a:solidFill>
                <a:latin typeface="Montserrat"/>
              </a:rPr>
              <a:t>North America</a:t>
            </a:r>
          </a:p>
          <a:p>
            <a:pPr algn="ctr">
              <a:lnSpc>
                <a:spcPts val="7019"/>
              </a:lnSpc>
            </a:pPr>
            <a:r>
              <a:rPr lang="en-US" sz="5999">
                <a:solidFill>
                  <a:srgbClr val="000000"/>
                </a:solidFill>
                <a:latin typeface="Montserrat"/>
              </a:rPr>
              <a:t>40%</a:t>
            </a:r>
          </a:p>
        </p:txBody>
      </p:sp>
      <p:sp>
        <p:nvSpPr>
          <p:cNvPr id="4" name="TextBox 4"/>
          <p:cNvSpPr txBox="1"/>
          <p:nvPr/>
        </p:nvSpPr>
        <p:spPr>
          <a:xfrm>
            <a:off x="135983" y="25717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Air Fryer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6A84B8"/>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53668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84B8"/>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3668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84B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3668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091343"/>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Increased Awareness of Health Among Customers to Provide Viable Market Output</a:t>
            </a:r>
          </a:p>
        </p:txBody>
      </p:sp>
      <p:sp>
        <p:nvSpPr>
          <p:cNvPr id="18" name="TextBox 18"/>
          <p:cNvSpPr txBox="1"/>
          <p:nvPr/>
        </p:nvSpPr>
        <p:spPr>
          <a:xfrm>
            <a:off x="6883590" y="5824842"/>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Customers Ignorance of the Advantages of Air Fryer Appliances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1913913" y="1452905"/>
            <a:ext cx="14460175" cy="7381189"/>
            <a:chExt cx="3808441" cy="1944017"/>
          </a:xfrm>
        </p:grpSpPr>
        <p:sp>
          <p:nvSpPr>
            <p:cNvPr id="4" name="Freeform 4"/>
            <p:cNvSpPr/>
            <p:nvPr/>
          </p:nvSpPr>
          <p:spPr>
            <a:xfrm>
              <a:off x="0" y="0"/>
              <a:ext cx="3808441" cy="1944017"/>
            </a:xfrm>
            <a:custGeom>
              <a:rect l="l" t="t" r="r" b="b"/>
              <a:pathLst>
                <a:path w="3808440" h="1944017">
                  <a:moveTo>
                    <a:pt x="0" y="0"/>
                  </a:moveTo>
                  <a:lnTo>
                    <a:pt x="3808441" y="0"/>
                  </a:lnTo>
                  <a:lnTo>
                    <a:pt x="3808441" y="1944017"/>
                  </a:lnTo>
                  <a:lnTo>
                    <a:pt x="0" y="1944017"/>
                  </a:lnTo>
                  <a:close/>
                </a:path>
              </a:pathLst>
            </a:custGeom>
            <a:solidFill>
              <a:srgbClr val="12181D">
                <a:alpha val="89804"/>
              </a:srgbClr>
            </a:solidFill>
          </p:spPr>
          <p:txBody>
            <a:bodyPr/>
            <a:lstStyle/>
            <a:p/>
          </p:txBody>
        </p:sp>
        <p:sp>
          <p:nvSpPr>
            <p:cNvPr id="5" name="TextBox 5"/>
            <p:cNvSpPr txBox="1"/>
            <p:nvPr/>
          </p:nvSpPr>
          <p:spPr>
            <a:xfrm>
              <a:off x="0" y="-38100"/>
              <a:ext cx="3808441" cy="198211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1737598"/>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2248298" y="2690298"/>
            <a:ext cx="13791405" cy="5941061"/>
          </a:xfrm>
          <a:prstGeom prst="rect">
            <a:avLst/>
          </a:prstGeom>
        </p:spPr>
        <p:txBody>
          <a:bodyPr lIns="0" tIns="0" rIns="0" bIns="0" rtlCol="0" anchor="t">
            <a:spAutoFit/>
          </a:bodyPr>
          <a:lstStyle/>
          <a:p>
            <a:pPr marL="669280" lvl="1" indent="-334640">
              <a:lnSpc>
                <a:spcPts val="4339"/>
              </a:lnSpc>
              <a:buFont typeface="Arial"/>
              <a:buChar char="•"/>
            </a:pPr>
            <a:r>
              <a:rPr lang="en-US" sz="3099">
                <a:solidFill>
                  <a:srgbClr val="FFFFFF"/>
                </a:solidFill>
                <a:latin typeface="Canva Sans"/>
              </a:rPr>
              <a:t>The Worldwide Air Fryer market will expand significantly by 7.20% CAGR between 2023 and 2030.</a:t>
            </a:r>
          </a:p>
          <a:p>
            <a:pPr marL="669280" lvl="1" indent="-334640">
              <a:lnSpc>
                <a:spcPts val="4339"/>
              </a:lnSpc>
              <a:buFont typeface="Arial"/>
              <a:buChar char="•"/>
            </a:pPr>
            <a:r>
              <a:rPr lang="en-US" sz="3099">
                <a:solidFill>
                  <a:srgbClr val="FFFFFF"/>
                </a:solidFill>
                <a:latin typeface="Canva Sans"/>
              </a:rPr>
              <a:t>The demand for Air Fryers is rising consumer health consciousness and a need for quick and easy cooking solutions. The rise in e-commerce and online shopping platforms and the incorporation of intelligent technology into air fryers will present development prospects for the market.</a:t>
            </a:r>
          </a:p>
          <a:p>
            <a:pPr marL="669280" lvl="1" indent="-334640">
              <a:lnSpc>
                <a:spcPts val="4339"/>
              </a:lnSpc>
              <a:buFont typeface="Arial"/>
              <a:buChar char="•"/>
            </a:pPr>
            <a:r>
              <a:rPr lang="en-US" sz="3099">
                <a:solidFill>
                  <a:srgbClr val="FFFFFF"/>
                </a:solidFill>
                <a:latin typeface="Canva Sans"/>
              </a:rPr>
              <a:t>Demand for Smaller Model Sizes remains higher in the Air Fryer market.</a:t>
            </a:r>
          </a:p>
          <a:p>
            <a:pPr marL="669280" lvl="1" indent="-334640">
              <a:lnSpc>
                <a:spcPts val="4339"/>
              </a:lnSpc>
              <a:buFont typeface="Arial"/>
              <a:buChar char="•"/>
            </a:pPr>
            <a:r>
              <a:rPr lang="en-US" sz="3099">
                <a:solidFill>
                  <a:srgbClr val="FFFFFF"/>
                </a:solidFill>
                <a:latin typeface="Canva Sans"/>
              </a:rPr>
              <a:t>North American Air Fryer will continue to lead, whereas the APAC Air Fryer market will experience the most substantial growth until 2030.</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299435" y="500063"/>
            <a:ext cx="10443435" cy="10443435"/>
          </a:xfrm>
          <a:custGeom>
            <a:rect l="l" t="t" r="r" b="b"/>
            <a:pathLst>
              <a:path w="10443435" h="10443435">
                <a:moveTo>
                  <a:pt x="0" y="0"/>
                </a:moveTo>
                <a:lnTo>
                  <a:pt x="10443435" y="0"/>
                </a:lnTo>
                <a:lnTo>
                  <a:pt x="10443435" y="10443434"/>
                </a:lnTo>
                <a:lnTo>
                  <a:pt x="0" y="10443434"/>
                </a:lnTo>
                <a:lnTo>
                  <a:pt x="0" y="0"/>
                </a:lnTo>
                <a:close/>
              </a:path>
            </a:pathLst>
          </a:custGeom>
          <a:blipFill>
            <a:blip r:embed="rId2"/>
            <a:stretch>
              <a:fillRect/>
            </a:stretch>
          </a:blipFill>
        </p:spPr>
        <p:txBody>
          <a:bodyPr/>
          <a:lstStyle/>
          <a:p/>
        </p:txBody>
      </p:sp>
      <p:sp>
        <p:nvSpPr>
          <p:cNvPr id="3" name="Freeform 3"/>
          <p:cNvSpPr/>
          <p:nvPr/>
        </p:nvSpPr>
        <p:spPr>
          <a:xfrm>
            <a:off x="6605818" y="1907643"/>
            <a:ext cx="4152899" cy="1678755"/>
          </a:xfrm>
          <a:custGeom>
            <a:rect l="l" t="t" r="r" b="b"/>
            <a:pathLst>
              <a:path w="4152898" h="1678755">
                <a:moveTo>
                  <a:pt x="0" y="0"/>
                </a:moveTo>
                <a:lnTo>
                  <a:pt x="4152899" y="0"/>
                </a:lnTo>
                <a:lnTo>
                  <a:pt x="4152899" y="1678755"/>
                </a:lnTo>
                <a:lnTo>
                  <a:pt x="0" y="1678755"/>
                </a:lnTo>
                <a:lnTo>
                  <a:pt x="0" y="0"/>
                </a:lnTo>
                <a:close/>
              </a:path>
            </a:pathLst>
          </a:custGeom>
          <a:blipFill>
            <a:blip r:embed="rId3"/>
            <a:stretch>
              <a:fillRect b="-23689"/>
            </a:stretch>
          </a:blipFill>
        </p:spPr>
        <p:txBody>
          <a:bodyPr/>
          <a:lstStyle/>
          <a:p/>
        </p:txBody>
      </p:sp>
      <p:sp>
        <p:nvSpPr>
          <p:cNvPr id="4" name="Freeform 4"/>
          <p:cNvSpPr/>
          <p:nvPr/>
        </p:nvSpPr>
        <p:spPr>
          <a:xfrm>
            <a:off x="11659464" y="2162242"/>
            <a:ext cx="5599836" cy="828776"/>
          </a:xfrm>
          <a:custGeom>
            <a:rect l="l" t="t" r="r" b="b"/>
            <a:pathLst>
              <a:path w="5599836" h="828775">
                <a:moveTo>
                  <a:pt x="0" y="0"/>
                </a:moveTo>
                <a:lnTo>
                  <a:pt x="5599836" y="0"/>
                </a:lnTo>
                <a:lnTo>
                  <a:pt x="5599836" y="828776"/>
                </a:lnTo>
                <a:lnTo>
                  <a:pt x="0" y="828776"/>
                </a:lnTo>
                <a:lnTo>
                  <a:pt x="0" y="0"/>
                </a:lnTo>
                <a:close/>
              </a:path>
            </a:pathLst>
          </a:custGeom>
          <a:blipFill>
            <a:blip r:embed="rId4"/>
            <a:stretch>
              <a:fillRect/>
            </a:stretch>
          </a:blipFill>
        </p:spPr>
        <p:txBody>
          <a:bodyPr/>
          <a:lstStyle/>
          <a:p/>
        </p:txBody>
      </p:sp>
      <p:sp>
        <p:nvSpPr>
          <p:cNvPr id="5" name="Freeform 5"/>
          <p:cNvSpPr/>
          <p:nvPr/>
        </p:nvSpPr>
        <p:spPr>
          <a:xfrm>
            <a:off x="7041037" y="3914516"/>
            <a:ext cx="3513400" cy="1471288"/>
          </a:xfrm>
          <a:custGeom>
            <a:rect l="l" t="t" r="r" b="b"/>
            <a:pathLst>
              <a:path w="3513400" h="1471288">
                <a:moveTo>
                  <a:pt x="0" y="0"/>
                </a:moveTo>
                <a:lnTo>
                  <a:pt x="3513400" y="0"/>
                </a:lnTo>
                <a:lnTo>
                  <a:pt x="3513400" y="1471288"/>
                </a:lnTo>
                <a:lnTo>
                  <a:pt x="0" y="1471288"/>
                </a:lnTo>
                <a:lnTo>
                  <a:pt x="0" y="0"/>
                </a:lnTo>
                <a:close/>
              </a:path>
            </a:pathLst>
          </a:custGeom>
          <a:blipFill>
            <a:blip r:embed="rId5"/>
            <a:stretch>
              <a:fillRect b="-15816"/>
            </a:stretch>
          </a:blipFill>
        </p:spPr>
        <p:txBody>
          <a:bodyPr/>
          <a:lstStyle/>
          <a:p/>
        </p:txBody>
      </p:sp>
      <p:sp>
        <p:nvSpPr>
          <p:cNvPr id="6" name="Freeform 6"/>
          <p:cNvSpPr/>
          <p:nvPr/>
        </p:nvSpPr>
        <p:spPr>
          <a:xfrm>
            <a:off x="10758717" y="3347271"/>
            <a:ext cx="3262503" cy="1651755"/>
          </a:xfrm>
          <a:custGeom>
            <a:rect l="l" t="t" r="r" b="b"/>
            <a:pathLst>
              <a:path w="3262503" h="1651755">
                <a:moveTo>
                  <a:pt x="0" y="0"/>
                </a:moveTo>
                <a:lnTo>
                  <a:pt x="3262503" y="0"/>
                </a:lnTo>
                <a:lnTo>
                  <a:pt x="3262503" y="1651755"/>
                </a:lnTo>
                <a:lnTo>
                  <a:pt x="0" y="1651755"/>
                </a:lnTo>
                <a:lnTo>
                  <a:pt x="0" y="0"/>
                </a:lnTo>
                <a:close/>
              </a:path>
            </a:pathLst>
          </a:custGeom>
          <a:blipFill>
            <a:blip r:embed="rId6"/>
            <a:stretch>
              <a:fillRect l="-22464" t="-41659" r="-26748" b="-45259"/>
            </a:stretch>
          </a:blipFill>
        </p:spPr>
        <p:txBody>
          <a:bodyPr/>
          <a:lstStyle/>
          <a:p/>
        </p:txBody>
      </p:sp>
      <p:sp>
        <p:nvSpPr>
          <p:cNvPr id="7" name="Freeform 7"/>
          <p:cNvSpPr/>
          <p:nvPr/>
        </p:nvSpPr>
        <p:spPr>
          <a:xfrm>
            <a:off x="14459383" y="3187719"/>
            <a:ext cx="3391633" cy="1614417"/>
          </a:xfrm>
          <a:custGeom>
            <a:rect l="l" t="t" r="r" b="b"/>
            <a:pathLst>
              <a:path w="3391633" h="1614417">
                <a:moveTo>
                  <a:pt x="0" y="0"/>
                </a:moveTo>
                <a:lnTo>
                  <a:pt x="3391633" y="0"/>
                </a:lnTo>
                <a:lnTo>
                  <a:pt x="3391633" y="1614417"/>
                </a:lnTo>
                <a:lnTo>
                  <a:pt x="0" y="1614417"/>
                </a:lnTo>
                <a:lnTo>
                  <a:pt x="0" y="0"/>
                </a:lnTo>
                <a:close/>
              </a:path>
            </a:pathLst>
          </a:custGeom>
          <a:blipFill>
            <a:blip r:embed="rId7"/>
            <a:stretch>
              <a:fillRect/>
            </a:stretch>
          </a:blipFill>
        </p:spPr>
        <p:txBody>
          <a:bodyPr/>
          <a:lstStyle/>
          <a:p/>
        </p:txBody>
      </p:sp>
      <p:sp>
        <p:nvSpPr>
          <p:cNvPr id="8" name="Freeform 8"/>
          <p:cNvSpPr/>
          <p:nvPr/>
        </p:nvSpPr>
        <p:spPr>
          <a:xfrm>
            <a:off x="6945273" y="5562811"/>
            <a:ext cx="3473989" cy="1280743"/>
          </a:xfrm>
          <a:custGeom>
            <a:rect l="l" t="t" r="r" b="b"/>
            <a:pathLst>
              <a:path w="3473989" h="1280743">
                <a:moveTo>
                  <a:pt x="0" y="0"/>
                </a:moveTo>
                <a:lnTo>
                  <a:pt x="3473989" y="0"/>
                </a:lnTo>
                <a:lnTo>
                  <a:pt x="3473989" y="1280743"/>
                </a:lnTo>
                <a:lnTo>
                  <a:pt x="0" y="1280743"/>
                </a:lnTo>
                <a:lnTo>
                  <a:pt x="0" y="0"/>
                </a:lnTo>
                <a:close/>
              </a:path>
            </a:pathLst>
          </a:custGeom>
          <a:blipFill>
            <a:blip r:embed="rId8"/>
            <a:stretch>
              <a:fillRect t="-66812" b="-104435"/>
            </a:stretch>
          </a:blipFill>
        </p:spPr>
        <p:txBody>
          <a:bodyPr/>
          <a:lstStyle/>
          <a:p/>
        </p:txBody>
      </p:sp>
      <p:sp>
        <p:nvSpPr>
          <p:cNvPr id="9" name="Freeform 9"/>
          <p:cNvSpPr/>
          <p:nvPr/>
        </p:nvSpPr>
        <p:spPr>
          <a:xfrm>
            <a:off x="10758717" y="5408434"/>
            <a:ext cx="3593039" cy="1435121"/>
          </a:xfrm>
          <a:custGeom>
            <a:rect l="l" t="t" r="r" b="b"/>
            <a:pathLst>
              <a:path w="3593039" h="1435121">
                <a:moveTo>
                  <a:pt x="0" y="0"/>
                </a:moveTo>
                <a:lnTo>
                  <a:pt x="3593039" y="0"/>
                </a:lnTo>
                <a:lnTo>
                  <a:pt x="3593039" y="1435120"/>
                </a:lnTo>
                <a:lnTo>
                  <a:pt x="0" y="1435120"/>
                </a:lnTo>
                <a:lnTo>
                  <a:pt x="0" y="0"/>
                </a:lnTo>
                <a:close/>
              </a:path>
            </a:pathLst>
          </a:custGeom>
          <a:blipFill>
            <a:blip r:embed="rId9"/>
            <a:stretch>
              <a:fillRect/>
            </a:stretch>
          </a:blipFill>
        </p:spPr>
        <p:txBody>
          <a:bodyPr/>
          <a:lstStyle/>
          <a:p/>
        </p:txBody>
      </p:sp>
      <p:sp>
        <p:nvSpPr>
          <p:cNvPr id="10" name="Freeform 10"/>
          <p:cNvSpPr/>
          <p:nvPr/>
        </p:nvSpPr>
        <p:spPr>
          <a:xfrm>
            <a:off x="14694657" y="5562811"/>
            <a:ext cx="3296570" cy="824142"/>
          </a:xfrm>
          <a:custGeom>
            <a:rect l="l" t="t" r="r" b="b"/>
            <a:pathLst>
              <a:path w="3296569" h="824141">
                <a:moveTo>
                  <a:pt x="0" y="0"/>
                </a:moveTo>
                <a:lnTo>
                  <a:pt x="3296570" y="0"/>
                </a:lnTo>
                <a:lnTo>
                  <a:pt x="3296570" y="824142"/>
                </a:lnTo>
                <a:lnTo>
                  <a:pt x="0" y="824142"/>
                </a:lnTo>
                <a:lnTo>
                  <a:pt x="0" y="0"/>
                </a:lnTo>
                <a:close/>
              </a:path>
            </a:pathLst>
          </a:custGeom>
          <a:blipFill>
            <a:blip r:embed="rId10"/>
            <a:stretch>
              <a:fillRect/>
            </a:stretch>
          </a:blipFill>
        </p:spPr>
        <p:txBody>
          <a:bodyPr/>
          <a:lstStyle/>
          <a:p/>
        </p:txBody>
      </p:sp>
      <p:sp>
        <p:nvSpPr>
          <p:cNvPr id="11" name="Freeform 11"/>
          <p:cNvSpPr/>
          <p:nvPr/>
        </p:nvSpPr>
        <p:spPr>
          <a:xfrm>
            <a:off x="7041037" y="7364593"/>
            <a:ext cx="5213974" cy="882031"/>
          </a:xfrm>
          <a:custGeom>
            <a:rect l="l" t="t" r="r" b="b"/>
            <a:pathLst>
              <a:path w="5213974" h="882031">
                <a:moveTo>
                  <a:pt x="0" y="0"/>
                </a:moveTo>
                <a:lnTo>
                  <a:pt x="5213974" y="0"/>
                </a:lnTo>
                <a:lnTo>
                  <a:pt x="5213974" y="882030"/>
                </a:lnTo>
                <a:lnTo>
                  <a:pt x="0" y="882030"/>
                </a:lnTo>
                <a:lnTo>
                  <a:pt x="0" y="0"/>
                </a:lnTo>
                <a:close/>
              </a:path>
            </a:pathLst>
          </a:custGeom>
          <a:blipFill>
            <a:blip r:embed="rId11"/>
            <a:stretch>
              <a:fillRect/>
            </a:stretch>
          </a:blipFill>
        </p:spPr>
        <p:txBody>
          <a:bodyPr/>
          <a:lstStyle/>
          <a:p/>
        </p:txBody>
      </p:sp>
      <p:sp>
        <p:nvSpPr>
          <p:cNvPr id="12" name="Freeform 12"/>
          <p:cNvSpPr/>
          <p:nvPr/>
        </p:nvSpPr>
        <p:spPr>
          <a:xfrm>
            <a:off x="13601404" y="7043579"/>
            <a:ext cx="3250562" cy="1331430"/>
          </a:xfrm>
          <a:custGeom>
            <a:rect l="l" t="t" r="r" b="b"/>
            <a:pathLst>
              <a:path w="3250562" h="1331430">
                <a:moveTo>
                  <a:pt x="0" y="0"/>
                </a:moveTo>
                <a:lnTo>
                  <a:pt x="3250562" y="0"/>
                </a:lnTo>
                <a:lnTo>
                  <a:pt x="3250562" y="1331430"/>
                </a:lnTo>
                <a:lnTo>
                  <a:pt x="0" y="1331430"/>
                </a:lnTo>
                <a:lnTo>
                  <a:pt x="0" y="0"/>
                </a:lnTo>
                <a:close/>
              </a:path>
            </a:pathLst>
          </a:custGeom>
          <a:blipFill>
            <a:blip r:embed="rId12"/>
            <a:stretch>
              <a:fillRect/>
            </a:stretch>
          </a:blipFill>
        </p:spPr>
        <p:txBody>
          <a:bodyPr/>
          <a:lstStyle/>
          <a:p/>
        </p:txBody>
      </p:sp>
      <p:sp>
        <p:nvSpPr>
          <p:cNvPr id="13" name="Freeform 13"/>
          <p:cNvSpPr/>
          <p:nvPr/>
        </p:nvSpPr>
        <p:spPr>
          <a:xfrm>
            <a:off x="7341263" y="8767662"/>
            <a:ext cx="4913748" cy="1181182"/>
          </a:xfrm>
          <a:custGeom>
            <a:rect l="l" t="t" r="r" b="b"/>
            <a:pathLst>
              <a:path w="4913748" h="1181182">
                <a:moveTo>
                  <a:pt x="0" y="0"/>
                </a:moveTo>
                <a:lnTo>
                  <a:pt x="4913748" y="0"/>
                </a:lnTo>
                <a:lnTo>
                  <a:pt x="4913748" y="1181182"/>
                </a:lnTo>
                <a:lnTo>
                  <a:pt x="0" y="1181182"/>
                </a:lnTo>
                <a:lnTo>
                  <a:pt x="0" y="0"/>
                </a:lnTo>
                <a:close/>
              </a:path>
            </a:pathLst>
          </a:custGeom>
          <a:blipFill>
            <a:blip r:embed="rId13"/>
            <a:stretch>
              <a:fillRect l="-11027" t="-46958" r="-14090" b="-61554"/>
            </a:stretch>
          </a:blipFill>
        </p:spPr>
        <p:txBody>
          <a:bodyPr/>
          <a:lstStyle/>
          <a:p/>
        </p:txBody>
      </p:sp>
      <p:sp>
        <p:nvSpPr>
          <p:cNvPr id="14" name="Freeform 14"/>
          <p:cNvSpPr/>
          <p:nvPr/>
        </p:nvSpPr>
        <p:spPr>
          <a:xfrm>
            <a:off x="12555237" y="8727434"/>
            <a:ext cx="5403225" cy="1004099"/>
          </a:xfrm>
          <a:custGeom>
            <a:rect l="l" t="t" r="r" b="b"/>
            <a:pathLst>
              <a:path w="5403225" h="1004099">
                <a:moveTo>
                  <a:pt x="0" y="0"/>
                </a:moveTo>
                <a:lnTo>
                  <a:pt x="5403225" y="0"/>
                </a:lnTo>
                <a:lnTo>
                  <a:pt x="5403225" y="1004100"/>
                </a:lnTo>
                <a:lnTo>
                  <a:pt x="0" y="1004100"/>
                </a:lnTo>
                <a:lnTo>
                  <a:pt x="0" y="0"/>
                </a:lnTo>
                <a:close/>
              </a:path>
            </a:pathLst>
          </a:custGeom>
          <a:blipFill>
            <a:blip r:embed="rId14"/>
            <a:stretch>
              <a:fillRect/>
            </a:stretch>
          </a:blipFill>
        </p:spPr>
        <p:txBody>
          <a:bodyPr/>
          <a:lstStyle/>
          <a:p/>
        </p:txBody>
      </p:sp>
      <p:sp>
        <p:nvSpPr>
          <p:cNvPr id="15" name="TextBox 15"/>
          <p:cNvSpPr txBox="1"/>
          <p:nvPr/>
        </p:nvSpPr>
        <p:spPr>
          <a:xfrm>
            <a:off x="5901424"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2sh2e2sw"/>
              </a:rPr>
              <a:t>http://tinyurl.com/2sh2e2sw</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Air Fryer Market Report 2024</dc:title>
  <cp:lastModifiedBy>decipher market</cp:lastModifiedBy>
  <cp:revision>2</cp:revision>
  <dcterms:created xsi:type="dcterms:W3CDTF">2006-08-16T00:00:00Z</dcterms:created>
  <dcterms:modified xsi:type="dcterms:W3CDTF">2024-03-02T07:57:19Z</dcterms:modified>
</cp:coreProperties>
</file>