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nva Sans Bold" panose="020B0604020202020204" charset="0"/>
      <p:regular r:id="rId12"/>
    </p:embeddedFont>
    <p:embeddedFont>
      <p:font typeface="DM Sans" pitchFamily="2" charset="0"/>
      <p:regular r:id="rId13"/>
    </p:embeddedFont>
    <p:embeddedFont>
      <p:font typeface="DM Sans Bold" charset="0"/>
      <p:regular r:id="rId14"/>
    </p:embeddedFont>
    <p:embeddedFont>
      <p:font typeface="Georgia Pro Bold" panose="020B0604020202020204" charset="0"/>
      <p:regular r:id="rId15"/>
    </p:embeddedFont>
    <p:embeddedFont>
      <p:font typeface="Lato" panose="020F0502020204030203" pitchFamily="34" charset="0"/>
      <p:regular r:id="rId16"/>
    </p:embeddedFont>
    <p:embeddedFont>
      <p:font typeface="Lato Bold" panose="020F0502020204030203" charset="0"/>
      <p:regular r:id="rId17"/>
    </p:embeddedFont>
    <p:embeddedFont>
      <p:font typeface="Poppins" panose="00000500000000000000" pitchFamily="2" charset="0"/>
      <p:regular r:id="rId18"/>
    </p:embeddedFont>
    <p:embeddedFont>
      <p:font typeface="Poppins Bold" panose="00000800000000000000" charset="0"/>
      <p:regular r:id="rId19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9.jpeg" /><Relationship Id="rId11" Type="http://schemas.openxmlformats.org/officeDocument/2006/relationships/image" Target="../media/image20.jpeg" /><Relationship Id="rId12" Type="http://schemas.openxmlformats.org/officeDocument/2006/relationships/image" Target="../media/image21.jpeg" /><Relationship Id="rId13" Type="http://schemas.openxmlformats.org/officeDocument/2006/relationships/image" Target="../media/image22.jpeg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15.jpeg" /><Relationship Id="rId7" Type="http://schemas.openxmlformats.org/officeDocument/2006/relationships/image" Target="../media/image16.jpeg" /><Relationship Id="rId8" Type="http://schemas.openxmlformats.org/officeDocument/2006/relationships/image" Target="../media/image17.jpeg" /><Relationship Id="rId9" Type="http://schemas.openxmlformats.org/officeDocument/2006/relationships/image" Target="../media/image1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hyperlink" Target="https://tinyurl.com/4987n9my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032" b="-8486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93685" y="3521448"/>
            <a:ext cx="13065116" cy="33720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08"/>
              </a:lnSpc>
            </a:pPr>
            <a:r>
              <a:rPr lang="en-US" sz="8294">
                <a:solidFill>
                  <a:srgbClr val="000000"/>
                </a:solidFill>
                <a:latin typeface="DM Sans"/>
              </a:rPr>
              <a:t>AIR FRESHENERS </a:t>
            </a:r>
          </a:p>
          <a:p>
            <a:pPr>
              <a:lnSpc>
                <a:spcPts val="8708"/>
              </a:lnSpc>
            </a:pPr>
            <a:r>
              <a:rPr lang="en-US" sz="8294">
                <a:solidFill>
                  <a:srgbClr val="000000"/>
                </a:solidFill>
                <a:latin typeface="DM Sans"/>
              </a:rPr>
              <a:t>MARKET REPORT </a:t>
            </a:r>
          </a:p>
          <a:p>
            <a:pPr>
              <a:lnSpc>
                <a:spcPts val="8708"/>
              </a:lnSpc>
            </a:pPr>
            <a:r>
              <a:rPr lang="en-US" sz="8294">
                <a:solidFill>
                  <a:srgbClr val="000000"/>
                </a:solidFill>
                <a:latin typeface="DM Sans"/>
              </a:rPr>
              <a:t>2024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3685" y="9607551"/>
            <a:ext cx="9510075" cy="606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DM Sans Bold"/>
              </a:rPr>
              <a:t>Qualitative Analysis + Quantitative Analysis</a:t>
            </a:r>
          </a:p>
        </p:txBody>
      </p:sp>
      <p:sp>
        <p:nvSpPr>
          <p:cNvPr id="5" name="Freeform 5"/>
          <p:cNvSpPr/>
          <p:nvPr/>
        </p:nvSpPr>
        <p:spPr>
          <a:xfrm>
            <a:off x="7931647" y="2629331"/>
            <a:ext cx="10356353" cy="7319532"/>
          </a:xfrm>
          <a:custGeom>
            <a:rect l="l" t="t" r="r" b="b"/>
            <a:pathLst>
              <a:path w="10356353" h="7319532">
                <a:moveTo>
                  <a:pt x="0" y="0"/>
                </a:moveTo>
                <a:lnTo>
                  <a:pt x="10356353" y="0"/>
                </a:lnTo>
                <a:lnTo>
                  <a:pt x="10356353" y="7319532"/>
                </a:lnTo>
                <a:lnTo>
                  <a:pt x="0" y="73195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57" t="-23827" r="-27713" b="-750"/>
            </a:stretch>
          </a:blipFill>
        </p:spPr>
        <p:txBody>
          <a:bodyPr/>
          <a:lstStyle/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36500" t="25150" r="38480" b="29571"/>
          <a:stretch>
            <a:fillRect/>
          </a:stretch>
        </p:blipFill>
        <p:spPr>
          <a:xfrm>
            <a:off x="0" y="0"/>
            <a:ext cx="1818740" cy="185142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30" r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2756" y="1653997"/>
            <a:ext cx="16236544" cy="6979006"/>
            <a:chExt cx="4276291" cy="18380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6291" cy="1838092"/>
            </a:xfrm>
            <a:custGeom>
              <a:rect l="l" t="t" r="r" b="b"/>
              <a:pathLst>
                <a:path w="4276291" h="1838092">
                  <a:moveTo>
                    <a:pt x="0" y="0"/>
                  </a:moveTo>
                  <a:lnTo>
                    <a:pt x="4276291" y="0"/>
                  </a:lnTo>
                  <a:lnTo>
                    <a:pt x="4276291" y="1838092"/>
                  </a:lnTo>
                  <a:lnTo>
                    <a:pt x="0" y="1838092"/>
                  </a:lnTo>
                  <a:close/>
                </a:path>
              </a:pathLst>
            </a:custGeom>
            <a:solidFill>
              <a:srgbClr val="000000">
                <a:alpha val="56863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6291" cy="18857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33023" y="3033978"/>
            <a:ext cx="15421953" cy="521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DM Sans"/>
              </a:rPr>
              <a:t>The air fresheners market includes a diverse variety of goods aimed at improving indoor air quality and creating pleasant settings. These items are available in a variety of formats, including sprays, gels, diffusers, and plugins, and offer a wide range of smells to mask undesirable odors and create a refreshing atmosphere. Growing urbanization, higher awareness of indoor air pollution, and rising consumer desire for better living spaces are among the market's key drivers. With a focus on convenience and effectiveness, producers are developing eco-friendly and natural alternatives to standard air fresheners.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80096" y="2102901"/>
            <a:ext cx="8127807" cy="84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DM Sans"/>
              </a:rPr>
              <a:t>INTRODUCTION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36500" t="25150" r="38480" b="29571"/>
          <a:stretch>
            <a:fillRect/>
          </a:stretch>
        </p:blipFill>
        <p:spPr>
          <a:xfrm>
            <a:off x="468131" y="358420"/>
            <a:ext cx="2094509" cy="213214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946" b="-4571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55760" y="6227706"/>
            <a:ext cx="9154236" cy="2771437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4572" y="0"/>
                  </a:moveTo>
                  <a:lnTo>
                    <a:pt x="775835" y="0"/>
                  </a:lnTo>
                  <a:cubicBezTo>
                    <a:pt x="822543" y="0"/>
                    <a:pt x="860407" y="37864"/>
                    <a:pt x="860407" y="84572"/>
                  </a:cubicBezTo>
                  <a:lnTo>
                    <a:pt x="860407" y="175916"/>
                  </a:lnTo>
                  <a:cubicBezTo>
                    <a:pt x="860407" y="222623"/>
                    <a:pt x="822543" y="260488"/>
                    <a:pt x="775835" y="260488"/>
                  </a:cubicBezTo>
                  <a:lnTo>
                    <a:pt x="84572" y="260488"/>
                  </a:lnTo>
                  <a:cubicBezTo>
                    <a:pt x="37864" y="260488"/>
                    <a:pt x="0" y="222623"/>
                    <a:pt x="0" y="175916"/>
                  </a:cubicBezTo>
                  <a:lnTo>
                    <a:pt x="0" y="84572"/>
                  </a:lnTo>
                  <a:cubicBezTo>
                    <a:pt x="0" y="37864"/>
                    <a:pt x="37864" y="0"/>
                    <a:pt x="84572" y="0"/>
                  </a:cubicBezTo>
                  <a:close/>
                </a:path>
              </a:pathLst>
            </a:custGeom>
            <a:solidFill>
              <a:srgbClr val="7A5734">
                <a:alpha val="74902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32599" y="6568224"/>
            <a:ext cx="2235942" cy="2233147"/>
          </a:xfrm>
          <a:custGeom>
            <a:rect l="l" t="t" r="r" b="b"/>
            <a:pathLst>
              <a:path w="2235942" h="2233147">
                <a:moveTo>
                  <a:pt x="0" y="0"/>
                </a:moveTo>
                <a:lnTo>
                  <a:pt x="2235942" y="0"/>
                </a:lnTo>
                <a:lnTo>
                  <a:pt x="2235942" y="2233147"/>
                </a:lnTo>
                <a:lnTo>
                  <a:pt x="0" y="2233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580469" y="6478858"/>
            <a:ext cx="2203012" cy="2203012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36500" t="25150" r="38480" b="21038"/>
          <a:stretch>
            <a:fillRect/>
          </a:stretch>
        </p:blipFill>
        <p:spPr>
          <a:xfrm>
            <a:off x="0" y="-24686"/>
            <a:ext cx="1741388" cy="2106773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255760" y="3243506"/>
            <a:ext cx="9154236" cy="2771437"/>
            <a:chExt cx="860407" cy="26048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4572" y="0"/>
                  </a:moveTo>
                  <a:lnTo>
                    <a:pt x="775835" y="0"/>
                  </a:lnTo>
                  <a:cubicBezTo>
                    <a:pt x="822543" y="0"/>
                    <a:pt x="860407" y="37864"/>
                    <a:pt x="860407" y="84572"/>
                  </a:cubicBezTo>
                  <a:lnTo>
                    <a:pt x="860407" y="175916"/>
                  </a:lnTo>
                  <a:cubicBezTo>
                    <a:pt x="860407" y="222623"/>
                    <a:pt x="822543" y="260488"/>
                    <a:pt x="775835" y="260488"/>
                  </a:cubicBezTo>
                  <a:lnTo>
                    <a:pt x="84572" y="260488"/>
                  </a:lnTo>
                  <a:cubicBezTo>
                    <a:pt x="37864" y="260488"/>
                    <a:pt x="0" y="222623"/>
                    <a:pt x="0" y="175916"/>
                  </a:cubicBezTo>
                  <a:lnTo>
                    <a:pt x="0" y="84572"/>
                  </a:lnTo>
                  <a:cubicBezTo>
                    <a:pt x="0" y="37864"/>
                    <a:pt x="37864" y="0"/>
                    <a:pt x="84572" y="0"/>
                  </a:cubicBezTo>
                  <a:close/>
                </a:path>
              </a:pathLst>
            </a:custGeom>
            <a:solidFill>
              <a:srgbClr val="7A5734">
                <a:alpha val="74902"/>
              </a:srgbClr>
            </a:solidFill>
          </p:spPr>
          <p:txBody>
            <a:bodyPr/>
            <a:lstStyle/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632599" y="3584025"/>
            <a:ext cx="2235942" cy="2233147"/>
          </a:xfrm>
          <a:custGeom>
            <a:rect l="l" t="t" r="r" b="b"/>
            <a:pathLst>
              <a:path w="2235942" h="2233147">
                <a:moveTo>
                  <a:pt x="0" y="0"/>
                </a:moveTo>
                <a:lnTo>
                  <a:pt x="2235942" y="0"/>
                </a:lnTo>
                <a:lnTo>
                  <a:pt x="2235942" y="2233147"/>
                </a:lnTo>
                <a:lnTo>
                  <a:pt x="0" y="2233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5" name="Group 15"/>
          <p:cNvGrpSpPr/>
          <p:nvPr/>
        </p:nvGrpSpPr>
        <p:grpSpPr>
          <a:xfrm>
            <a:off x="580469" y="3494659"/>
            <a:ext cx="2203012" cy="2203012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428244" y="539352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DM Sans Bold"/>
              </a:rPr>
              <a:t>KEY INSIGHTS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75074" y="7037452"/>
            <a:ext cx="1613802" cy="136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1"/>
              </a:lnSpc>
            </a:pPr>
            <a:r>
              <a:rPr lang="en-US" sz="4752">
                <a:solidFill>
                  <a:srgbClr val="1E3048"/>
                </a:solidFill>
                <a:latin typeface="Poppins Bold"/>
              </a:rPr>
              <a:t>2024- 2031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783481" y="6637264"/>
            <a:ext cx="6150669" cy="1827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1"/>
              </a:lnSpc>
            </a:pPr>
            <a:r>
              <a:rPr lang="en-US" sz="5094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7131"/>
              </a:lnSpc>
              <a:spcBef>
                <a:spcPct val="0"/>
              </a:spcBef>
            </a:pPr>
            <a:r>
              <a:rPr lang="en-US" sz="5094">
                <a:solidFill>
                  <a:srgbClr val="FFFFFF"/>
                </a:solidFill>
                <a:latin typeface="Poppins"/>
              </a:rPr>
              <a:t>9.70%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5074" y="4280772"/>
            <a:ext cx="1613802" cy="542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1"/>
              </a:lnSpc>
            </a:pPr>
            <a:r>
              <a:rPr lang="en-US" sz="4752">
                <a:solidFill>
                  <a:srgbClr val="1E3048"/>
                </a:solidFill>
                <a:latin typeface="Poppins Bold"/>
              </a:rPr>
              <a:t>2024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868541" y="3605970"/>
            <a:ext cx="6150669" cy="1827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1"/>
              </a:lnSpc>
            </a:pPr>
            <a:r>
              <a:rPr lang="en-US" sz="5094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7131"/>
              </a:lnSpc>
              <a:spcBef>
                <a:spcPct val="0"/>
              </a:spcBef>
            </a:pPr>
            <a:r>
              <a:rPr lang="en-US" sz="5094">
                <a:solidFill>
                  <a:srgbClr val="FFFFFF"/>
                </a:solidFill>
                <a:latin typeface="Poppins"/>
              </a:rPr>
              <a:t>USD 14851.2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02" r="-2302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555093" y="2156609"/>
            <a:ext cx="7588857" cy="2344385"/>
            <a:chExt cx="8564178" cy="26456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564179" cy="2645686"/>
            </a:xfrm>
            <a:custGeom>
              <a:rect l="l" t="t" r="r" b="b"/>
              <a:pathLst>
                <a:path w="8564179" h="2645686">
                  <a:moveTo>
                    <a:pt x="8439718" y="2645686"/>
                  </a:moveTo>
                  <a:lnTo>
                    <a:pt x="124460" y="2645686"/>
                  </a:lnTo>
                  <a:cubicBezTo>
                    <a:pt x="55880" y="2645686"/>
                    <a:pt x="0" y="2589806"/>
                    <a:pt x="0" y="252122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439719" y="0"/>
                  </a:lnTo>
                  <a:cubicBezTo>
                    <a:pt x="8508298" y="0"/>
                    <a:pt x="8564179" y="55880"/>
                    <a:pt x="8564179" y="124460"/>
                  </a:cubicBezTo>
                  <a:lnTo>
                    <a:pt x="8564179" y="2521226"/>
                  </a:lnTo>
                  <a:cubicBezTo>
                    <a:pt x="8564179" y="2589806"/>
                    <a:pt x="8508298" y="2645686"/>
                    <a:pt x="8439719" y="2645686"/>
                  </a:cubicBezTo>
                  <a:close/>
                </a:path>
              </a:pathLst>
            </a:custGeom>
            <a:solidFill>
              <a:srgbClr val="54210E">
                <a:alpha val="8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1537857" y="1399335"/>
            <a:ext cx="942074" cy="4017789"/>
            <a:chExt cx="3130550" cy="133512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555093" y="4917386"/>
            <a:ext cx="7588857" cy="2344385"/>
            <a:chExt cx="8564178" cy="26456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564179" cy="2645686"/>
            </a:xfrm>
            <a:custGeom>
              <a:rect l="l" t="t" r="r" b="b"/>
              <a:pathLst>
                <a:path w="8564179" h="2645686">
                  <a:moveTo>
                    <a:pt x="8439718" y="2645686"/>
                  </a:moveTo>
                  <a:lnTo>
                    <a:pt x="124460" y="2645686"/>
                  </a:lnTo>
                  <a:cubicBezTo>
                    <a:pt x="55880" y="2645686"/>
                    <a:pt x="0" y="2589806"/>
                    <a:pt x="0" y="252122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439719" y="0"/>
                  </a:lnTo>
                  <a:cubicBezTo>
                    <a:pt x="8508298" y="0"/>
                    <a:pt x="8564179" y="55880"/>
                    <a:pt x="8564179" y="124460"/>
                  </a:cubicBezTo>
                  <a:lnTo>
                    <a:pt x="8564179" y="2521226"/>
                  </a:lnTo>
                  <a:cubicBezTo>
                    <a:pt x="8564179" y="2589806"/>
                    <a:pt x="8508298" y="2645686"/>
                    <a:pt x="8439719" y="2645686"/>
                  </a:cubicBezTo>
                  <a:close/>
                </a:path>
              </a:pathLst>
            </a:custGeom>
            <a:solidFill>
              <a:srgbClr val="595934">
                <a:alpha val="8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1537857" y="4160113"/>
            <a:ext cx="942074" cy="4017789"/>
            <a:chExt cx="3130550" cy="133512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1" name="TextBox 11"/>
          <p:cNvSpPr txBox="1"/>
          <p:nvPr/>
        </p:nvSpPr>
        <p:spPr>
          <a:xfrm>
            <a:off x="986401" y="256717"/>
            <a:ext cx="17301600" cy="953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</a:pPr>
            <a:r>
              <a:rPr lang="en-US" sz="5599">
                <a:solidFill>
                  <a:srgbClr val="000000"/>
                </a:solidFill>
                <a:latin typeface="DM Sans"/>
              </a:rPr>
              <a:t>REVENUE MARKET SHARE BY SEGMENTS 2024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17789" y="2668044"/>
            <a:ext cx="5970929" cy="124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1170" lvl="1" indent="-390585">
              <a:lnSpc>
                <a:spcPts val="5065"/>
              </a:lnSpc>
              <a:buFont typeface="Arial"/>
              <a:buChar char="•"/>
            </a:pPr>
            <a:r>
              <a:rPr lang="en-US" sz="3618">
                <a:solidFill>
                  <a:srgbClr val="FFFFFF"/>
                </a:solidFill>
                <a:latin typeface="DM Sans"/>
              </a:rPr>
              <a:t>Individual Customers</a:t>
            </a:r>
          </a:p>
          <a:p>
            <a:pPr marL="781170" lvl="1" indent="-390585">
              <a:lnSpc>
                <a:spcPts val="5065"/>
              </a:lnSpc>
              <a:buFont typeface="Arial"/>
              <a:buChar char="•"/>
            </a:pPr>
            <a:r>
              <a:rPr lang="en-US" sz="3618">
                <a:solidFill>
                  <a:srgbClr val="FFFFFF"/>
                </a:solidFill>
                <a:latin typeface="DM Sans"/>
              </a:rPr>
              <a:t>Enterprise Customers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5314" y="3015307"/>
            <a:ext cx="3447162" cy="842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9"/>
              </a:lnSpc>
            </a:pPr>
            <a:r>
              <a:rPr lang="en-US" sz="3197">
                <a:solidFill>
                  <a:srgbClr val="43B4BE"/>
                </a:solidFill>
                <a:latin typeface="DM Sans"/>
              </a:rPr>
              <a:t>Consumer Type Segment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17789" y="5428821"/>
            <a:ext cx="5970929" cy="124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1170" lvl="1" indent="-390585">
              <a:lnSpc>
                <a:spcPts val="5065"/>
              </a:lnSpc>
              <a:buFont typeface="Arial"/>
              <a:buChar char="•"/>
            </a:pPr>
            <a:r>
              <a:rPr lang="en-US" sz="3618">
                <a:solidFill>
                  <a:srgbClr val="FFFFFF"/>
                </a:solidFill>
                <a:latin typeface="DM Sans"/>
              </a:rPr>
              <a:t>Active</a:t>
            </a:r>
          </a:p>
          <a:p>
            <a:pPr marL="781170" lvl="1" indent="-390585">
              <a:lnSpc>
                <a:spcPts val="5065"/>
              </a:lnSpc>
              <a:buFont typeface="Arial"/>
              <a:buChar char="•"/>
            </a:pPr>
            <a:r>
              <a:rPr lang="en-US" sz="3618">
                <a:solidFill>
                  <a:srgbClr val="FFFFFF"/>
                </a:solidFill>
                <a:latin typeface="DM Sans"/>
              </a:rPr>
              <a:t>Passive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5314" y="5776084"/>
            <a:ext cx="3447162" cy="842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9"/>
              </a:lnSpc>
            </a:pPr>
            <a:r>
              <a:rPr lang="en-US" sz="3197">
                <a:solidFill>
                  <a:srgbClr val="43B4BE"/>
                </a:solidFill>
                <a:latin typeface="DM Sans"/>
              </a:rPr>
              <a:t>Diffuser Type Segment 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 l="36500" t="25150" r="38480" b="21038"/>
          <a:stretch>
            <a:fillRect/>
          </a:stretch>
        </p:blipFill>
        <p:spPr>
          <a:xfrm>
            <a:off x="0" y="-24686"/>
            <a:ext cx="1660899" cy="2009395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555093" y="7680872"/>
            <a:ext cx="7588857" cy="2344385"/>
            <a:chExt cx="8564178" cy="26456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564179" cy="2645686"/>
            </a:xfrm>
            <a:custGeom>
              <a:rect l="l" t="t" r="r" b="b"/>
              <a:pathLst>
                <a:path w="8564179" h="2645686">
                  <a:moveTo>
                    <a:pt x="8439718" y="2645686"/>
                  </a:moveTo>
                  <a:lnTo>
                    <a:pt x="124460" y="2645686"/>
                  </a:lnTo>
                  <a:cubicBezTo>
                    <a:pt x="55880" y="2645686"/>
                    <a:pt x="0" y="2589806"/>
                    <a:pt x="0" y="252122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439719" y="0"/>
                  </a:lnTo>
                  <a:cubicBezTo>
                    <a:pt x="8508298" y="0"/>
                    <a:pt x="8564179" y="55880"/>
                    <a:pt x="8564179" y="124460"/>
                  </a:cubicBezTo>
                  <a:lnTo>
                    <a:pt x="8564179" y="2521226"/>
                  </a:lnTo>
                  <a:cubicBezTo>
                    <a:pt x="8564179" y="2589806"/>
                    <a:pt x="8508298" y="2645686"/>
                    <a:pt x="8439719" y="2645686"/>
                  </a:cubicBezTo>
                  <a:close/>
                </a:path>
              </a:pathLst>
            </a:custGeom>
            <a:solidFill>
              <a:srgbClr val="40466D">
                <a:alpha val="8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1537857" y="6923598"/>
            <a:ext cx="942074" cy="4017789"/>
            <a:chExt cx="3130550" cy="133512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4173020" y="7957569"/>
            <a:ext cx="5970929" cy="1883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1170" lvl="1" indent="-390585">
              <a:lnSpc>
                <a:spcPts val="5065"/>
              </a:lnSpc>
              <a:buFont typeface="Arial"/>
              <a:buChar char="•"/>
            </a:pPr>
            <a:r>
              <a:rPr lang="en-US" sz="3618">
                <a:solidFill>
                  <a:srgbClr val="FFFFFF"/>
                </a:solidFill>
                <a:latin typeface="DM Sans"/>
              </a:rPr>
              <a:t>Flowers</a:t>
            </a:r>
          </a:p>
          <a:p>
            <a:pPr marL="781170" lvl="1" indent="-390585">
              <a:lnSpc>
                <a:spcPts val="5065"/>
              </a:lnSpc>
              <a:buFont typeface="Arial"/>
              <a:buChar char="•"/>
            </a:pPr>
            <a:r>
              <a:rPr lang="en-US" sz="3618">
                <a:solidFill>
                  <a:srgbClr val="FFFFFF"/>
                </a:solidFill>
                <a:latin typeface="DM Sans"/>
              </a:rPr>
              <a:t>Fruits</a:t>
            </a:r>
          </a:p>
          <a:p>
            <a:pPr marL="781170" lvl="1" indent="-390585">
              <a:lnSpc>
                <a:spcPts val="5065"/>
              </a:lnSpc>
              <a:buFont typeface="Arial"/>
              <a:buChar char="•"/>
            </a:pPr>
            <a:r>
              <a:rPr lang="en-US" sz="3618">
                <a:solidFill>
                  <a:srgbClr val="FFFFFF"/>
                </a:solidFill>
                <a:latin typeface="DM Sans"/>
              </a:rPr>
              <a:t>Wood Chips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85314" y="8539570"/>
            <a:ext cx="3447162" cy="842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9"/>
              </a:lnSpc>
            </a:pPr>
            <a:r>
              <a:rPr lang="en-US" sz="3197">
                <a:solidFill>
                  <a:srgbClr val="43B4BE"/>
                </a:solidFill>
                <a:latin typeface="DM Sans"/>
              </a:rPr>
              <a:t>Fragrance Type Segment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0EE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319966"/>
            <a:ext cx="10852689" cy="8967034"/>
          </a:xfrm>
          <a:custGeom>
            <a:rect l="l" t="t" r="r" b="b"/>
            <a:pathLst>
              <a:path w="10852689" h="8967034">
                <a:moveTo>
                  <a:pt x="0" y="0"/>
                </a:moveTo>
                <a:lnTo>
                  <a:pt x="10852689" y="0"/>
                </a:lnTo>
                <a:lnTo>
                  <a:pt x="10852689" y="8967034"/>
                </a:lnTo>
                <a:lnTo>
                  <a:pt x="0" y="89670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753315" y="5143500"/>
            <a:ext cx="8291545" cy="301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49"/>
              </a:lnSpc>
            </a:pPr>
            <a:r>
              <a:rPr lang="en-US" sz="4999" spc="159">
                <a:solidFill>
                  <a:srgbClr val="000000"/>
                </a:solidFill>
                <a:latin typeface="DM Sans"/>
              </a:rPr>
              <a:t>North America Air Fresheners Market Revenue share for 2024 is </a:t>
            </a:r>
            <a:r>
              <a:rPr lang="en-US" sz="4999" spc="159">
                <a:solidFill>
                  <a:srgbClr val="FF3131"/>
                </a:solidFill>
                <a:latin typeface="DM Sans Bold"/>
              </a:rPr>
              <a:t>40%</a:t>
            </a:r>
          </a:p>
        </p:txBody>
      </p:sp>
      <p:sp>
        <p:nvSpPr>
          <p:cNvPr id="4" name="Freeform 4"/>
          <p:cNvSpPr/>
          <p:nvPr/>
        </p:nvSpPr>
        <p:spPr>
          <a:xfrm>
            <a:off x="-183538" y="1319966"/>
            <a:ext cx="10852689" cy="8967034"/>
          </a:xfrm>
          <a:custGeom>
            <a:rect l="l" t="t" r="r" b="b"/>
            <a:pathLst>
              <a:path w="10852689" h="8967034">
                <a:moveTo>
                  <a:pt x="0" y="0"/>
                </a:moveTo>
                <a:lnTo>
                  <a:pt x="10852689" y="0"/>
                </a:lnTo>
                <a:lnTo>
                  <a:pt x="10852689" y="8967034"/>
                </a:lnTo>
                <a:lnTo>
                  <a:pt x="0" y="8967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36500" t="25150" r="38480" b="21038"/>
          <a:stretch>
            <a:fillRect/>
          </a:stretch>
        </p:blipFill>
        <p:spPr>
          <a:xfrm>
            <a:off x="0" y="-24686"/>
            <a:ext cx="1542502" cy="186615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402649" y="5882672"/>
            <a:ext cx="8879467" cy="3078820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5D2408">
                <a:alpha val="72941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02649" y="2456274"/>
            <a:ext cx="8879467" cy="3091152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0" y="2973771"/>
            <a:ext cx="2543203" cy="2067167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5D2408">
                <a:alpha val="70980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0" y="6414482"/>
            <a:ext cx="2543203" cy="2067167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000000">
                <a:alpha val="6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2422782" y="3708195"/>
            <a:ext cx="690901" cy="598321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5D2408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2422782" y="7148905"/>
            <a:ext cx="690901" cy="598321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187965" y="3832769"/>
            <a:ext cx="2281108" cy="548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1"/>
              </a:lnSpc>
              <a:spcBef>
                <a:spcPct val="0"/>
              </a:spcBef>
            </a:pPr>
            <a:r>
              <a:rPr lang="en-US" sz="3165" spc="101">
                <a:solidFill>
                  <a:srgbClr val="FFFFFF"/>
                </a:solidFill>
                <a:latin typeface="DM Sans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74130" y="7114617"/>
            <a:ext cx="2805298" cy="548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1"/>
              </a:lnSpc>
              <a:spcBef>
                <a:spcPct val="0"/>
              </a:spcBef>
            </a:pPr>
            <a:r>
              <a:rPr lang="en-US" sz="3165" spc="101">
                <a:solidFill>
                  <a:srgbClr val="FFFFFF"/>
                </a:solidFill>
                <a:latin typeface="DM Sans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134826" y="2821492"/>
            <a:ext cx="6956129" cy="2428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5"/>
              </a:lnSpc>
            </a:pPr>
            <a:r>
              <a:rPr lang="en-US" sz="4500" spc="144">
                <a:solidFill>
                  <a:srgbClr val="FFFFFF"/>
                </a:solidFill>
                <a:latin typeface="DM Sans"/>
              </a:rPr>
              <a:t>Rising Awareness of Indoor Air Quality to Increase the Demand Globally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37574" y="6836294"/>
            <a:ext cx="6550634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5"/>
              </a:lnSpc>
            </a:pPr>
            <a:r>
              <a:rPr lang="en-US" sz="4500" spc="144">
                <a:solidFill>
                  <a:srgbClr val="FFFFFF"/>
                </a:solidFill>
                <a:latin typeface="DM Sans"/>
              </a:rPr>
              <a:t>Health Concerns to Limit the Sales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rcRect l="36500" t="25150" r="38480" b="21038"/>
          <a:stretch>
            <a:fillRect/>
          </a:stretch>
        </p:blipFill>
        <p:spPr>
          <a:xfrm>
            <a:off x="0" y="-24686"/>
            <a:ext cx="1716481" cy="207663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569" b="-731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131780" y="1553653"/>
            <a:ext cx="16024440" cy="7916751"/>
            <a:chExt cx="4220429" cy="20850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20429" cy="2085070"/>
            </a:xfrm>
            <a:custGeom>
              <a:rect l="l" t="t" r="r" b="b"/>
              <a:pathLst>
                <a:path w="4220429" h="2085070">
                  <a:moveTo>
                    <a:pt x="0" y="0"/>
                  </a:moveTo>
                  <a:lnTo>
                    <a:pt x="4220429" y="0"/>
                  </a:lnTo>
                  <a:lnTo>
                    <a:pt x="4220429" y="2085070"/>
                  </a:lnTo>
                  <a:lnTo>
                    <a:pt x="0" y="2085070"/>
                  </a:lnTo>
                  <a:close/>
                </a:path>
              </a:pathLst>
            </a:custGeom>
            <a:solidFill>
              <a:srgbClr val="000000">
                <a:alpha val="54902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20429" cy="2123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89279" y="2877192"/>
            <a:ext cx="15509442" cy="6169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38" lvl="1" indent="-377819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DM Sans"/>
              </a:rPr>
              <a:t>The global Air Fresheners market will expand significantly by 9.70% CAGR between 2024 to 2031. </a:t>
            </a:r>
          </a:p>
          <a:p>
            <a:pPr marL="755638" lvl="1" indent="-377819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DM Sans"/>
              </a:rPr>
              <a:t>Fresh and inventive air freshener items with a variety of smells, formats (sprays, gels, plug-ins, diffusers), and functions (odor elimination, aromatherapy) are often released by manufacturers. This range meets the varying demands and tastes of customers. </a:t>
            </a:r>
          </a:p>
          <a:p>
            <a:pPr marL="755638" lvl="1" indent="-377819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DM Sans"/>
              </a:rPr>
              <a:t>Consumer demand for air freshener brands is influenced by their successful marketing initiatives.</a:t>
            </a:r>
          </a:p>
          <a:p>
            <a:pPr marL="755638" lvl="1" indent="-377819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DM Sans"/>
              </a:rPr>
              <a:t> These commercials frequently link air fresheners to ideas of cleanliness, comfort, and wellbeing.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22848" y="1860630"/>
            <a:ext cx="9242305" cy="84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19"/>
              </a:lnSpc>
            </a:pPr>
            <a:r>
              <a:rPr lang="en-US" sz="5999">
                <a:solidFill>
                  <a:srgbClr val="FFFFFF"/>
                </a:solidFill>
                <a:latin typeface="DM Sans"/>
              </a:rPr>
              <a:t>AUTHOR'S PERSPECTIVE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36500" t="25150" r="38480" b="21038"/>
          <a:stretch>
            <a:fillRect/>
          </a:stretch>
        </p:blipFill>
        <p:spPr>
          <a:xfrm>
            <a:off x="723309" y="244674"/>
            <a:ext cx="2031673" cy="245796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14287"/>
            <a:ext cx="18463115" cy="1300162"/>
            <a:chExt cx="4862713" cy="3424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62713" cy="342430"/>
            </a:xfrm>
            <a:custGeom>
              <a:rect l="l" t="t" r="r" b="b"/>
              <a:pathLst>
                <a:path w="4862713" h="342430">
                  <a:moveTo>
                    <a:pt x="0" y="0"/>
                  </a:moveTo>
                  <a:lnTo>
                    <a:pt x="4862713" y="0"/>
                  </a:lnTo>
                  <a:lnTo>
                    <a:pt x="4862713" y="342430"/>
                  </a:lnTo>
                  <a:lnTo>
                    <a:pt x="0" y="342430"/>
                  </a:lnTo>
                  <a:close/>
                </a:path>
              </a:pathLst>
            </a:custGeom>
            <a:solidFill>
              <a:srgbClr val="000000">
                <a:alpha val="2078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62713" cy="3805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8480" b="21038"/>
          <a:stretch>
            <a:fillRect/>
          </a:stretch>
        </p:blipFill>
        <p:spPr>
          <a:xfrm>
            <a:off x="-21505" y="-77557"/>
            <a:ext cx="1742257" cy="2107824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447544" y="2117732"/>
            <a:ext cx="2546416" cy="2546416"/>
          </a:xfrm>
          <a:custGeom>
            <a:rect l="l" t="t" r="r" b="b"/>
            <a:pathLst>
              <a:path w="2546416" h="2546416">
                <a:moveTo>
                  <a:pt x="0" y="0"/>
                </a:moveTo>
                <a:lnTo>
                  <a:pt x="2546416" y="0"/>
                </a:lnTo>
                <a:lnTo>
                  <a:pt x="2546416" y="2546416"/>
                </a:lnTo>
                <a:lnTo>
                  <a:pt x="0" y="25464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3722563" y="1896928"/>
            <a:ext cx="4692834" cy="2521333"/>
          </a:xfrm>
          <a:custGeom>
            <a:rect l="l" t="t" r="r" b="b"/>
            <a:pathLst>
              <a:path w="4692834" h="2521333">
                <a:moveTo>
                  <a:pt x="0" y="0"/>
                </a:moveTo>
                <a:lnTo>
                  <a:pt x="4692834" y="0"/>
                </a:lnTo>
                <a:lnTo>
                  <a:pt x="4692834" y="2521334"/>
                </a:lnTo>
                <a:lnTo>
                  <a:pt x="0" y="25213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6" t="-8500" r="0" b="-21250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369468" y="5000740"/>
            <a:ext cx="3100924" cy="1488444"/>
          </a:xfrm>
          <a:custGeom>
            <a:rect l="l" t="t" r="r" b="b"/>
            <a:pathLst>
              <a:path w="3100924" h="1488444">
                <a:moveTo>
                  <a:pt x="0" y="0"/>
                </a:moveTo>
                <a:lnTo>
                  <a:pt x="3100924" y="0"/>
                </a:lnTo>
                <a:lnTo>
                  <a:pt x="3100924" y="1488444"/>
                </a:lnTo>
                <a:lnTo>
                  <a:pt x="0" y="14884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9139297" y="1823291"/>
            <a:ext cx="4520869" cy="2332015"/>
          </a:xfrm>
          <a:custGeom>
            <a:rect l="l" t="t" r="r" b="b"/>
            <a:pathLst>
              <a:path w="4520869" h="2332015">
                <a:moveTo>
                  <a:pt x="0" y="0"/>
                </a:moveTo>
                <a:lnTo>
                  <a:pt x="4520869" y="0"/>
                </a:lnTo>
                <a:lnTo>
                  <a:pt x="4520869" y="2332015"/>
                </a:lnTo>
                <a:lnTo>
                  <a:pt x="0" y="23320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4256591" y="4664148"/>
            <a:ext cx="4158806" cy="1672232"/>
          </a:xfrm>
          <a:custGeom>
            <a:rect l="l" t="t" r="r" b="b"/>
            <a:pathLst>
              <a:path w="4158806" h="1672232">
                <a:moveTo>
                  <a:pt x="0" y="0"/>
                </a:moveTo>
                <a:lnTo>
                  <a:pt x="4158806" y="0"/>
                </a:lnTo>
                <a:lnTo>
                  <a:pt x="4158806" y="1672232"/>
                </a:lnTo>
                <a:lnTo>
                  <a:pt x="0" y="16722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9465471" y="4664148"/>
            <a:ext cx="2260434" cy="2260434"/>
          </a:xfrm>
          <a:custGeom>
            <a:rect l="l" t="t" r="r" b="b"/>
            <a:pathLst>
              <a:path w="2260434" h="2260434">
                <a:moveTo>
                  <a:pt x="0" y="0"/>
                </a:moveTo>
                <a:lnTo>
                  <a:pt x="2260434" y="0"/>
                </a:lnTo>
                <a:lnTo>
                  <a:pt x="2260434" y="2260434"/>
                </a:lnTo>
                <a:lnTo>
                  <a:pt x="0" y="22604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>
            <a:off x="369468" y="6822559"/>
            <a:ext cx="3887123" cy="1392363"/>
          </a:xfrm>
          <a:custGeom>
            <a:rect l="l" t="t" r="r" b="b"/>
            <a:pathLst>
              <a:path w="3887123" h="1392363">
                <a:moveTo>
                  <a:pt x="0" y="0"/>
                </a:moveTo>
                <a:lnTo>
                  <a:pt x="3887123" y="0"/>
                </a:lnTo>
                <a:lnTo>
                  <a:pt x="3887123" y="1392363"/>
                </a:lnTo>
                <a:lnTo>
                  <a:pt x="0" y="13923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4" name="Freeform 14"/>
          <p:cNvSpPr/>
          <p:nvPr/>
        </p:nvSpPr>
        <p:spPr>
          <a:xfrm>
            <a:off x="5299916" y="6758634"/>
            <a:ext cx="4591426" cy="1675634"/>
          </a:xfrm>
          <a:custGeom>
            <a:rect l="l" t="t" r="r" b="b"/>
            <a:pathLst>
              <a:path w="4591426" h="1675634">
                <a:moveTo>
                  <a:pt x="0" y="0"/>
                </a:moveTo>
                <a:lnTo>
                  <a:pt x="4591427" y="0"/>
                </a:lnTo>
                <a:lnTo>
                  <a:pt x="4591427" y="1675634"/>
                </a:lnTo>
                <a:lnTo>
                  <a:pt x="0" y="167563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5" name="Freeform 15"/>
          <p:cNvSpPr/>
          <p:nvPr/>
        </p:nvSpPr>
        <p:spPr>
          <a:xfrm>
            <a:off x="128753" y="8577689"/>
            <a:ext cx="5171163" cy="1361222"/>
          </a:xfrm>
          <a:custGeom>
            <a:rect l="l" t="t" r="r" b="b"/>
            <a:pathLst>
              <a:path w="5171163" h="1361222">
                <a:moveTo>
                  <a:pt x="0" y="0"/>
                </a:moveTo>
                <a:lnTo>
                  <a:pt x="5171163" y="0"/>
                </a:lnTo>
                <a:lnTo>
                  <a:pt x="5171163" y="1361222"/>
                </a:lnTo>
                <a:lnTo>
                  <a:pt x="0" y="136122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86" t="-1630" r="-429" b="-2717"/>
            </a:stretch>
          </a:blipFill>
        </p:spPr>
        <p:txBody>
          <a:bodyPr/>
          <a:lstStyle/>
          <a:p/>
        </p:txBody>
      </p:sp>
      <p:sp>
        <p:nvSpPr>
          <p:cNvPr id="16" name="Freeform 16"/>
          <p:cNvSpPr/>
          <p:nvPr/>
        </p:nvSpPr>
        <p:spPr>
          <a:xfrm>
            <a:off x="5803390" y="8697979"/>
            <a:ext cx="4458437" cy="1240932"/>
          </a:xfrm>
          <a:custGeom>
            <a:rect l="l" t="t" r="r" b="b"/>
            <a:pathLst>
              <a:path w="4458437" h="1240932">
                <a:moveTo>
                  <a:pt x="0" y="0"/>
                </a:moveTo>
                <a:lnTo>
                  <a:pt x="4458437" y="0"/>
                </a:lnTo>
                <a:lnTo>
                  <a:pt x="4458437" y="1240932"/>
                </a:lnTo>
                <a:lnTo>
                  <a:pt x="0" y="124093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7" name="TextBox 17"/>
          <p:cNvSpPr txBox="1"/>
          <p:nvPr/>
        </p:nvSpPr>
        <p:spPr>
          <a:xfrm>
            <a:off x="5803390" y="335756"/>
            <a:ext cx="685633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DM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4987n9my"/>
              </a:rPr>
              <a:t>https://tinyurl.com/4987n9my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44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Air Fresheners Market Report 2024</dc:title>
  <cp:lastModifiedBy>decipher market</cp:lastModifiedBy>
  <cp:revision>2</cp:revision>
  <dcterms:created xsi:type="dcterms:W3CDTF">2006-08-16T00:00:00Z</dcterms:created>
  <dcterms:modified xsi:type="dcterms:W3CDTF">2024-04-19T11:23:26Z</dcterms:modified>
</cp:coreProperties>
</file>