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Semi-Bold" panose="020B0604020202020204"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Poppins" panose="00000500000000000000" pitchFamily="2" charset="0"/>
      <p:regular r:id="rId20"/>
    </p:embeddedFont>
    <p:embeddedFont>
      <p:font typeface="Poppins Bold" panose="00000800000000000000" charset="0"/>
      <p:regular r:id="rId21"/>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mt5ybrzk"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506" b="-13506"/>
            </a:stretch>
          </a:blipFill>
        </p:spPr>
        <p:txBody>
          <a:bodyPr/>
          <a:lstStyle/>
          <a:p/>
        </p:txBody>
      </p:sp>
      <p:grpSp>
        <p:nvGrpSpPr>
          <p:cNvPr id="3" name="Group 3"/>
          <p:cNvGrpSpPr/>
          <p:nvPr/>
        </p:nvGrpSpPr>
        <p:grpSpPr>
          <a:xfrm>
            <a:off x="1782041" y="2688648"/>
            <a:ext cx="14723918" cy="4909705"/>
            <a:chExt cx="3877904" cy="1293091"/>
          </a:xfrm>
        </p:grpSpPr>
        <p:sp>
          <p:nvSpPr>
            <p:cNvPr id="4" name="Freeform 4"/>
            <p:cNvSpPr/>
            <p:nvPr/>
          </p:nvSpPr>
          <p:spPr>
            <a:xfrm>
              <a:off x="0" y="0"/>
              <a:ext cx="3877904" cy="1293091"/>
            </a:xfrm>
            <a:custGeom>
              <a:rect l="l" t="t" r="r" b="b"/>
              <a:pathLst>
                <a:path w="3877904" h="1293091">
                  <a:moveTo>
                    <a:pt x="0" y="0"/>
                  </a:moveTo>
                  <a:lnTo>
                    <a:pt x="3877904" y="0"/>
                  </a:lnTo>
                  <a:lnTo>
                    <a:pt x="3877904" y="1293091"/>
                  </a:lnTo>
                  <a:lnTo>
                    <a:pt x="0" y="1293091"/>
                  </a:lnTo>
                  <a:close/>
                </a:path>
              </a:pathLst>
            </a:custGeom>
            <a:solidFill>
              <a:srgbClr val="FFFFFF">
                <a:alpha val="89804"/>
              </a:srgbClr>
            </a:solidFill>
          </p:spPr>
          <p:txBody>
            <a:bodyPr/>
            <a:lstStyle/>
            <a:p/>
          </p:txBody>
        </p:sp>
        <p:sp>
          <p:nvSpPr>
            <p:cNvPr id="5" name="TextBox 5"/>
            <p:cNvSpPr txBox="1"/>
            <p:nvPr/>
          </p:nvSpPr>
          <p:spPr>
            <a:xfrm>
              <a:off x="0" y="-38100"/>
              <a:ext cx="3877904" cy="1331191"/>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989859" y="3142307"/>
            <a:ext cx="14308282" cy="3686794"/>
          </a:xfrm>
          <a:prstGeom prst="rect">
            <a:avLst/>
          </a:prstGeom>
        </p:spPr>
        <p:txBody>
          <a:bodyPr lIns="0" tIns="0" rIns="0" bIns="0" rtlCol="0" anchor="t">
            <a:spAutoFit/>
          </a:bodyPr>
          <a:lstStyle/>
          <a:p>
            <a:pPr>
              <a:lnSpc>
                <a:spcPts val="9594"/>
              </a:lnSpc>
            </a:pPr>
            <a:r>
              <a:rPr lang="en-US" sz="9499">
                <a:solidFill>
                  <a:srgbClr val="000000"/>
                </a:solidFill>
                <a:latin typeface="Canva Sans"/>
              </a:rPr>
              <a:t>GLOBAL </a:t>
            </a:r>
          </a:p>
          <a:p>
            <a:pPr>
              <a:lnSpc>
                <a:spcPts val="9594"/>
              </a:lnSpc>
            </a:pPr>
            <a:r>
              <a:rPr lang="en-US" sz="9499">
                <a:solidFill>
                  <a:srgbClr val="000000"/>
                </a:solidFill>
                <a:latin typeface="Canva Sans"/>
              </a:rPr>
              <a:t>AIR CYLINDERS </a:t>
            </a:r>
          </a:p>
          <a:p>
            <a:pPr>
              <a:lnSpc>
                <a:spcPts val="9594"/>
              </a:lnSpc>
            </a:pPr>
            <a:r>
              <a:rPr lang="en-US" sz="9499">
                <a:solidFill>
                  <a:srgbClr val="000000"/>
                </a:solidFill>
                <a:latin typeface="Canva Sans"/>
              </a:rPr>
              <a:t>MARKET REPORT 2024</a:t>
            </a:r>
          </a:p>
        </p:txBody>
      </p:sp>
      <p:sp>
        <p:nvSpPr>
          <p:cNvPr id="7" name="TextBox 7"/>
          <p:cNvSpPr txBox="1"/>
          <p:nvPr/>
        </p:nvSpPr>
        <p:spPr>
          <a:xfrm>
            <a:off x="4747926" y="6733851"/>
            <a:ext cx="8792149" cy="781050"/>
          </a:xfrm>
          <a:prstGeom prst="rect">
            <a:avLst/>
          </a:prstGeom>
        </p:spPr>
        <p:txBody>
          <a:bodyPr lIns="0" tIns="0" rIns="0" bIns="0" rtlCol="0" anchor="t">
            <a:spAutoFit/>
          </a:bodyPr>
          <a:lstStyle/>
          <a:p>
            <a:pPr algn="ctr">
              <a:lnSpc>
                <a:spcPts val="6300"/>
              </a:lnSpc>
            </a:pPr>
            <a:r>
              <a:rPr lang="en-US" sz="4500">
                <a:solidFill>
                  <a:srgbClr val="000000"/>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595" b="-17416"/>
            </a:stretch>
          </a:blipFill>
        </p:spPr>
        <p:txBody>
          <a:bodyPr/>
          <a:lstStyle/>
          <a:p/>
        </p:txBody>
      </p:sp>
      <p:grpSp>
        <p:nvGrpSpPr>
          <p:cNvPr id="3" name="Group 3"/>
          <p:cNvGrpSpPr/>
          <p:nvPr/>
        </p:nvGrpSpPr>
        <p:grpSpPr>
          <a:xfrm>
            <a:off x="1704109" y="2015836"/>
            <a:ext cx="14879782" cy="6255327"/>
            <a:chExt cx="3918955" cy="1647494"/>
          </a:xfrm>
        </p:grpSpPr>
        <p:sp>
          <p:nvSpPr>
            <p:cNvPr id="4" name="Freeform 4"/>
            <p:cNvSpPr/>
            <p:nvPr/>
          </p:nvSpPr>
          <p:spPr>
            <a:xfrm>
              <a:off x="0" y="0"/>
              <a:ext cx="3918955" cy="1647494"/>
            </a:xfrm>
            <a:custGeom>
              <a:rect l="l" t="t" r="r" b="b"/>
              <a:pathLst>
                <a:path w="3918955" h="1647494">
                  <a:moveTo>
                    <a:pt x="0" y="0"/>
                  </a:moveTo>
                  <a:lnTo>
                    <a:pt x="3918955" y="0"/>
                  </a:lnTo>
                  <a:lnTo>
                    <a:pt x="3918955" y="1647494"/>
                  </a:lnTo>
                  <a:lnTo>
                    <a:pt x="0" y="1647494"/>
                  </a:lnTo>
                  <a:close/>
                </a:path>
              </a:pathLst>
            </a:custGeom>
            <a:solidFill>
              <a:srgbClr val="FFFFFF">
                <a:alpha val="89804"/>
              </a:srgbClr>
            </a:solidFill>
          </p:spPr>
          <p:txBody>
            <a:bodyPr/>
            <a:lstStyle/>
            <a:p/>
          </p:txBody>
        </p:sp>
        <p:sp>
          <p:nvSpPr>
            <p:cNvPr id="5" name="TextBox 5"/>
            <p:cNvSpPr txBox="1"/>
            <p:nvPr/>
          </p:nvSpPr>
          <p:spPr>
            <a:xfrm>
              <a:off x="0" y="-38100"/>
              <a:ext cx="3918955" cy="168559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743128" y="2337114"/>
            <a:ext cx="8801745" cy="897897"/>
          </a:xfrm>
          <a:prstGeom prst="rect">
            <a:avLst/>
          </a:prstGeom>
        </p:spPr>
        <p:txBody>
          <a:bodyPr lIns="0" tIns="0" rIns="0" bIns="0" rtlCol="0" anchor="t">
            <a:spAutoFit/>
          </a:bodyPr>
          <a:lstStyle/>
          <a:p>
            <a:pPr algn="ctr">
              <a:lnSpc>
                <a:spcPts val="6955"/>
              </a:lnSpc>
            </a:pPr>
            <a:r>
              <a:rPr lang="en-US" sz="6500">
                <a:solidFill>
                  <a:srgbClr val="000000"/>
                </a:solidFill>
                <a:latin typeface="Canva Sans"/>
              </a:rPr>
              <a:t>INTRODUCTION</a:t>
            </a:r>
          </a:p>
        </p:txBody>
      </p:sp>
      <p:sp>
        <p:nvSpPr>
          <p:cNvPr id="7" name="TextBox 7"/>
          <p:cNvSpPr txBox="1"/>
          <p:nvPr/>
        </p:nvSpPr>
        <p:spPr>
          <a:xfrm>
            <a:off x="2059998" y="3311211"/>
            <a:ext cx="14168005" cy="4825744"/>
          </a:xfrm>
          <a:prstGeom prst="rect">
            <a:avLst/>
          </a:prstGeom>
        </p:spPr>
        <p:txBody>
          <a:bodyPr lIns="0" tIns="0" rIns="0" bIns="0" rtlCol="0" anchor="t">
            <a:spAutoFit/>
          </a:bodyPr>
          <a:lstStyle/>
          <a:p>
            <a:pPr>
              <a:lnSpc>
                <a:spcPts val="4241"/>
              </a:lnSpc>
              <a:spcBef>
                <a:spcPct val="0"/>
              </a:spcBef>
            </a:pPr>
            <a:r>
              <a:rPr lang="en-US" sz="4199">
                <a:solidFill>
                  <a:srgbClr val="000000"/>
                </a:solidFill>
                <a:latin typeface="Canva Sans"/>
              </a:rPr>
              <a:t>Air cylinder also known as pneumatic cylinders also referred to as pneumatic actuator is often use as linear or rotary motion and force provider to automate system machines and processes. Air cylinder is a simple way to achieve force and generate accurate linear and rotary motion and can be used in challenging environments, such as extreme temperatures. It is cost effective solution as compared to hydraulic or electric systems.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595" b="-17416"/>
            </a:stretch>
          </a:blipFill>
        </p:spPr>
        <p:txBody>
          <a:bodyPr/>
          <a:lstStyle/>
          <a:p/>
        </p:txBody>
      </p:sp>
      <p:sp>
        <p:nvSpPr>
          <p:cNvPr id="3" name="TextBox 3"/>
          <p:cNvSpPr txBox="1"/>
          <p:nvPr/>
        </p:nvSpPr>
        <p:spPr>
          <a:xfrm>
            <a:off x="5162248" y="881929"/>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4" name="Group 4"/>
          <p:cNvGrpSpPr/>
          <p:nvPr/>
        </p:nvGrpSpPr>
        <p:grpSpPr>
          <a:xfrm>
            <a:off x="5324515" y="3175357"/>
            <a:ext cx="7638971" cy="2312692"/>
            <a:chExt cx="860407" cy="260488"/>
          </a:xfrm>
        </p:grpSpPr>
        <p:sp>
          <p:nvSpPr>
            <p:cNvPr id="5" name="Freeform 5"/>
            <p:cNvSpPr/>
            <p:nvPr/>
          </p:nvSpPr>
          <p:spPr>
            <a:xfrm>
              <a:off x="0" y="0"/>
              <a:ext cx="860407" cy="260488"/>
            </a:xfrm>
            <a:custGeom>
              <a:rect l="l" t="t" r="r" b="b"/>
              <a:pathLst>
                <a:path w="860407" h="260488">
                  <a:moveTo>
                    <a:pt x="101348" y="0"/>
                  </a:moveTo>
                  <a:lnTo>
                    <a:pt x="759060" y="0"/>
                  </a:lnTo>
                  <a:cubicBezTo>
                    <a:pt x="785939" y="0"/>
                    <a:pt x="811717" y="10678"/>
                    <a:pt x="830723" y="29684"/>
                  </a:cubicBezTo>
                  <a:cubicBezTo>
                    <a:pt x="849730" y="48690"/>
                    <a:pt x="860407" y="74469"/>
                    <a:pt x="860407" y="101348"/>
                  </a:cubicBezTo>
                  <a:lnTo>
                    <a:pt x="860407" y="159140"/>
                  </a:lnTo>
                  <a:cubicBezTo>
                    <a:pt x="860407" y="186019"/>
                    <a:pt x="849730" y="211797"/>
                    <a:pt x="830723" y="230804"/>
                  </a:cubicBezTo>
                  <a:cubicBezTo>
                    <a:pt x="811717" y="249810"/>
                    <a:pt x="785939" y="260488"/>
                    <a:pt x="759060" y="260488"/>
                  </a:cubicBezTo>
                  <a:lnTo>
                    <a:pt x="101348" y="260488"/>
                  </a:lnTo>
                  <a:cubicBezTo>
                    <a:pt x="74469" y="260488"/>
                    <a:pt x="48690" y="249810"/>
                    <a:pt x="29684" y="230804"/>
                  </a:cubicBezTo>
                  <a:cubicBezTo>
                    <a:pt x="10678" y="211797"/>
                    <a:pt x="0" y="186019"/>
                    <a:pt x="0" y="159140"/>
                  </a:cubicBezTo>
                  <a:lnTo>
                    <a:pt x="0" y="101348"/>
                  </a:lnTo>
                  <a:cubicBezTo>
                    <a:pt x="0" y="74469"/>
                    <a:pt x="10678" y="48690"/>
                    <a:pt x="29684" y="29684"/>
                  </a:cubicBezTo>
                  <a:cubicBezTo>
                    <a:pt x="48690" y="10678"/>
                    <a:pt x="74469" y="0"/>
                    <a:pt x="101348" y="0"/>
                  </a:cubicBezTo>
                  <a:close/>
                </a:path>
              </a:pathLst>
            </a:custGeom>
            <a:solidFill>
              <a:srgbClr val="F8F8F8"/>
            </a:solidFill>
          </p:spPr>
          <p:txBody>
            <a:bodyPr/>
            <a:lstStyle/>
            <a:p/>
          </p:txBody>
        </p:sp>
        <p:sp>
          <p:nvSpPr>
            <p:cNvPr id="6" name="TextBox 6"/>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7" name="Freeform 7"/>
          <p:cNvSpPr/>
          <p:nvPr/>
        </p:nvSpPr>
        <p:spPr>
          <a:xfrm>
            <a:off x="5638977" y="3459511"/>
            <a:ext cx="1865835" cy="1863503"/>
          </a:xfrm>
          <a:custGeom>
            <a:rect l="l" t="t" r="r" b="b"/>
            <a:pathLst>
              <a:path w="1865835" h="1863503">
                <a:moveTo>
                  <a:pt x="0" y="0"/>
                </a:moveTo>
                <a:lnTo>
                  <a:pt x="1865835" y="0"/>
                </a:lnTo>
                <a:lnTo>
                  <a:pt x="1865835" y="1863502"/>
                </a:lnTo>
                <a:lnTo>
                  <a:pt x="0" y="1863502"/>
                </a:lnTo>
                <a:lnTo>
                  <a:pt x="0" y="0"/>
                </a:lnTo>
                <a:close/>
              </a:path>
            </a:pathLst>
          </a:custGeom>
          <a:blipFill>
            <a:blip r:embed="rId3"/>
            <a:stretch>
              <a:fillRect/>
            </a:stretch>
          </a:blipFill>
        </p:spPr>
        <p:txBody>
          <a:bodyPr/>
          <a:lstStyle/>
          <a:p/>
        </p:txBody>
      </p:sp>
      <p:grpSp>
        <p:nvGrpSpPr>
          <p:cNvPr id="8" name="Group 8"/>
          <p:cNvGrpSpPr/>
          <p:nvPr/>
        </p:nvGrpSpPr>
        <p:grpSpPr>
          <a:xfrm>
            <a:off x="5595475" y="3384937"/>
            <a:ext cx="1838356" cy="1838356"/>
            <a:chExt cx="812800" cy="812800"/>
          </a:xfrm>
        </p:grpSpPr>
        <p:sp>
          <p:nvSpPr>
            <p:cNvPr id="9" name="Freeform 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0" name="TextBox 10"/>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1" name="TextBox 11"/>
          <p:cNvSpPr txBox="1"/>
          <p:nvPr/>
        </p:nvSpPr>
        <p:spPr>
          <a:xfrm>
            <a:off x="5841316" y="3888257"/>
            <a:ext cx="1346676" cy="717546"/>
          </a:xfrm>
          <a:prstGeom prst="rect">
            <a:avLst/>
          </a:prstGeom>
        </p:spPr>
        <p:txBody>
          <a:bodyPr lIns="0" tIns="0" rIns="0" bIns="0" rtlCol="0" anchor="t">
            <a:spAutoFit/>
          </a:bodyPr>
          <a:lstStyle/>
          <a:p>
            <a:pPr algn="ctr">
              <a:lnSpc>
                <a:spcPts val="5551"/>
              </a:lnSpc>
              <a:spcBef>
                <a:spcPct val="0"/>
              </a:spcBef>
            </a:pPr>
            <a:r>
              <a:rPr lang="en-US" sz="3965">
                <a:solidFill>
                  <a:srgbClr val="3A6AD6"/>
                </a:solidFill>
                <a:latin typeface="Poppins Bold"/>
              </a:rPr>
              <a:t>2028</a:t>
            </a:r>
          </a:p>
        </p:txBody>
      </p:sp>
      <p:grpSp>
        <p:nvGrpSpPr>
          <p:cNvPr id="12" name="Group 12"/>
          <p:cNvGrpSpPr/>
          <p:nvPr/>
        </p:nvGrpSpPr>
        <p:grpSpPr>
          <a:xfrm>
            <a:off x="5324515" y="5889997"/>
            <a:ext cx="7638971" cy="2312692"/>
            <a:chExt cx="860407" cy="260488"/>
          </a:xfrm>
        </p:grpSpPr>
        <p:sp>
          <p:nvSpPr>
            <p:cNvPr id="13" name="Freeform 13"/>
            <p:cNvSpPr/>
            <p:nvPr/>
          </p:nvSpPr>
          <p:spPr>
            <a:xfrm>
              <a:off x="0" y="0"/>
              <a:ext cx="860407" cy="260488"/>
            </a:xfrm>
            <a:custGeom>
              <a:rect l="l" t="t" r="r" b="b"/>
              <a:pathLst>
                <a:path w="860407" h="260488">
                  <a:moveTo>
                    <a:pt x="101348" y="0"/>
                  </a:moveTo>
                  <a:lnTo>
                    <a:pt x="759060" y="0"/>
                  </a:lnTo>
                  <a:cubicBezTo>
                    <a:pt x="785939" y="0"/>
                    <a:pt x="811717" y="10678"/>
                    <a:pt x="830723" y="29684"/>
                  </a:cubicBezTo>
                  <a:cubicBezTo>
                    <a:pt x="849730" y="48690"/>
                    <a:pt x="860407" y="74469"/>
                    <a:pt x="860407" y="101348"/>
                  </a:cubicBezTo>
                  <a:lnTo>
                    <a:pt x="860407" y="159140"/>
                  </a:lnTo>
                  <a:cubicBezTo>
                    <a:pt x="860407" y="186019"/>
                    <a:pt x="849730" y="211797"/>
                    <a:pt x="830723" y="230804"/>
                  </a:cubicBezTo>
                  <a:cubicBezTo>
                    <a:pt x="811717" y="249810"/>
                    <a:pt x="785939" y="260488"/>
                    <a:pt x="759060" y="260488"/>
                  </a:cubicBezTo>
                  <a:lnTo>
                    <a:pt x="101348" y="260488"/>
                  </a:lnTo>
                  <a:cubicBezTo>
                    <a:pt x="74469" y="260488"/>
                    <a:pt x="48690" y="249810"/>
                    <a:pt x="29684" y="230804"/>
                  </a:cubicBezTo>
                  <a:cubicBezTo>
                    <a:pt x="10678" y="211797"/>
                    <a:pt x="0" y="186019"/>
                    <a:pt x="0" y="159140"/>
                  </a:cubicBezTo>
                  <a:lnTo>
                    <a:pt x="0" y="101348"/>
                  </a:lnTo>
                  <a:cubicBezTo>
                    <a:pt x="0" y="74469"/>
                    <a:pt x="10678" y="48690"/>
                    <a:pt x="29684" y="29684"/>
                  </a:cubicBezTo>
                  <a:cubicBezTo>
                    <a:pt x="48690" y="10678"/>
                    <a:pt x="74469" y="0"/>
                    <a:pt x="101348" y="0"/>
                  </a:cubicBezTo>
                  <a:close/>
                </a:path>
              </a:pathLst>
            </a:custGeom>
            <a:solidFill>
              <a:srgbClr val="F8F8F8"/>
            </a:solidFill>
          </p:spPr>
          <p:txBody>
            <a:bodyPr/>
            <a:lstStyle/>
            <a:p/>
          </p:txBody>
        </p:sp>
        <p:sp>
          <p:nvSpPr>
            <p:cNvPr id="14" name="TextBox 14"/>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5" name="Freeform 15"/>
          <p:cNvSpPr/>
          <p:nvPr/>
        </p:nvSpPr>
        <p:spPr>
          <a:xfrm>
            <a:off x="5638977" y="6174151"/>
            <a:ext cx="1865835" cy="1863503"/>
          </a:xfrm>
          <a:custGeom>
            <a:rect l="l" t="t" r="r" b="b"/>
            <a:pathLst>
              <a:path w="1865835" h="1863503">
                <a:moveTo>
                  <a:pt x="0" y="0"/>
                </a:moveTo>
                <a:lnTo>
                  <a:pt x="1865835" y="0"/>
                </a:lnTo>
                <a:lnTo>
                  <a:pt x="1865835" y="1863502"/>
                </a:lnTo>
                <a:lnTo>
                  <a:pt x="0" y="1863502"/>
                </a:lnTo>
                <a:lnTo>
                  <a:pt x="0" y="0"/>
                </a:lnTo>
                <a:close/>
              </a:path>
            </a:pathLst>
          </a:custGeom>
          <a:blipFill>
            <a:blip r:embed="rId3"/>
            <a:stretch>
              <a:fillRect/>
            </a:stretch>
          </a:blipFill>
        </p:spPr>
        <p:txBody>
          <a:bodyPr/>
          <a:lstStyle/>
          <a:p/>
        </p:txBody>
      </p:sp>
      <p:grpSp>
        <p:nvGrpSpPr>
          <p:cNvPr id="16" name="Group 16"/>
          <p:cNvGrpSpPr/>
          <p:nvPr/>
        </p:nvGrpSpPr>
        <p:grpSpPr>
          <a:xfrm>
            <a:off x="5595475" y="6099577"/>
            <a:ext cx="1838356" cy="1838356"/>
            <a:chExt cx="812800" cy="812800"/>
          </a:xfrm>
        </p:grpSpPr>
        <p:sp>
          <p:nvSpPr>
            <p:cNvPr id="17" name="Freeform 17"/>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8" name="TextBox 18"/>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9" name="TextBox 19"/>
          <p:cNvSpPr txBox="1"/>
          <p:nvPr/>
        </p:nvSpPr>
        <p:spPr>
          <a:xfrm>
            <a:off x="5841316" y="6528990"/>
            <a:ext cx="1346676" cy="1268124"/>
          </a:xfrm>
          <a:prstGeom prst="rect">
            <a:avLst/>
          </a:prstGeom>
        </p:spPr>
        <p:txBody>
          <a:bodyPr lIns="0" tIns="0" rIns="0" bIns="0" rtlCol="0" anchor="t">
            <a:spAutoFit/>
          </a:bodyPr>
          <a:lstStyle/>
          <a:p>
            <a:pPr algn="ctr">
              <a:lnSpc>
                <a:spcPts val="3172"/>
              </a:lnSpc>
            </a:pPr>
            <a:r>
              <a:rPr lang="en-US" sz="3965">
                <a:solidFill>
                  <a:srgbClr val="3A6AD6"/>
                </a:solidFill>
                <a:latin typeface="Poppins Bold"/>
              </a:rPr>
              <a:t>2023- 2030</a:t>
            </a:r>
          </a:p>
        </p:txBody>
      </p:sp>
      <p:sp>
        <p:nvSpPr>
          <p:cNvPr id="20" name="TextBox 20"/>
          <p:cNvSpPr txBox="1"/>
          <p:nvPr/>
        </p:nvSpPr>
        <p:spPr>
          <a:xfrm>
            <a:off x="7485628" y="3521188"/>
            <a:ext cx="5132572" cy="1573900"/>
          </a:xfrm>
          <a:prstGeom prst="rect">
            <a:avLst/>
          </a:prstGeom>
        </p:spPr>
        <p:txBody>
          <a:bodyPr lIns="0" tIns="0" rIns="0" bIns="0" rtlCol="0" anchor="t">
            <a:spAutoFit/>
          </a:bodyPr>
          <a:lstStyle/>
          <a:p>
            <a:pPr algn="ctr">
              <a:lnSpc>
                <a:spcPts val="6158"/>
              </a:lnSpc>
            </a:pPr>
            <a:r>
              <a:rPr lang="en-US" sz="4399">
                <a:solidFill>
                  <a:srgbClr val="3B3B3B"/>
                </a:solidFill>
                <a:latin typeface="Poppins"/>
              </a:rPr>
              <a:t>MARKET SIZE</a:t>
            </a:r>
          </a:p>
          <a:p>
            <a:pPr algn="ctr">
              <a:lnSpc>
                <a:spcPts val="6158"/>
              </a:lnSpc>
              <a:spcBef>
                <a:spcPct val="0"/>
              </a:spcBef>
            </a:pPr>
            <a:r>
              <a:rPr lang="en-US" sz="4399">
                <a:solidFill>
                  <a:srgbClr val="3B3B3B"/>
                </a:solidFill>
                <a:latin typeface="Poppins"/>
              </a:rPr>
              <a:t>$1,450.22 Million</a:t>
            </a:r>
          </a:p>
        </p:txBody>
      </p:sp>
      <p:sp>
        <p:nvSpPr>
          <p:cNvPr id="21" name="TextBox 21"/>
          <p:cNvSpPr txBox="1"/>
          <p:nvPr/>
        </p:nvSpPr>
        <p:spPr>
          <a:xfrm>
            <a:off x="7504812" y="6191629"/>
            <a:ext cx="5132572" cy="1573900"/>
          </a:xfrm>
          <a:prstGeom prst="rect">
            <a:avLst/>
          </a:prstGeom>
        </p:spPr>
        <p:txBody>
          <a:bodyPr lIns="0" tIns="0" rIns="0" bIns="0" rtlCol="0" anchor="t">
            <a:spAutoFit/>
          </a:bodyPr>
          <a:lstStyle/>
          <a:p>
            <a:pPr algn="ctr">
              <a:lnSpc>
                <a:spcPts val="6158"/>
              </a:lnSpc>
            </a:pPr>
            <a:r>
              <a:rPr lang="en-US" sz="4399">
                <a:solidFill>
                  <a:srgbClr val="3B3B3B"/>
                </a:solidFill>
                <a:latin typeface="Poppins"/>
              </a:rPr>
              <a:t>CAGR</a:t>
            </a:r>
          </a:p>
          <a:p>
            <a:pPr algn="ctr">
              <a:lnSpc>
                <a:spcPts val="6158"/>
              </a:lnSpc>
              <a:spcBef>
                <a:spcPct val="0"/>
              </a:spcBef>
            </a:pPr>
            <a:r>
              <a:rPr lang="en-US" sz="4399">
                <a:solidFill>
                  <a:srgbClr val="3B3B3B"/>
                </a:solidFill>
                <a:latin typeface="Poppins"/>
              </a:rPr>
              <a:t>4.48%</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373" b="-14638"/>
            </a:stretch>
          </a:blipFill>
        </p:spPr>
        <p:txBody>
          <a:bodyPr/>
          <a:lstStyle/>
          <a:p/>
        </p:txBody>
      </p:sp>
      <p:sp>
        <p:nvSpPr>
          <p:cNvPr id="3" name="TextBox 3"/>
          <p:cNvSpPr txBox="1"/>
          <p:nvPr/>
        </p:nvSpPr>
        <p:spPr>
          <a:xfrm>
            <a:off x="649064" y="94296"/>
            <a:ext cx="17353555" cy="1125858"/>
          </a:xfrm>
          <a:prstGeom prst="rect">
            <a:avLst/>
          </a:prstGeom>
        </p:spPr>
        <p:txBody>
          <a:bodyPr lIns="0" tIns="0" rIns="0" bIns="0" rtlCol="0" anchor="t">
            <a:spAutoFit/>
          </a:bodyPr>
          <a:lstStyle/>
          <a:p>
            <a:pPr algn="ctr">
              <a:lnSpc>
                <a:spcPts val="8819"/>
              </a:lnSpc>
            </a:pPr>
            <a:r>
              <a:rPr lang="en-US" sz="6299">
                <a:solidFill>
                  <a:srgbClr val="000000"/>
                </a:solidFill>
                <a:latin typeface="Poppins"/>
              </a:rPr>
              <a:t>REVENUE MARKET SHARE BY SEGMENTS 2022</a:t>
            </a:r>
          </a:p>
        </p:txBody>
      </p:sp>
      <p:grpSp>
        <p:nvGrpSpPr>
          <p:cNvPr id="4" name="Group 4"/>
          <p:cNvGrpSpPr/>
          <p:nvPr/>
        </p:nvGrpSpPr>
        <p:grpSpPr>
          <a:xfrm>
            <a:off x="2546843" y="2061648"/>
            <a:ext cx="2137023" cy="2137023"/>
            <a:chExt cx="812800" cy="812800"/>
          </a:xfrm>
        </p:grpSpPr>
        <p:sp>
          <p:nvSpPr>
            <p:cNvPr id="5" name="Freeform 5"/>
            <p:cNvSpPr/>
            <p:nvPr/>
          </p:nvSpPr>
          <p:spPr>
            <a:xfrm>
              <a:off x="0" y="0"/>
              <a:ext cx="812800" cy="812800"/>
            </a:xfrm>
            <a:custGeom>
              <a:rect l="l" t="t" r="r" b="b"/>
              <a:pathLst>
                <a:path w="812800" h="812800">
                  <a:moveTo>
                    <a:pt x="72455" y="0"/>
                  </a:moveTo>
                  <a:lnTo>
                    <a:pt x="740345" y="0"/>
                  </a:lnTo>
                  <a:cubicBezTo>
                    <a:pt x="780361" y="0"/>
                    <a:pt x="812800" y="32439"/>
                    <a:pt x="812800" y="72455"/>
                  </a:cubicBezTo>
                  <a:lnTo>
                    <a:pt x="812800" y="740345"/>
                  </a:lnTo>
                  <a:cubicBezTo>
                    <a:pt x="812800" y="780361"/>
                    <a:pt x="780361" y="812800"/>
                    <a:pt x="740345" y="812800"/>
                  </a:cubicBezTo>
                  <a:lnTo>
                    <a:pt x="72455" y="812800"/>
                  </a:lnTo>
                  <a:cubicBezTo>
                    <a:pt x="32439" y="812800"/>
                    <a:pt x="0" y="780361"/>
                    <a:pt x="0" y="740345"/>
                  </a:cubicBezTo>
                  <a:lnTo>
                    <a:pt x="0" y="72455"/>
                  </a:lnTo>
                  <a:cubicBezTo>
                    <a:pt x="0" y="32439"/>
                    <a:pt x="32439" y="0"/>
                    <a:pt x="72455" y="0"/>
                  </a:cubicBezTo>
                  <a:close/>
                </a:path>
              </a:pathLst>
            </a:custGeom>
            <a:solidFill>
              <a:srgbClr val="792D06"/>
            </a:solidFill>
          </p:spPr>
          <p:txBody>
            <a:bodyPr/>
            <a:lstStyle/>
            <a:p/>
          </p:txBody>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7" name="Group 7"/>
          <p:cNvGrpSpPr/>
          <p:nvPr/>
        </p:nvGrpSpPr>
        <p:grpSpPr>
          <a:xfrm>
            <a:off x="2774511" y="2289315"/>
            <a:ext cx="5906768" cy="2978076"/>
            <a:chExt cx="1511671" cy="762155"/>
          </a:xfrm>
        </p:grpSpPr>
        <p:sp>
          <p:nvSpPr>
            <p:cNvPr id="8" name="Freeform 8"/>
            <p:cNvSpPr/>
            <p:nvPr/>
          </p:nvSpPr>
          <p:spPr>
            <a:xfrm>
              <a:off x="0" y="0"/>
              <a:ext cx="1511671" cy="762155"/>
            </a:xfrm>
            <a:custGeom>
              <a:rect l="l" t="t" r="r" b="b"/>
              <a:pathLst>
                <a:path w="1511671" h="762155">
                  <a:moveTo>
                    <a:pt x="26214" y="0"/>
                  </a:moveTo>
                  <a:lnTo>
                    <a:pt x="1485457" y="0"/>
                  </a:lnTo>
                  <a:cubicBezTo>
                    <a:pt x="1492410" y="0"/>
                    <a:pt x="1499077" y="2762"/>
                    <a:pt x="1503993" y="7678"/>
                  </a:cubicBezTo>
                  <a:cubicBezTo>
                    <a:pt x="1508909" y="12594"/>
                    <a:pt x="1511671" y="19261"/>
                    <a:pt x="1511671" y="26214"/>
                  </a:cubicBezTo>
                  <a:lnTo>
                    <a:pt x="1511671" y="735941"/>
                  </a:lnTo>
                  <a:cubicBezTo>
                    <a:pt x="1511671" y="742893"/>
                    <a:pt x="1508909" y="749561"/>
                    <a:pt x="1503993" y="754477"/>
                  </a:cubicBezTo>
                  <a:cubicBezTo>
                    <a:pt x="1499077" y="759393"/>
                    <a:pt x="1492410" y="762155"/>
                    <a:pt x="1485457" y="762155"/>
                  </a:cubicBezTo>
                  <a:lnTo>
                    <a:pt x="26214" y="762155"/>
                  </a:lnTo>
                  <a:cubicBezTo>
                    <a:pt x="19261" y="762155"/>
                    <a:pt x="12594" y="759393"/>
                    <a:pt x="7678" y="754477"/>
                  </a:cubicBezTo>
                  <a:cubicBezTo>
                    <a:pt x="2762" y="749561"/>
                    <a:pt x="0" y="742893"/>
                    <a:pt x="0" y="735941"/>
                  </a:cubicBezTo>
                  <a:lnTo>
                    <a:pt x="0" y="26214"/>
                  </a:lnTo>
                  <a:cubicBezTo>
                    <a:pt x="0" y="19261"/>
                    <a:pt x="2762" y="12594"/>
                    <a:pt x="7678" y="7678"/>
                  </a:cubicBezTo>
                  <a:cubicBezTo>
                    <a:pt x="12594" y="2762"/>
                    <a:pt x="19261" y="0"/>
                    <a:pt x="26214" y="0"/>
                  </a:cubicBezTo>
                  <a:close/>
                </a:path>
              </a:pathLst>
            </a:custGeom>
            <a:solidFill>
              <a:srgbClr val="FFFFFF"/>
            </a:solidFill>
            <a:ln w="38100" cap="sq">
              <a:solidFill>
                <a:srgbClr val="48ABFF"/>
              </a:solidFill>
              <a:prstDash val="solid"/>
              <a:miter/>
            </a:ln>
          </p:spPr>
          <p:txBody>
            <a:bodyPr/>
            <a:lstStyle/>
            <a:p/>
          </p:txBody>
        </p:sp>
        <p:sp>
          <p:nvSpPr>
            <p:cNvPr id="9" name="TextBox 9"/>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grpSp>
        <p:nvGrpSpPr>
          <p:cNvPr id="10" name="Group 10"/>
          <p:cNvGrpSpPr/>
          <p:nvPr/>
        </p:nvGrpSpPr>
        <p:grpSpPr>
          <a:xfrm>
            <a:off x="2518389" y="5824889"/>
            <a:ext cx="2137023" cy="2137023"/>
            <a:chExt cx="812800" cy="812800"/>
          </a:xfrm>
        </p:grpSpPr>
        <p:sp>
          <p:nvSpPr>
            <p:cNvPr id="11" name="Freeform 11"/>
            <p:cNvSpPr/>
            <p:nvPr/>
          </p:nvSpPr>
          <p:spPr>
            <a:xfrm>
              <a:off x="0" y="0"/>
              <a:ext cx="812800" cy="812800"/>
            </a:xfrm>
            <a:custGeom>
              <a:rect l="l" t="t" r="r" b="b"/>
              <a:pathLst>
                <a:path w="812800" h="812800">
                  <a:moveTo>
                    <a:pt x="72455" y="0"/>
                  </a:moveTo>
                  <a:lnTo>
                    <a:pt x="740345" y="0"/>
                  </a:lnTo>
                  <a:cubicBezTo>
                    <a:pt x="780361" y="0"/>
                    <a:pt x="812800" y="32439"/>
                    <a:pt x="812800" y="72455"/>
                  </a:cubicBezTo>
                  <a:lnTo>
                    <a:pt x="812800" y="740345"/>
                  </a:lnTo>
                  <a:cubicBezTo>
                    <a:pt x="812800" y="780361"/>
                    <a:pt x="780361" y="812800"/>
                    <a:pt x="740345" y="812800"/>
                  </a:cubicBezTo>
                  <a:lnTo>
                    <a:pt x="72455" y="812800"/>
                  </a:lnTo>
                  <a:cubicBezTo>
                    <a:pt x="32439" y="812800"/>
                    <a:pt x="0" y="780361"/>
                    <a:pt x="0" y="740345"/>
                  </a:cubicBezTo>
                  <a:lnTo>
                    <a:pt x="0" y="72455"/>
                  </a:lnTo>
                  <a:cubicBezTo>
                    <a:pt x="0" y="32439"/>
                    <a:pt x="32439" y="0"/>
                    <a:pt x="72455" y="0"/>
                  </a:cubicBezTo>
                  <a:close/>
                </a:path>
              </a:pathLst>
            </a:custGeom>
            <a:solidFill>
              <a:srgbClr val="792D06"/>
            </a:solidFill>
          </p:spPr>
          <p:txBody>
            <a:bodyPr/>
            <a:lstStyle/>
            <a:p/>
          </p:txBody>
        </p:sp>
        <p:sp>
          <p:nvSpPr>
            <p:cNvPr id="12" name="TextBox 12"/>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3" name="Group 13"/>
          <p:cNvGrpSpPr/>
          <p:nvPr/>
        </p:nvGrpSpPr>
        <p:grpSpPr>
          <a:xfrm>
            <a:off x="2746057" y="6052556"/>
            <a:ext cx="5906768" cy="2978076"/>
            <a:chExt cx="1511671" cy="762155"/>
          </a:xfrm>
        </p:grpSpPr>
        <p:sp>
          <p:nvSpPr>
            <p:cNvPr id="14" name="Freeform 14"/>
            <p:cNvSpPr/>
            <p:nvPr/>
          </p:nvSpPr>
          <p:spPr>
            <a:xfrm>
              <a:off x="0" y="0"/>
              <a:ext cx="1511671" cy="762155"/>
            </a:xfrm>
            <a:custGeom>
              <a:rect l="l" t="t" r="r" b="b"/>
              <a:pathLst>
                <a:path w="1511671" h="762155">
                  <a:moveTo>
                    <a:pt x="26214" y="0"/>
                  </a:moveTo>
                  <a:lnTo>
                    <a:pt x="1485457" y="0"/>
                  </a:lnTo>
                  <a:cubicBezTo>
                    <a:pt x="1492410" y="0"/>
                    <a:pt x="1499077" y="2762"/>
                    <a:pt x="1503993" y="7678"/>
                  </a:cubicBezTo>
                  <a:cubicBezTo>
                    <a:pt x="1508909" y="12594"/>
                    <a:pt x="1511671" y="19261"/>
                    <a:pt x="1511671" y="26214"/>
                  </a:cubicBezTo>
                  <a:lnTo>
                    <a:pt x="1511671" y="735941"/>
                  </a:lnTo>
                  <a:cubicBezTo>
                    <a:pt x="1511671" y="742893"/>
                    <a:pt x="1508909" y="749561"/>
                    <a:pt x="1503993" y="754477"/>
                  </a:cubicBezTo>
                  <a:cubicBezTo>
                    <a:pt x="1499077" y="759393"/>
                    <a:pt x="1492410" y="762155"/>
                    <a:pt x="1485457" y="762155"/>
                  </a:cubicBezTo>
                  <a:lnTo>
                    <a:pt x="26214" y="762155"/>
                  </a:lnTo>
                  <a:cubicBezTo>
                    <a:pt x="19261" y="762155"/>
                    <a:pt x="12594" y="759393"/>
                    <a:pt x="7678" y="754477"/>
                  </a:cubicBezTo>
                  <a:cubicBezTo>
                    <a:pt x="2762" y="749561"/>
                    <a:pt x="0" y="742893"/>
                    <a:pt x="0" y="735941"/>
                  </a:cubicBezTo>
                  <a:lnTo>
                    <a:pt x="0" y="26214"/>
                  </a:lnTo>
                  <a:cubicBezTo>
                    <a:pt x="0" y="19261"/>
                    <a:pt x="2762" y="12594"/>
                    <a:pt x="7678" y="7678"/>
                  </a:cubicBezTo>
                  <a:cubicBezTo>
                    <a:pt x="12594" y="2762"/>
                    <a:pt x="19261" y="0"/>
                    <a:pt x="26214" y="0"/>
                  </a:cubicBezTo>
                  <a:close/>
                </a:path>
              </a:pathLst>
            </a:custGeom>
            <a:solidFill>
              <a:srgbClr val="FFFFFF"/>
            </a:solidFill>
            <a:ln w="38100" cap="sq">
              <a:solidFill>
                <a:srgbClr val="48ABFF"/>
              </a:solidFill>
              <a:prstDash val="solid"/>
              <a:miter/>
            </a:ln>
          </p:spPr>
          <p:txBody>
            <a:bodyPr/>
            <a:lstStyle/>
            <a:p/>
          </p:txBody>
        </p:sp>
        <p:sp>
          <p:nvSpPr>
            <p:cNvPr id="15" name="TextBox 15"/>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6" name="TextBox 16"/>
          <p:cNvSpPr txBox="1"/>
          <p:nvPr/>
        </p:nvSpPr>
        <p:spPr>
          <a:xfrm>
            <a:off x="2889032" y="6426395"/>
            <a:ext cx="5734636" cy="551842"/>
          </a:xfrm>
          <a:prstGeom prst="rect">
            <a:avLst/>
          </a:prstGeom>
        </p:spPr>
        <p:txBody>
          <a:bodyPr lIns="0" tIns="0" rIns="0" bIns="0" rtlCol="0" anchor="t">
            <a:spAutoFit/>
          </a:bodyPr>
          <a:lstStyle/>
          <a:p>
            <a:pPr algn="ctr">
              <a:lnSpc>
                <a:spcPts val="3985"/>
              </a:lnSpc>
            </a:pPr>
            <a:r>
              <a:rPr lang="en-US" sz="4380" spc="140">
                <a:solidFill>
                  <a:srgbClr val="000000"/>
                </a:solidFill>
                <a:latin typeface="Barlow Semi-Bold"/>
              </a:rPr>
              <a:t>Application analysis </a:t>
            </a:r>
          </a:p>
        </p:txBody>
      </p:sp>
      <p:sp>
        <p:nvSpPr>
          <p:cNvPr id="17" name="TextBox 17"/>
          <p:cNvSpPr txBox="1"/>
          <p:nvPr/>
        </p:nvSpPr>
        <p:spPr>
          <a:xfrm>
            <a:off x="2802965" y="7368858"/>
            <a:ext cx="5792951" cy="1186106"/>
          </a:xfrm>
          <a:prstGeom prst="rect">
            <a:avLst/>
          </a:prstGeom>
        </p:spPr>
        <p:txBody>
          <a:bodyPr lIns="0" tIns="0" rIns="0" bIns="0" rtlCol="0" anchor="t">
            <a:spAutoFit/>
          </a:bodyPr>
          <a:lstStyle/>
          <a:p>
            <a:pPr algn="ctr">
              <a:lnSpc>
                <a:spcPts val="4691"/>
              </a:lnSpc>
            </a:pPr>
            <a:r>
              <a:rPr lang="en-US" sz="3942" spc="126">
                <a:solidFill>
                  <a:srgbClr val="000000"/>
                </a:solidFill>
                <a:latin typeface="Barlow Semi-Bold"/>
              </a:rPr>
              <a:t>Industrial</a:t>
            </a:r>
          </a:p>
          <a:p>
            <a:pPr algn="ctr">
              <a:lnSpc>
                <a:spcPts val="4691"/>
              </a:lnSpc>
            </a:pPr>
            <a:r>
              <a:rPr lang="en-US" sz="3942" spc="126">
                <a:solidFill>
                  <a:srgbClr val="000000"/>
                </a:solidFill>
                <a:latin typeface="Barlow Semi-Bold"/>
              </a:rPr>
              <a:t>USD  430.07 Million</a:t>
            </a:r>
          </a:p>
        </p:txBody>
      </p:sp>
      <p:sp>
        <p:nvSpPr>
          <p:cNvPr id="18" name="TextBox 18"/>
          <p:cNvSpPr txBox="1"/>
          <p:nvPr/>
        </p:nvSpPr>
        <p:spPr>
          <a:xfrm>
            <a:off x="2918189" y="2578317"/>
            <a:ext cx="5734636" cy="551842"/>
          </a:xfrm>
          <a:prstGeom prst="rect">
            <a:avLst/>
          </a:prstGeom>
        </p:spPr>
        <p:txBody>
          <a:bodyPr lIns="0" tIns="0" rIns="0" bIns="0" rtlCol="0" anchor="t">
            <a:spAutoFit/>
          </a:bodyPr>
          <a:lstStyle/>
          <a:p>
            <a:pPr algn="ctr">
              <a:lnSpc>
                <a:spcPts val="3985"/>
              </a:lnSpc>
            </a:pPr>
            <a:r>
              <a:rPr lang="en-US" sz="4380" spc="140">
                <a:solidFill>
                  <a:srgbClr val="000000"/>
                </a:solidFill>
                <a:latin typeface="Barlow Semi-Bold"/>
              </a:rPr>
              <a:t>Function Segment</a:t>
            </a:r>
          </a:p>
        </p:txBody>
      </p:sp>
      <p:sp>
        <p:nvSpPr>
          <p:cNvPr id="19" name="TextBox 19"/>
          <p:cNvSpPr txBox="1"/>
          <p:nvPr/>
        </p:nvSpPr>
        <p:spPr>
          <a:xfrm>
            <a:off x="2831420" y="3310342"/>
            <a:ext cx="5792951" cy="1776656"/>
          </a:xfrm>
          <a:prstGeom prst="rect">
            <a:avLst/>
          </a:prstGeom>
        </p:spPr>
        <p:txBody>
          <a:bodyPr lIns="0" tIns="0" rIns="0" bIns="0" rtlCol="0" anchor="t">
            <a:spAutoFit/>
          </a:bodyPr>
          <a:lstStyle/>
          <a:p>
            <a:pPr algn="ctr">
              <a:lnSpc>
                <a:spcPts val="4691"/>
              </a:lnSpc>
            </a:pPr>
            <a:r>
              <a:rPr lang="en-US" sz="3942" spc="126">
                <a:solidFill>
                  <a:srgbClr val="000000"/>
                </a:solidFill>
                <a:latin typeface="Barlow Semi-Bold"/>
              </a:rPr>
              <a:t>Single-acting Air Cylinders</a:t>
            </a:r>
          </a:p>
          <a:p>
            <a:pPr algn="ctr">
              <a:lnSpc>
                <a:spcPts val="4691"/>
              </a:lnSpc>
            </a:pPr>
            <a:r>
              <a:rPr lang="en-US" sz="3942" spc="126">
                <a:solidFill>
                  <a:srgbClr val="000000"/>
                </a:solidFill>
                <a:latin typeface="Barlow Semi-Bold"/>
              </a:rPr>
              <a:t>USD 564.73 Million</a:t>
            </a:r>
          </a:p>
        </p:txBody>
      </p:sp>
      <p:grpSp>
        <p:nvGrpSpPr>
          <p:cNvPr id="20" name="Group 20"/>
          <p:cNvGrpSpPr/>
          <p:nvPr/>
        </p:nvGrpSpPr>
        <p:grpSpPr>
          <a:xfrm>
            <a:off x="9583221" y="2061648"/>
            <a:ext cx="2137023" cy="2137023"/>
            <a:chExt cx="812800" cy="812800"/>
          </a:xfrm>
        </p:grpSpPr>
        <p:sp>
          <p:nvSpPr>
            <p:cNvPr id="21" name="Freeform 21"/>
            <p:cNvSpPr/>
            <p:nvPr/>
          </p:nvSpPr>
          <p:spPr>
            <a:xfrm>
              <a:off x="0" y="0"/>
              <a:ext cx="812800" cy="812800"/>
            </a:xfrm>
            <a:custGeom>
              <a:rect l="l" t="t" r="r" b="b"/>
              <a:pathLst>
                <a:path w="812800" h="812800">
                  <a:moveTo>
                    <a:pt x="72455" y="0"/>
                  </a:moveTo>
                  <a:lnTo>
                    <a:pt x="740345" y="0"/>
                  </a:lnTo>
                  <a:cubicBezTo>
                    <a:pt x="780361" y="0"/>
                    <a:pt x="812800" y="32439"/>
                    <a:pt x="812800" y="72455"/>
                  </a:cubicBezTo>
                  <a:lnTo>
                    <a:pt x="812800" y="740345"/>
                  </a:lnTo>
                  <a:cubicBezTo>
                    <a:pt x="812800" y="780361"/>
                    <a:pt x="780361" y="812800"/>
                    <a:pt x="740345" y="812800"/>
                  </a:cubicBezTo>
                  <a:lnTo>
                    <a:pt x="72455" y="812800"/>
                  </a:lnTo>
                  <a:cubicBezTo>
                    <a:pt x="32439" y="812800"/>
                    <a:pt x="0" y="780361"/>
                    <a:pt x="0" y="740345"/>
                  </a:cubicBezTo>
                  <a:lnTo>
                    <a:pt x="0" y="72455"/>
                  </a:lnTo>
                  <a:cubicBezTo>
                    <a:pt x="0" y="32439"/>
                    <a:pt x="32439" y="0"/>
                    <a:pt x="72455" y="0"/>
                  </a:cubicBezTo>
                  <a:close/>
                </a:path>
              </a:pathLst>
            </a:custGeom>
            <a:solidFill>
              <a:srgbClr val="792D06"/>
            </a:solidFill>
          </p:spPr>
          <p:txBody>
            <a:bodyPr/>
            <a:lstStyle/>
            <a:p/>
          </p:txBody>
        </p:sp>
        <p:sp>
          <p:nvSpPr>
            <p:cNvPr id="22" name="TextBox 22"/>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23" name="Group 23"/>
          <p:cNvGrpSpPr/>
          <p:nvPr/>
        </p:nvGrpSpPr>
        <p:grpSpPr>
          <a:xfrm>
            <a:off x="9810888" y="2289315"/>
            <a:ext cx="5906768" cy="2978076"/>
            <a:chExt cx="1511671" cy="762155"/>
          </a:xfrm>
        </p:grpSpPr>
        <p:sp>
          <p:nvSpPr>
            <p:cNvPr id="24" name="Freeform 24"/>
            <p:cNvSpPr/>
            <p:nvPr/>
          </p:nvSpPr>
          <p:spPr>
            <a:xfrm>
              <a:off x="0" y="0"/>
              <a:ext cx="1511671" cy="762155"/>
            </a:xfrm>
            <a:custGeom>
              <a:rect l="l" t="t" r="r" b="b"/>
              <a:pathLst>
                <a:path w="1511671" h="762155">
                  <a:moveTo>
                    <a:pt x="26214" y="0"/>
                  </a:moveTo>
                  <a:lnTo>
                    <a:pt x="1485457" y="0"/>
                  </a:lnTo>
                  <a:cubicBezTo>
                    <a:pt x="1492410" y="0"/>
                    <a:pt x="1499077" y="2762"/>
                    <a:pt x="1503993" y="7678"/>
                  </a:cubicBezTo>
                  <a:cubicBezTo>
                    <a:pt x="1508909" y="12594"/>
                    <a:pt x="1511671" y="19261"/>
                    <a:pt x="1511671" y="26214"/>
                  </a:cubicBezTo>
                  <a:lnTo>
                    <a:pt x="1511671" y="735941"/>
                  </a:lnTo>
                  <a:cubicBezTo>
                    <a:pt x="1511671" y="742893"/>
                    <a:pt x="1508909" y="749561"/>
                    <a:pt x="1503993" y="754477"/>
                  </a:cubicBezTo>
                  <a:cubicBezTo>
                    <a:pt x="1499077" y="759393"/>
                    <a:pt x="1492410" y="762155"/>
                    <a:pt x="1485457" y="762155"/>
                  </a:cubicBezTo>
                  <a:lnTo>
                    <a:pt x="26214" y="762155"/>
                  </a:lnTo>
                  <a:cubicBezTo>
                    <a:pt x="19261" y="762155"/>
                    <a:pt x="12594" y="759393"/>
                    <a:pt x="7678" y="754477"/>
                  </a:cubicBezTo>
                  <a:cubicBezTo>
                    <a:pt x="2762" y="749561"/>
                    <a:pt x="0" y="742893"/>
                    <a:pt x="0" y="735941"/>
                  </a:cubicBezTo>
                  <a:lnTo>
                    <a:pt x="0" y="26214"/>
                  </a:lnTo>
                  <a:cubicBezTo>
                    <a:pt x="0" y="19261"/>
                    <a:pt x="2762" y="12594"/>
                    <a:pt x="7678" y="7678"/>
                  </a:cubicBezTo>
                  <a:cubicBezTo>
                    <a:pt x="12594" y="2762"/>
                    <a:pt x="19261" y="0"/>
                    <a:pt x="26214" y="0"/>
                  </a:cubicBezTo>
                  <a:close/>
                </a:path>
              </a:pathLst>
            </a:custGeom>
            <a:solidFill>
              <a:srgbClr val="FFFFFF"/>
            </a:solidFill>
            <a:ln w="38100" cap="sq">
              <a:solidFill>
                <a:srgbClr val="48ABFF"/>
              </a:solidFill>
              <a:prstDash val="solid"/>
              <a:miter/>
            </a:ln>
          </p:spPr>
          <p:txBody>
            <a:bodyPr/>
            <a:lstStyle/>
            <a:p/>
          </p:txBody>
        </p:sp>
        <p:sp>
          <p:nvSpPr>
            <p:cNvPr id="25" name="TextBox 25"/>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grpSp>
        <p:nvGrpSpPr>
          <p:cNvPr id="26" name="Group 26"/>
          <p:cNvGrpSpPr/>
          <p:nvPr/>
        </p:nvGrpSpPr>
        <p:grpSpPr>
          <a:xfrm>
            <a:off x="9554766" y="5824889"/>
            <a:ext cx="2137023" cy="2137023"/>
            <a:chExt cx="812800" cy="812800"/>
          </a:xfrm>
        </p:grpSpPr>
        <p:sp>
          <p:nvSpPr>
            <p:cNvPr id="27" name="Freeform 27"/>
            <p:cNvSpPr/>
            <p:nvPr/>
          </p:nvSpPr>
          <p:spPr>
            <a:xfrm>
              <a:off x="0" y="0"/>
              <a:ext cx="812800" cy="812800"/>
            </a:xfrm>
            <a:custGeom>
              <a:rect l="l" t="t" r="r" b="b"/>
              <a:pathLst>
                <a:path w="812800" h="812800">
                  <a:moveTo>
                    <a:pt x="72455" y="0"/>
                  </a:moveTo>
                  <a:lnTo>
                    <a:pt x="740345" y="0"/>
                  </a:lnTo>
                  <a:cubicBezTo>
                    <a:pt x="780361" y="0"/>
                    <a:pt x="812800" y="32439"/>
                    <a:pt x="812800" y="72455"/>
                  </a:cubicBezTo>
                  <a:lnTo>
                    <a:pt x="812800" y="740345"/>
                  </a:lnTo>
                  <a:cubicBezTo>
                    <a:pt x="812800" y="780361"/>
                    <a:pt x="780361" y="812800"/>
                    <a:pt x="740345" y="812800"/>
                  </a:cubicBezTo>
                  <a:lnTo>
                    <a:pt x="72455" y="812800"/>
                  </a:lnTo>
                  <a:cubicBezTo>
                    <a:pt x="32439" y="812800"/>
                    <a:pt x="0" y="780361"/>
                    <a:pt x="0" y="740345"/>
                  </a:cubicBezTo>
                  <a:lnTo>
                    <a:pt x="0" y="72455"/>
                  </a:lnTo>
                  <a:cubicBezTo>
                    <a:pt x="0" y="32439"/>
                    <a:pt x="32439" y="0"/>
                    <a:pt x="72455" y="0"/>
                  </a:cubicBezTo>
                  <a:close/>
                </a:path>
              </a:pathLst>
            </a:custGeom>
            <a:solidFill>
              <a:srgbClr val="792D06"/>
            </a:solidFill>
          </p:spPr>
          <p:txBody>
            <a:bodyPr/>
            <a:lstStyle/>
            <a:p/>
          </p:txBody>
        </p:sp>
        <p:sp>
          <p:nvSpPr>
            <p:cNvPr id="28" name="TextBox 28"/>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29" name="Group 29"/>
          <p:cNvGrpSpPr/>
          <p:nvPr/>
        </p:nvGrpSpPr>
        <p:grpSpPr>
          <a:xfrm>
            <a:off x="9782434" y="6052556"/>
            <a:ext cx="5906768" cy="2978076"/>
            <a:chExt cx="1511671" cy="762155"/>
          </a:xfrm>
        </p:grpSpPr>
        <p:sp>
          <p:nvSpPr>
            <p:cNvPr id="30" name="Freeform 30"/>
            <p:cNvSpPr/>
            <p:nvPr/>
          </p:nvSpPr>
          <p:spPr>
            <a:xfrm>
              <a:off x="0" y="0"/>
              <a:ext cx="1511671" cy="762155"/>
            </a:xfrm>
            <a:custGeom>
              <a:rect l="l" t="t" r="r" b="b"/>
              <a:pathLst>
                <a:path w="1511671" h="762155">
                  <a:moveTo>
                    <a:pt x="26214" y="0"/>
                  </a:moveTo>
                  <a:lnTo>
                    <a:pt x="1485457" y="0"/>
                  </a:lnTo>
                  <a:cubicBezTo>
                    <a:pt x="1492410" y="0"/>
                    <a:pt x="1499077" y="2762"/>
                    <a:pt x="1503993" y="7678"/>
                  </a:cubicBezTo>
                  <a:cubicBezTo>
                    <a:pt x="1508909" y="12594"/>
                    <a:pt x="1511671" y="19261"/>
                    <a:pt x="1511671" y="26214"/>
                  </a:cubicBezTo>
                  <a:lnTo>
                    <a:pt x="1511671" y="735941"/>
                  </a:lnTo>
                  <a:cubicBezTo>
                    <a:pt x="1511671" y="742893"/>
                    <a:pt x="1508909" y="749561"/>
                    <a:pt x="1503993" y="754477"/>
                  </a:cubicBezTo>
                  <a:cubicBezTo>
                    <a:pt x="1499077" y="759393"/>
                    <a:pt x="1492410" y="762155"/>
                    <a:pt x="1485457" y="762155"/>
                  </a:cubicBezTo>
                  <a:lnTo>
                    <a:pt x="26214" y="762155"/>
                  </a:lnTo>
                  <a:cubicBezTo>
                    <a:pt x="19261" y="762155"/>
                    <a:pt x="12594" y="759393"/>
                    <a:pt x="7678" y="754477"/>
                  </a:cubicBezTo>
                  <a:cubicBezTo>
                    <a:pt x="2762" y="749561"/>
                    <a:pt x="0" y="742893"/>
                    <a:pt x="0" y="735941"/>
                  </a:cubicBezTo>
                  <a:lnTo>
                    <a:pt x="0" y="26214"/>
                  </a:lnTo>
                  <a:cubicBezTo>
                    <a:pt x="0" y="19261"/>
                    <a:pt x="2762" y="12594"/>
                    <a:pt x="7678" y="7678"/>
                  </a:cubicBezTo>
                  <a:cubicBezTo>
                    <a:pt x="12594" y="2762"/>
                    <a:pt x="19261" y="0"/>
                    <a:pt x="26214" y="0"/>
                  </a:cubicBezTo>
                  <a:close/>
                </a:path>
              </a:pathLst>
            </a:custGeom>
            <a:solidFill>
              <a:srgbClr val="FFFFFF"/>
            </a:solidFill>
            <a:ln w="38100" cap="sq">
              <a:solidFill>
                <a:srgbClr val="48ABFF"/>
              </a:solidFill>
              <a:prstDash val="solid"/>
              <a:miter/>
            </a:ln>
          </p:spPr>
          <p:txBody>
            <a:bodyPr/>
            <a:lstStyle/>
            <a:p/>
          </p:txBody>
        </p:sp>
        <p:sp>
          <p:nvSpPr>
            <p:cNvPr id="31" name="TextBox 31"/>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32" name="TextBox 32"/>
          <p:cNvSpPr txBox="1"/>
          <p:nvPr/>
        </p:nvSpPr>
        <p:spPr>
          <a:xfrm>
            <a:off x="9925409" y="6341558"/>
            <a:ext cx="5734636" cy="551842"/>
          </a:xfrm>
          <a:prstGeom prst="rect">
            <a:avLst/>
          </a:prstGeom>
        </p:spPr>
        <p:txBody>
          <a:bodyPr lIns="0" tIns="0" rIns="0" bIns="0" rtlCol="0" anchor="t">
            <a:spAutoFit/>
          </a:bodyPr>
          <a:lstStyle/>
          <a:p>
            <a:pPr algn="ctr">
              <a:lnSpc>
                <a:spcPts val="3985"/>
              </a:lnSpc>
            </a:pPr>
            <a:r>
              <a:rPr lang="en-US" sz="4380" spc="140">
                <a:solidFill>
                  <a:srgbClr val="000000"/>
                </a:solidFill>
                <a:latin typeface="Barlow Semi-Bold"/>
              </a:rPr>
              <a:t>Cylinders Segment</a:t>
            </a:r>
          </a:p>
        </p:txBody>
      </p:sp>
      <p:sp>
        <p:nvSpPr>
          <p:cNvPr id="33" name="TextBox 33"/>
          <p:cNvSpPr txBox="1"/>
          <p:nvPr/>
        </p:nvSpPr>
        <p:spPr>
          <a:xfrm>
            <a:off x="9839343" y="7073583"/>
            <a:ext cx="5792951" cy="1776656"/>
          </a:xfrm>
          <a:prstGeom prst="rect">
            <a:avLst/>
          </a:prstGeom>
        </p:spPr>
        <p:txBody>
          <a:bodyPr lIns="0" tIns="0" rIns="0" bIns="0" rtlCol="0" anchor="t">
            <a:spAutoFit/>
          </a:bodyPr>
          <a:lstStyle/>
          <a:p>
            <a:pPr algn="ctr">
              <a:lnSpc>
                <a:spcPts val="4691"/>
              </a:lnSpc>
            </a:pPr>
            <a:r>
              <a:rPr lang="en-US" sz="3942" spc="126">
                <a:solidFill>
                  <a:srgbClr val="000000"/>
                </a:solidFill>
                <a:latin typeface="Barlow Semi-Bold"/>
              </a:rPr>
              <a:t>Cylinders with piston rods</a:t>
            </a:r>
          </a:p>
          <a:p>
            <a:pPr algn="ctr">
              <a:lnSpc>
                <a:spcPts val="4691"/>
              </a:lnSpc>
            </a:pPr>
            <a:r>
              <a:rPr lang="en-US" sz="3942" spc="126">
                <a:solidFill>
                  <a:srgbClr val="000000"/>
                </a:solidFill>
                <a:latin typeface="Barlow Semi-Bold"/>
              </a:rPr>
              <a:t>USD 405.45 Million</a:t>
            </a:r>
          </a:p>
        </p:txBody>
      </p:sp>
      <p:sp>
        <p:nvSpPr>
          <p:cNvPr id="34" name="TextBox 34"/>
          <p:cNvSpPr txBox="1"/>
          <p:nvPr/>
        </p:nvSpPr>
        <p:spPr>
          <a:xfrm>
            <a:off x="9983021" y="2686596"/>
            <a:ext cx="5734636" cy="551842"/>
          </a:xfrm>
          <a:prstGeom prst="rect">
            <a:avLst/>
          </a:prstGeom>
        </p:spPr>
        <p:txBody>
          <a:bodyPr lIns="0" tIns="0" rIns="0" bIns="0" rtlCol="0" anchor="t">
            <a:spAutoFit/>
          </a:bodyPr>
          <a:lstStyle/>
          <a:p>
            <a:pPr algn="ctr">
              <a:lnSpc>
                <a:spcPts val="3985"/>
              </a:lnSpc>
            </a:pPr>
            <a:r>
              <a:rPr lang="en-US" sz="4380" spc="140">
                <a:solidFill>
                  <a:srgbClr val="000000"/>
                </a:solidFill>
                <a:latin typeface="Barlow Semi-Bold"/>
              </a:rPr>
              <a:t>Movement Segment</a:t>
            </a:r>
          </a:p>
        </p:txBody>
      </p:sp>
      <p:sp>
        <p:nvSpPr>
          <p:cNvPr id="35" name="TextBox 35"/>
          <p:cNvSpPr txBox="1"/>
          <p:nvPr/>
        </p:nvSpPr>
        <p:spPr>
          <a:xfrm>
            <a:off x="9896251" y="3628963"/>
            <a:ext cx="5792951" cy="1186106"/>
          </a:xfrm>
          <a:prstGeom prst="rect">
            <a:avLst/>
          </a:prstGeom>
        </p:spPr>
        <p:txBody>
          <a:bodyPr lIns="0" tIns="0" rIns="0" bIns="0" rtlCol="0" anchor="t">
            <a:spAutoFit/>
          </a:bodyPr>
          <a:lstStyle/>
          <a:p>
            <a:pPr algn="ctr">
              <a:lnSpc>
                <a:spcPts val="4691"/>
              </a:lnSpc>
            </a:pPr>
            <a:r>
              <a:rPr lang="en-US" sz="3942" spc="126">
                <a:solidFill>
                  <a:srgbClr val="000000"/>
                </a:solidFill>
                <a:latin typeface="Barlow Semi-Bold"/>
              </a:rPr>
              <a:t>Linear Movement</a:t>
            </a:r>
          </a:p>
          <a:p>
            <a:pPr algn="ctr">
              <a:lnSpc>
                <a:spcPts val="4691"/>
              </a:lnSpc>
            </a:pPr>
            <a:r>
              <a:rPr lang="en-US" sz="3942" spc="126">
                <a:solidFill>
                  <a:srgbClr val="000000"/>
                </a:solidFill>
                <a:latin typeface="Barlow Semi-Bold"/>
              </a:rPr>
              <a:t>USD  878.04 Million</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28700"/>
            <a:ext cx="11205204" cy="9258300"/>
          </a:xfrm>
          <a:custGeom>
            <a:rect l="l" t="t" r="r" b="b"/>
            <a:pathLst>
              <a:path w="11205204" h="9258300">
                <a:moveTo>
                  <a:pt x="0" y="0"/>
                </a:moveTo>
                <a:lnTo>
                  <a:pt x="11205204" y="0"/>
                </a:lnTo>
                <a:lnTo>
                  <a:pt x="11205204" y="9258300"/>
                </a:lnTo>
                <a:lnTo>
                  <a:pt x="0" y="92583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271967" y="173585"/>
            <a:ext cx="18016034" cy="811531"/>
          </a:xfrm>
          <a:prstGeom prst="rect">
            <a:avLst/>
          </a:prstGeom>
        </p:spPr>
        <p:txBody>
          <a:bodyPr lIns="0" tIns="0" rIns="0" bIns="0" rtlCol="0" anchor="t">
            <a:spAutoFit/>
          </a:bodyPr>
          <a:lstStyle/>
          <a:p>
            <a:pPr algn="ctr">
              <a:lnSpc>
                <a:spcPts val="6719"/>
              </a:lnSpc>
              <a:spcBef>
                <a:spcPct val="0"/>
              </a:spcBef>
            </a:pPr>
            <a:r>
              <a:rPr lang="en-US" sz="4799" spc="153">
                <a:solidFill>
                  <a:srgbClr val="000000"/>
                </a:solidFill>
                <a:latin typeface="Canva Sans"/>
              </a:rPr>
              <a:t>Global Air Cylinders Market Revenue share for 2022</a:t>
            </a:r>
          </a:p>
        </p:txBody>
      </p:sp>
      <p:sp>
        <p:nvSpPr>
          <p:cNvPr id="4" name="TextBox 4"/>
          <p:cNvSpPr txBox="1"/>
          <p:nvPr/>
        </p:nvSpPr>
        <p:spPr>
          <a:xfrm>
            <a:off x="9279983" y="5210175"/>
            <a:ext cx="8509489" cy="1640205"/>
          </a:xfrm>
          <a:prstGeom prst="rect">
            <a:avLst/>
          </a:prstGeom>
        </p:spPr>
        <p:txBody>
          <a:bodyPr lIns="0" tIns="0" rIns="0" bIns="0" rtlCol="0" anchor="t">
            <a:spAutoFit/>
          </a:bodyPr>
          <a:lstStyle/>
          <a:p>
            <a:pPr algn="ctr">
              <a:lnSpc>
                <a:spcPts val="6360"/>
              </a:lnSpc>
            </a:pPr>
            <a:r>
              <a:rPr lang="en-US" sz="6000" spc="192">
                <a:solidFill>
                  <a:srgbClr val="000000"/>
                </a:solidFill>
                <a:latin typeface="Barlow Semi-Bold"/>
              </a:rPr>
              <a:t>North America </a:t>
            </a:r>
          </a:p>
          <a:p>
            <a:pPr algn="ctr">
              <a:lnSpc>
                <a:spcPts val="6360"/>
              </a:lnSpc>
            </a:pPr>
            <a:r>
              <a:rPr lang="en-US" sz="6000" spc="192">
                <a:solidFill>
                  <a:srgbClr val="000000"/>
                </a:solidFill>
                <a:latin typeface="Barlow Semi-Bold"/>
              </a:rPr>
              <a:t> USD 413.60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666" b="0"/>
            </a:stretch>
          </a:blipFill>
        </p:spPr>
        <p:txBody>
          <a:bodyPr/>
          <a:lstStyle/>
          <a:p/>
        </p:txBody>
      </p:sp>
      <p:grpSp>
        <p:nvGrpSpPr>
          <p:cNvPr id="3" name="Group 3"/>
          <p:cNvGrpSpPr/>
          <p:nvPr/>
        </p:nvGrpSpPr>
        <p:grpSpPr>
          <a:xfrm>
            <a:off x="5866437" y="1653380"/>
            <a:ext cx="8930887" cy="3291688"/>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033088" y="5305165"/>
            <a:ext cx="9764236" cy="3328455"/>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52321F"/>
            </a:solidFill>
          </p:spPr>
          <p:txBody>
            <a:bodyPr/>
            <a:lstStyle/>
            <a:p/>
          </p:txBody>
        </p:sp>
      </p:grpSp>
      <p:grpSp>
        <p:nvGrpSpPr>
          <p:cNvPr id="7" name="Group 7"/>
          <p:cNvGrpSpPr/>
          <p:nvPr/>
        </p:nvGrpSpPr>
        <p:grpSpPr>
          <a:xfrm>
            <a:off x="5033088" y="1653380"/>
            <a:ext cx="9764236" cy="3291688"/>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B68254"/>
            </a:solidFill>
          </p:spPr>
          <p:txBody>
            <a:bodyPr/>
            <a:lstStyle/>
            <a:p/>
          </p:txBody>
        </p:sp>
      </p:grpSp>
      <p:grpSp>
        <p:nvGrpSpPr>
          <p:cNvPr id="9" name="Group 9"/>
          <p:cNvGrpSpPr/>
          <p:nvPr/>
        </p:nvGrpSpPr>
        <p:grpSpPr>
          <a:xfrm>
            <a:off x="3778887" y="2162652"/>
            <a:ext cx="2508402" cy="2273144"/>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52321F"/>
            </a:solidFill>
          </p:spPr>
          <p:txBody>
            <a:bodyPr/>
            <a:lstStyle/>
            <a:p/>
          </p:txBody>
        </p:sp>
      </p:grpSp>
      <p:grpSp>
        <p:nvGrpSpPr>
          <p:cNvPr id="11" name="Group 11"/>
          <p:cNvGrpSpPr/>
          <p:nvPr/>
        </p:nvGrpSpPr>
        <p:grpSpPr>
          <a:xfrm>
            <a:off x="3490676" y="5752348"/>
            <a:ext cx="2796613" cy="2273144"/>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B68254"/>
            </a:solidFill>
          </p:spPr>
          <p:txBody>
            <a:bodyPr/>
            <a:lstStyle/>
            <a:p/>
          </p:txBody>
        </p:sp>
      </p:grpSp>
      <p:grpSp>
        <p:nvGrpSpPr>
          <p:cNvPr id="13" name="Group 13"/>
          <p:cNvGrpSpPr>
            <a:grpSpLocks noChangeAspect="1"/>
          </p:cNvGrpSpPr>
          <p:nvPr/>
        </p:nvGrpSpPr>
        <p:grpSpPr>
          <a:xfrm rot="5400000">
            <a:off x="6154870" y="2970255"/>
            <a:ext cx="759744" cy="657938"/>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2321F"/>
            </a:solidFill>
          </p:spPr>
          <p:txBody>
            <a:bodyPr/>
            <a:lstStyle/>
            <a:p/>
          </p:txBody>
        </p:sp>
      </p:grpSp>
      <p:grpSp>
        <p:nvGrpSpPr>
          <p:cNvPr id="15" name="Group 15"/>
          <p:cNvGrpSpPr>
            <a:grpSpLocks noChangeAspect="1"/>
          </p:cNvGrpSpPr>
          <p:nvPr/>
        </p:nvGrpSpPr>
        <p:grpSpPr>
          <a:xfrm rot="5400000">
            <a:off x="6154870" y="6622039"/>
            <a:ext cx="759744" cy="657938"/>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B68254"/>
            </a:solidFill>
          </p:spPr>
          <p:txBody>
            <a:bodyPr/>
            <a:lstStyle/>
            <a:p/>
          </p:txBody>
        </p:sp>
      </p:grpSp>
      <p:sp>
        <p:nvSpPr>
          <p:cNvPr id="17" name="TextBox 17"/>
          <p:cNvSpPr txBox="1"/>
          <p:nvPr/>
        </p:nvSpPr>
        <p:spPr>
          <a:xfrm>
            <a:off x="3778887" y="2926371"/>
            <a:ext cx="2508402" cy="578846"/>
          </a:xfrm>
          <a:prstGeom prst="rect">
            <a:avLst/>
          </a:prstGeom>
        </p:spPr>
        <p:txBody>
          <a:bodyPr lIns="0" tIns="0" rIns="0" bIns="0" rtlCol="0" anchor="t">
            <a:spAutoFit/>
          </a:bodyPr>
          <a:lstStyle/>
          <a:p>
            <a:pPr algn="ctr">
              <a:lnSpc>
                <a:spcPts val="4872"/>
              </a:lnSpc>
              <a:spcBef>
                <a:spcPct val="0"/>
              </a:spcBef>
            </a:pPr>
            <a:r>
              <a:rPr lang="en-US" sz="3480" spc="111">
                <a:solidFill>
                  <a:srgbClr val="FFFFFF"/>
                </a:solidFill>
                <a:latin typeface="Garet Bold"/>
              </a:rPr>
              <a:t>Drivers</a:t>
            </a:r>
          </a:p>
        </p:txBody>
      </p:sp>
      <p:sp>
        <p:nvSpPr>
          <p:cNvPr id="18" name="TextBox 18"/>
          <p:cNvSpPr txBox="1"/>
          <p:nvPr/>
        </p:nvSpPr>
        <p:spPr>
          <a:xfrm>
            <a:off x="3490676" y="6633011"/>
            <a:ext cx="3084824" cy="578846"/>
          </a:xfrm>
          <a:prstGeom prst="rect">
            <a:avLst/>
          </a:prstGeom>
        </p:spPr>
        <p:txBody>
          <a:bodyPr lIns="0" tIns="0" rIns="0" bIns="0" rtlCol="0" anchor="t">
            <a:spAutoFit/>
          </a:bodyPr>
          <a:lstStyle/>
          <a:p>
            <a:pPr algn="ctr">
              <a:lnSpc>
                <a:spcPts val="4872"/>
              </a:lnSpc>
              <a:spcBef>
                <a:spcPct val="0"/>
              </a:spcBef>
            </a:pPr>
            <a:r>
              <a:rPr lang="en-US" sz="3480" spc="111">
                <a:solidFill>
                  <a:srgbClr val="FFFFFF"/>
                </a:solidFill>
                <a:latin typeface="Garet Bold"/>
              </a:rPr>
              <a:t>Restraints</a:t>
            </a:r>
          </a:p>
        </p:txBody>
      </p:sp>
      <p:sp>
        <p:nvSpPr>
          <p:cNvPr id="19" name="TextBox 19"/>
          <p:cNvSpPr txBox="1"/>
          <p:nvPr/>
        </p:nvSpPr>
        <p:spPr>
          <a:xfrm>
            <a:off x="6863711" y="1831543"/>
            <a:ext cx="7669802" cy="2935605"/>
          </a:xfrm>
          <a:prstGeom prst="rect">
            <a:avLst/>
          </a:prstGeom>
        </p:spPr>
        <p:txBody>
          <a:bodyPr lIns="0" tIns="0" rIns="0" bIns="0" rtlCol="0" anchor="t">
            <a:spAutoFit/>
          </a:bodyPr>
          <a:lstStyle/>
          <a:p>
            <a:pPr marL="582927" lvl="1" indent="-291463">
              <a:lnSpc>
                <a:spcPts val="3374"/>
              </a:lnSpc>
              <a:buFont typeface="Arial"/>
              <a:buChar char="•"/>
            </a:pPr>
            <a:r>
              <a:rPr lang="en-US" sz="2699" spc="86">
                <a:solidFill>
                  <a:srgbClr val="FFFFFF"/>
                </a:solidFill>
                <a:latin typeface="Barlow Semi-Bold"/>
              </a:rPr>
              <a:t>Benefits of air cylinders coupled with widespread industry use in industrial applications</a:t>
            </a:r>
          </a:p>
          <a:p>
            <a:pPr marL="582927" lvl="1" indent="-291463">
              <a:lnSpc>
                <a:spcPts val="3374"/>
              </a:lnSpc>
              <a:buFont typeface="Arial"/>
              <a:buChar char="•"/>
            </a:pPr>
            <a:r>
              <a:rPr lang="en-US" sz="2699" spc="86">
                <a:solidFill>
                  <a:srgbClr val="FFFFFF"/>
                </a:solidFill>
                <a:latin typeface="Barlow Semi-Bold"/>
              </a:rPr>
              <a:t>Growing automation in manufacturing industry</a:t>
            </a:r>
          </a:p>
          <a:p>
            <a:pPr marL="582927" lvl="1" indent="-291463">
              <a:lnSpc>
                <a:spcPts val="3374"/>
              </a:lnSpc>
              <a:buFont typeface="Arial"/>
              <a:buChar char="•"/>
            </a:pPr>
            <a:r>
              <a:rPr lang="en-US" sz="2699" spc="86">
                <a:solidFill>
                  <a:srgbClr val="FFFFFF"/>
                </a:solidFill>
                <a:latin typeface="Barlow Semi-Bold"/>
              </a:rPr>
              <a:t>Growing e-commerce sales coupled with automation in the sortation system</a:t>
            </a:r>
          </a:p>
        </p:txBody>
      </p:sp>
      <p:sp>
        <p:nvSpPr>
          <p:cNvPr id="20" name="TextBox 20"/>
          <p:cNvSpPr txBox="1"/>
          <p:nvPr/>
        </p:nvSpPr>
        <p:spPr>
          <a:xfrm>
            <a:off x="7092505" y="6389810"/>
            <a:ext cx="7441008" cy="941070"/>
          </a:xfrm>
          <a:prstGeom prst="rect">
            <a:avLst/>
          </a:prstGeom>
        </p:spPr>
        <p:txBody>
          <a:bodyPr lIns="0" tIns="0" rIns="0" bIns="0" rtlCol="0" anchor="t">
            <a:spAutoFit/>
          </a:bodyPr>
          <a:lstStyle/>
          <a:p>
            <a:pPr>
              <a:lnSpc>
                <a:spcPts val="3779"/>
              </a:lnSpc>
            </a:pPr>
            <a:r>
              <a:rPr lang="en-US" sz="2700" spc="86">
                <a:solidFill>
                  <a:srgbClr val="FFFFFF"/>
                </a:solidFill>
                <a:latin typeface="Barlow Semi-Bold"/>
              </a:rPr>
              <a:t>High cost and risk associated with pneumatic cylinder </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506" b="-13506"/>
            </a:stretch>
          </a:blipFill>
        </p:spPr>
        <p:txBody>
          <a:bodyPr/>
          <a:lstStyle/>
          <a:p/>
        </p:txBody>
      </p:sp>
      <p:grpSp>
        <p:nvGrpSpPr>
          <p:cNvPr id="3" name="Group 3"/>
          <p:cNvGrpSpPr/>
          <p:nvPr/>
        </p:nvGrpSpPr>
        <p:grpSpPr>
          <a:xfrm>
            <a:off x="1574223" y="1644361"/>
            <a:ext cx="15139555" cy="7232073"/>
            <a:chExt cx="3987372" cy="1904743"/>
          </a:xfrm>
        </p:grpSpPr>
        <p:sp>
          <p:nvSpPr>
            <p:cNvPr id="4" name="Freeform 4"/>
            <p:cNvSpPr/>
            <p:nvPr/>
          </p:nvSpPr>
          <p:spPr>
            <a:xfrm>
              <a:off x="0" y="0"/>
              <a:ext cx="3987373" cy="1904743"/>
            </a:xfrm>
            <a:custGeom>
              <a:rect l="l" t="t" r="r" b="b"/>
              <a:pathLst>
                <a:path w="3987373" h="1904743">
                  <a:moveTo>
                    <a:pt x="0" y="0"/>
                  </a:moveTo>
                  <a:lnTo>
                    <a:pt x="3987373" y="0"/>
                  </a:lnTo>
                  <a:lnTo>
                    <a:pt x="3987373" y="1904743"/>
                  </a:lnTo>
                  <a:lnTo>
                    <a:pt x="0" y="1904743"/>
                  </a:lnTo>
                  <a:close/>
                </a:path>
              </a:pathLst>
            </a:custGeom>
            <a:solidFill>
              <a:srgbClr val="FFFFFF">
                <a:alpha val="80000"/>
              </a:srgbClr>
            </a:solidFill>
          </p:spPr>
          <p:txBody>
            <a:bodyPr/>
            <a:lstStyle/>
            <a:p/>
          </p:txBody>
        </p:sp>
        <p:sp>
          <p:nvSpPr>
            <p:cNvPr id="5" name="TextBox 5"/>
            <p:cNvSpPr txBox="1"/>
            <p:nvPr/>
          </p:nvSpPr>
          <p:spPr>
            <a:xfrm>
              <a:off x="0" y="-38100"/>
              <a:ext cx="3987372" cy="194284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665071" y="1902402"/>
            <a:ext cx="10957859" cy="832492"/>
          </a:xfrm>
          <a:prstGeom prst="rect">
            <a:avLst/>
          </a:prstGeom>
        </p:spPr>
        <p:txBody>
          <a:bodyPr lIns="0" tIns="0" rIns="0" bIns="0" rtlCol="0" anchor="t">
            <a:spAutoFit/>
          </a:bodyPr>
          <a:lstStyle/>
          <a:p>
            <a:pPr algn="ctr">
              <a:lnSpc>
                <a:spcPts val="6420"/>
              </a:lnSpc>
            </a:pPr>
            <a:r>
              <a:rPr lang="en-US" sz="6000">
                <a:solidFill>
                  <a:srgbClr val="000000"/>
                </a:solidFill>
                <a:latin typeface="Canva Sans"/>
              </a:rPr>
              <a:t>AUTHOR'S PERSPECTIVE</a:t>
            </a:r>
          </a:p>
        </p:txBody>
      </p:sp>
      <p:sp>
        <p:nvSpPr>
          <p:cNvPr id="7" name="TextBox 7"/>
          <p:cNvSpPr txBox="1"/>
          <p:nvPr/>
        </p:nvSpPr>
        <p:spPr>
          <a:xfrm>
            <a:off x="1787236" y="2913288"/>
            <a:ext cx="14713527" cy="5729351"/>
          </a:xfrm>
          <a:prstGeom prst="rect">
            <a:avLst/>
          </a:prstGeom>
        </p:spPr>
        <p:txBody>
          <a:bodyPr lIns="0" tIns="0" rIns="0" bIns="0" rtlCol="0" anchor="t">
            <a:spAutoFit/>
          </a:bodyPr>
          <a:lstStyle/>
          <a:p>
            <a:pPr marL="820414" lvl="1" indent="-410207">
              <a:lnSpc>
                <a:spcPts val="4521"/>
              </a:lnSpc>
              <a:buFont typeface="Arial"/>
              <a:buChar char="•"/>
            </a:pPr>
            <a:r>
              <a:rPr lang="en-US" sz="3799" spc="121">
                <a:solidFill>
                  <a:srgbClr val="000000"/>
                </a:solidFill>
                <a:latin typeface="Barlow Semi-Bold"/>
              </a:rPr>
              <a:t>The Global Air Cylinders Market revenue in 2016: USD 1,019.45 Million</a:t>
            </a:r>
          </a:p>
          <a:p>
            <a:pPr marL="820414" lvl="1" indent="-410207">
              <a:lnSpc>
                <a:spcPts val="4521"/>
              </a:lnSpc>
              <a:buFont typeface="Arial"/>
              <a:buChar char="•"/>
            </a:pPr>
            <a:r>
              <a:rPr lang="en-US" sz="3799" spc="121">
                <a:solidFill>
                  <a:srgbClr val="000000"/>
                </a:solidFill>
                <a:latin typeface="Barlow Semi-Bold"/>
              </a:rPr>
              <a:t>Double-acting held for largest share of total revenue generated in 2019</a:t>
            </a:r>
          </a:p>
          <a:p>
            <a:pPr marL="820414" lvl="1" indent="-410207">
              <a:lnSpc>
                <a:spcPts val="4521"/>
              </a:lnSpc>
              <a:buFont typeface="Arial"/>
              <a:buChar char="•"/>
            </a:pPr>
            <a:r>
              <a:rPr lang="en-US" sz="3799" spc="121">
                <a:solidFill>
                  <a:srgbClr val="000000"/>
                </a:solidFill>
                <a:latin typeface="Barlow Semi-Bold"/>
              </a:rPr>
              <a:t>Linear Movement held maximum share of Air Cylinders market in 2019</a:t>
            </a:r>
          </a:p>
          <a:p>
            <a:pPr marL="820414" lvl="1" indent="-410207">
              <a:lnSpc>
                <a:spcPts val="4521"/>
              </a:lnSpc>
              <a:buFont typeface="Arial"/>
              <a:buChar char="•"/>
            </a:pPr>
            <a:r>
              <a:rPr lang="en-US" sz="3799" spc="121">
                <a:solidFill>
                  <a:srgbClr val="000000"/>
                </a:solidFill>
                <a:latin typeface="Barlow Semi-Bold"/>
              </a:rPr>
              <a:t>Cylinders with piston rods held maximum share of Air Cylinders market in 2019</a:t>
            </a:r>
          </a:p>
          <a:p>
            <a:pPr marL="820414" lvl="1" indent="-410207">
              <a:lnSpc>
                <a:spcPts val="4521"/>
              </a:lnSpc>
              <a:buFont typeface="Arial"/>
              <a:buChar char="•"/>
            </a:pPr>
            <a:r>
              <a:rPr lang="en-US" sz="3799" spc="121">
                <a:solidFill>
                  <a:srgbClr val="000000"/>
                </a:solidFill>
                <a:latin typeface="Barlow Semi-Bold"/>
              </a:rPr>
              <a:t>Industrial held maximum share of Air Cylinders market in 2019</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506" b="-13506"/>
            </a:stretch>
          </a:blipFill>
        </p:spPr>
        <p:txBody>
          <a:bodyPr/>
          <a:lstStyle/>
          <a:p/>
        </p:txBody>
      </p:sp>
      <p:grpSp>
        <p:nvGrpSpPr>
          <p:cNvPr id="3" name="Group 3"/>
          <p:cNvGrpSpPr/>
          <p:nvPr/>
        </p:nvGrpSpPr>
        <p:grpSpPr>
          <a:xfrm>
            <a:off x="-9269" y="2209680"/>
            <a:ext cx="18297269" cy="8077320"/>
            <a:chExt cx="4819034" cy="2127360"/>
          </a:xfrm>
        </p:grpSpPr>
        <p:sp>
          <p:nvSpPr>
            <p:cNvPr id="4" name="Freeform 4"/>
            <p:cNvSpPr/>
            <p:nvPr/>
          </p:nvSpPr>
          <p:spPr>
            <a:xfrm>
              <a:off x="0" y="0"/>
              <a:ext cx="4819034" cy="2127360"/>
            </a:xfrm>
            <a:custGeom>
              <a:rect l="l" t="t" r="r" b="b"/>
              <a:pathLst>
                <a:path w="4819034" h="2127360">
                  <a:moveTo>
                    <a:pt x="0" y="0"/>
                  </a:moveTo>
                  <a:lnTo>
                    <a:pt x="4819034" y="0"/>
                  </a:lnTo>
                  <a:lnTo>
                    <a:pt x="4819034" y="2127360"/>
                  </a:lnTo>
                  <a:lnTo>
                    <a:pt x="0" y="2127360"/>
                  </a:lnTo>
                  <a:close/>
                </a:path>
              </a:pathLst>
            </a:custGeom>
            <a:solidFill>
              <a:srgbClr val="F8F8F8">
                <a:alpha val="80000"/>
              </a:srgbClr>
            </a:solidFill>
          </p:spPr>
          <p:txBody>
            <a:bodyPr/>
            <a:lstStyle/>
            <a:p/>
          </p:txBody>
        </p:sp>
        <p:sp>
          <p:nvSpPr>
            <p:cNvPr id="5" name="TextBox 5"/>
            <p:cNvSpPr txBox="1"/>
            <p:nvPr/>
          </p:nvSpPr>
          <p:spPr>
            <a:xfrm>
              <a:off x="0" y="-47625"/>
              <a:ext cx="4819034" cy="2174985"/>
            </a:xfrm>
            <a:prstGeom prst="rect">
              <a:avLst/>
            </a:prstGeom>
          </p:spPr>
          <p:txBody>
            <a:bodyPr lIns="50800" tIns="50800" rIns="50800" bIns="50800" rtlCol="0" anchor="ctr"/>
            <a:lstStyle/>
            <a:p>
              <a:pPr algn="ctr">
                <a:lnSpc>
                  <a:spcPts val="3079"/>
                </a:lnSpc>
              </a:pPr>
              <a:endParaRPr/>
            </a:p>
          </p:txBody>
        </p:sp>
      </p:grpSp>
      <p:sp>
        <p:nvSpPr>
          <p:cNvPr id="6" name="Freeform 6"/>
          <p:cNvSpPr/>
          <p:nvPr/>
        </p:nvSpPr>
        <p:spPr>
          <a:xfrm>
            <a:off x="486749" y="2547385"/>
            <a:ext cx="4775945" cy="1524322"/>
          </a:xfrm>
          <a:custGeom>
            <a:rect l="l" t="t" r="r" b="b"/>
            <a:pathLst>
              <a:path w="4775945" h="1524322">
                <a:moveTo>
                  <a:pt x="0" y="0"/>
                </a:moveTo>
                <a:lnTo>
                  <a:pt x="4775945" y="0"/>
                </a:lnTo>
                <a:lnTo>
                  <a:pt x="4775945" y="1524322"/>
                </a:lnTo>
                <a:lnTo>
                  <a:pt x="0" y="1524322"/>
                </a:lnTo>
                <a:lnTo>
                  <a:pt x="0" y="0"/>
                </a:lnTo>
                <a:close/>
              </a:path>
            </a:pathLst>
          </a:custGeom>
          <a:blipFill>
            <a:blip r:embed="rId3"/>
            <a:stretch>
              <a:fillRect/>
            </a:stretch>
          </a:blipFill>
        </p:spPr>
        <p:txBody>
          <a:bodyPr/>
          <a:lstStyle/>
          <a:p/>
        </p:txBody>
      </p:sp>
      <p:sp>
        <p:nvSpPr>
          <p:cNvPr id="7" name="Freeform 7"/>
          <p:cNvSpPr/>
          <p:nvPr/>
        </p:nvSpPr>
        <p:spPr>
          <a:xfrm>
            <a:off x="6824491" y="2770735"/>
            <a:ext cx="5747318" cy="1077622"/>
          </a:xfrm>
          <a:custGeom>
            <a:rect l="l" t="t" r="r" b="b"/>
            <a:pathLst>
              <a:path w="5747318" h="1077622">
                <a:moveTo>
                  <a:pt x="0" y="0"/>
                </a:moveTo>
                <a:lnTo>
                  <a:pt x="5747317" y="0"/>
                </a:lnTo>
                <a:lnTo>
                  <a:pt x="5747317" y="1077622"/>
                </a:lnTo>
                <a:lnTo>
                  <a:pt x="0" y="1077622"/>
                </a:lnTo>
                <a:lnTo>
                  <a:pt x="0" y="0"/>
                </a:lnTo>
                <a:close/>
              </a:path>
            </a:pathLst>
          </a:custGeom>
          <a:blipFill>
            <a:blip r:embed="rId4"/>
            <a:stretch>
              <a:fillRect/>
            </a:stretch>
          </a:blipFill>
        </p:spPr>
        <p:txBody>
          <a:bodyPr/>
          <a:lstStyle/>
          <a:p/>
        </p:txBody>
      </p:sp>
      <p:sp>
        <p:nvSpPr>
          <p:cNvPr id="8" name="Freeform 8"/>
          <p:cNvSpPr/>
          <p:nvPr/>
        </p:nvSpPr>
        <p:spPr>
          <a:xfrm>
            <a:off x="14133606" y="2547385"/>
            <a:ext cx="3500664" cy="1862258"/>
          </a:xfrm>
          <a:custGeom>
            <a:rect l="l" t="t" r="r" b="b"/>
            <a:pathLst>
              <a:path w="3500663" h="1862258">
                <a:moveTo>
                  <a:pt x="0" y="0"/>
                </a:moveTo>
                <a:lnTo>
                  <a:pt x="3500664" y="0"/>
                </a:lnTo>
                <a:lnTo>
                  <a:pt x="3500664" y="1862257"/>
                </a:lnTo>
                <a:lnTo>
                  <a:pt x="0" y="1862257"/>
                </a:lnTo>
                <a:lnTo>
                  <a:pt x="0" y="0"/>
                </a:lnTo>
                <a:close/>
              </a:path>
            </a:pathLst>
          </a:custGeom>
          <a:blipFill>
            <a:blip r:embed="rId5"/>
            <a:stretch>
              <a:fillRect l="-11428" t="-57544" r="-11020" b="-72634"/>
            </a:stretch>
          </a:blipFill>
        </p:spPr>
        <p:txBody>
          <a:bodyPr/>
          <a:lstStyle/>
          <a:p/>
        </p:txBody>
      </p:sp>
      <p:sp>
        <p:nvSpPr>
          <p:cNvPr id="9" name="Freeform 9"/>
          <p:cNvSpPr/>
          <p:nvPr/>
        </p:nvSpPr>
        <p:spPr>
          <a:xfrm>
            <a:off x="224499" y="4643645"/>
            <a:ext cx="5300444" cy="1177147"/>
          </a:xfrm>
          <a:custGeom>
            <a:rect l="l" t="t" r="r" b="b"/>
            <a:pathLst>
              <a:path w="5300444" h="1177147">
                <a:moveTo>
                  <a:pt x="0" y="0"/>
                </a:moveTo>
                <a:lnTo>
                  <a:pt x="5300445" y="0"/>
                </a:lnTo>
                <a:lnTo>
                  <a:pt x="5300445" y="1177147"/>
                </a:lnTo>
                <a:lnTo>
                  <a:pt x="0" y="1177147"/>
                </a:lnTo>
                <a:lnTo>
                  <a:pt x="0" y="0"/>
                </a:lnTo>
                <a:close/>
              </a:path>
            </a:pathLst>
          </a:custGeom>
          <a:blipFill>
            <a:blip r:embed="rId6"/>
            <a:stretch>
              <a:fillRect t="-45573" b="-23656"/>
            </a:stretch>
          </a:blipFill>
        </p:spPr>
        <p:txBody>
          <a:bodyPr/>
          <a:lstStyle/>
          <a:p/>
        </p:txBody>
      </p:sp>
      <p:sp>
        <p:nvSpPr>
          <p:cNvPr id="10" name="Freeform 10"/>
          <p:cNvSpPr/>
          <p:nvPr/>
        </p:nvSpPr>
        <p:spPr>
          <a:xfrm>
            <a:off x="6668627" y="4724838"/>
            <a:ext cx="5392796" cy="837324"/>
          </a:xfrm>
          <a:custGeom>
            <a:rect l="l" t="t" r="r" b="b"/>
            <a:pathLst>
              <a:path w="5392796" h="837324">
                <a:moveTo>
                  <a:pt x="0" y="0"/>
                </a:moveTo>
                <a:lnTo>
                  <a:pt x="5392796" y="0"/>
                </a:lnTo>
                <a:lnTo>
                  <a:pt x="5392796" y="837324"/>
                </a:lnTo>
                <a:lnTo>
                  <a:pt x="0" y="837324"/>
                </a:lnTo>
                <a:lnTo>
                  <a:pt x="0" y="0"/>
                </a:lnTo>
                <a:close/>
              </a:path>
            </a:pathLst>
          </a:custGeom>
          <a:blipFill>
            <a:blip r:embed="rId7"/>
            <a:stretch>
              <a:fillRect t="-196549" r="-10043" b="-108442"/>
            </a:stretch>
          </a:blipFill>
        </p:spPr>
        <p:txBody>
          <a:bodyPr/>
          <a:lstStyle/>
          <a:p/>
        </p:txBody>
      </p:sp>
      <p:sp>
        <p:nvSpPr>
          <p:cNvPr id="11" name="Freeform 11"/>
          <p:cNvSpPr/>
          <p:nvPr/>
        </p:nvSpPr>
        <p:spPr>
          <a:xfrm>
            <a:off x="13693347" y="4643645"/>
            <a:ext cx="3565953" cy="1578677"/>
          </a:xfrm>
          <a:custGeom>
            <a:rect l="l" t="t" r="r" b="b"/>
            <a:pathLst>
              <a:path w="3565953" h="1578677">
                <a:moveTo>
                  <a:pt x="0" y="0"/>
                </a:moveTo>
                <a:lnTo>
                  <a:pt x="3565953" y="0"/>
                </a:lnTo>
                <a:lnTo>
                  <a:pt x="3565953" y="1578677"/>
                </a:lnTo>
                <a:lnTo>
                  <a:pt x="0" y="1578677"/>
                </a:lnTo>
                <a:lnTo>
                  <a:pt x="0" y="0"/>
                </a:lnTo>
                <a:close/>
              </a:path>
            </a:pathLst>
          </a:custGeom>
          <a:blipFill>
            <a:blip r:embed="rId8"/>
            <a:stretch>
              <a:fillRect/>
            </a:stretch>
          </a:blipFill>
        </p:spPr>
        <p:txBody>
          <a:bodyPr/>
          <a:lstStyle/>
          <a:p/>
        </p:txBody>
      </p:sp>
      <p:sp>
        <p:nvSpPr>
          <p:cNvPr id="12" name="Freeform 12"/>
          <p:cNvSpPr/>
          <p:nvPr/>
        </p:nvSpPr>
        <p:spPr>
          <a:xfrm>
            <a:off x="1253393" y="6222322"/>
            <a:ext cx="2730640" cy="2119716"/>
          </a:xfrm>
          <a:custGeom>
            <a:rect l="l" t="t" r="r" b="b"/>
            <a:pathLst>
              <a:path w="2730640" h="2119716">
                <a:moveTo>
                  <a:pt x="0" y="0"/>
                </a:moveTo>
                <a:lnTo>
                  <a:pt x="2730640" y="0"/>
                </a:lnTo>
                <a:lnTo>
                  <a:pt x="2730640" y="2119715"/>
                </a:lnTo>
                <a:lnTo>
                  <a:pt x="0" y="2119715"/>
                </a:lnTo>
                <a:lnTo>
                  <a:pt x="0" y="0"/>
                </a:lnTo>
                <a:close/>
              </a:path>
            </a:pathLst>
          </a:custGeom>
          <a:blipFill>
            <a:blip r:embed="rId9"/>
            <a:stretch>
              <a:fillRect l="-20583" t="-17045" r="-19603" b="-20202"/>
            </a:stretch>
          </a:blipFill>
        </p:spPr>
        <p:txBody>
          <a:bodyPr/>
          <a:lstStyle/>
          <a:p/>
        </p:txBody>
      </p:sp>
      <p:sp>
        <p:nvSpPr>
          <p:cNvPr id="13" name="Freeform 13"/>
          <p:cNvSpPr/>
          <p:nvPr/>
        </p:nvSpPr>
        <p:spPr>
          <a:xfrm>
            <a:off x="5524944" y="6438462"/>
            <a:ext cx="5236933" cy="1465189"/>
          </a:xfrm>
          <a:custGeom>
            <a:rect l="l" t="t" r="r" b="b"/>
            <a:pathLst>
              <a:path w="5236933" h="1465189">
                <a:moveTo>
                  <a:pt x="0" y="0"/>
                </a:moveTo>
                <a:lnTo>
                  <a:pt x="5236932" y="0"/>
                </a:lnTo>
                <a:lnTo>
                  <a:pt x="5236932" y="1465189"/>
                </a:lnTo>
                <a:lnTo>
                  <a:pt x="0" y="1465189"/>
                </a:lnTo>
                <a:lnTo>
                  <a:pt x="0" y="0"/>
                </a:lnTo>
                <a:close/>
              </a:path>
            </a:pathLst>
          </a:custGeom>
          <a:blipFill>
            <a:blip r:embed="rId10"/>
            <a:stretch>
              <a:fillRect t="-72529" b="-65753"/>
            </a:stretch>
          </a:blipFill>
        </p:spPr>
        <p:txBody>
          <a:bodyPr/>
          <a:lstStyle/>
          <a:p/>
        </p:txBody>
      </p:sp>
      <p:sp>
        <p:nvSpPr>
          <p:cNvPr id="14" name="Freeform 14"/>
          <p:cNvSpPr/>
          <p:nvPr/>
        </p:nvSpPr>
        <p:spPr>
          <a:xfrm>
            <a:off x="12061423" y="5950169"/>
            <a:ext cx="2664022" cy="2664022"/>
          </a:xfrm>
          <a:custGeom>
            <a:rect l="l" t="t" r="r" b="b"/>
            <a:pathLst>
              <a:path w="2664022" h="2664022">
                <a:moveTo>
                  <a:pt x="0" y="0"/>
                </a:moveTo>
                <a:lnTo>
                  <a:pt x="2664022" y="0"/>
                </a:lnTo>
                <a:lnTo>
                  <a:pt x="2664022" y="2664022"/>
                </a:lnTo>
                <a:lnTo>
                  <a:pt x="0" y="2664022"/>
                </a:lnTo>
                <a:lnTo>
                  <a:pt x="0" y="0"/>
                </a:lnTo>
                <a:close/>
              </a:path>
            </a:pathLst>
          </a:custGeom>
          <a:blipFill>
            <a:blip r:embed="rId11"/>
            <a:stretch>
              <a:fillRect/>
            </a:stretch>
          </a:blipFill>
        </p:spPr>
        <p:txBody>
          <a:bodyPr/>
          <a:lstStyle/>
          <a:p/>
        </p:txBody>
      </p:sp>
      <p:sp>
        <p:nvSpPr>
          <p:cNvPr id="15" name="Freeform 15"/>
          <p:cNvSpPr/>
          <p:nvPr/>
        </p:nvSpPr>
        <p:spPr>
          <a:xfrm>
            <a:off x="486749" y="8913537"/>
            <a:ext cx="4673703" cy="867191"/>
          </a:xfrm>
          <a:custGeom>
            <a:rect l="l" t="t" r="r" b="b"/>
            <a:pathLst>
              <a:path w="4673703" h="867190">
                <a:moveTo>
                  <a:pt x="0" y="0"/>
                </a:moveTo>
                <a:lnTo>
                  <a:pt x="4673703" y="0"/>
                </a:lnTo>
                <a:lnTo>
                  <a:pt x="4673703" y="867192"/>
                </a:lnTo>
                <a:lnTo>
                  <a:pt x="0" y="867192"/>
                </a:lnTo>
                <a:lnTo>
                  <a:pt x="0" y="0"/>
                </a:lnTo>
                <a:close/>
              </a:path>
            </a:pathLst>
          </a:custGeom>
          <a:blipFill>
            <a:blip r:embed="rId12"/>
            <a:stretch>
              <a:fillRect/>
            </a:stretch>
          </a:blipFill>
        </p:spPr>
        <p:txBody>
          <a:bodyPr/>
          <a:lstStyle/>
          <a:p/>
        </p:txBody>
      </p:sp>
      <p:sp>
        <p:nvSpPr>
          <p:cNvPr id="16" name="Freeform 16"/>
          <p:cNvSpPr/>
          <p:nvPr/>
        </p:nvSpPr>
        <p:spPr>
          <a:xfrm>
            <a:off x="6985300" y="8533617"/>
            <a:ext cx="5076124" cy="1449367"/>
          </a:xfrm>
          <a:custGeom>
            <a:rect l="l" t="t" r="r" b="b"/>
            <a:pathLst>
              <a:path w="5076124" h="1449367">
                <a:moveTo>
                  <a:pt x="0" y="0"/>
                </a:moveTo>
                <a:lnTo>
                  <a:pt x="5076123" y="0"/>
                </a:lnTo>
                <a:lnTo>
                  <a:pt x="5076123" y="1449366"/>
                </a:lnTo>
                <a:lnTo>
                  <a:pt x="0" y="1449366"/>
                </a:lnTo>
                <a:lnTo>
                  <a:pt x="0" y="0"/>
                </a:lnTo>
                <a:close/>
              </a:path>
            </a:pathLst>
          </a:custGeom>
          <a:blipFill>
            <a:blip r:embed="rId13"/>
            <a:stretch>
              <a:fillRect/>
            </a:stretch>
          </a:blipFill>
        </p:spPr>
        <p:txBody>
          <a:bodyPr/>
          <a:lstStyle/>
          <a:p/>
        </p:txBody>
      </p:sp>
      <p:sp>
        <p:nvSpPr>
          <p:cNvPr id="17" name="Freeform 17"/>
          <p:cNvSpPr/>
          <p:nvPr/>
        </p:nvSpPr>
        <p:spPr>
          <a:xfrm>
            <a:off x="14501144" y="8253826"/>
            <a:ext cx="3133124" cy="1526902"/>
          </a:xfrm>
          <a:custGeom>
            <a:rect l="l" t="t" r="r" b="b"/>
            <a:pathLst>
              <a:path w="3133124" h="1526902">
                <a:moveTo>
                  <a:pt x="0" y="0"/>
                </a:moveTo>
                <a:lnTo>
                  <a:pt x="3133124" y="0"/>
                </a:lnTo>
                <a:lnTo>
                  <a:pt x="3133124" y="1526903"/>
                </a:lnTo>
                <a:lnTo>
                  <a:pt x="0" y="1526903"/>
                </a:lnTo>
                <a:lnTo>
                  <a:pt x="0" y="0"/>
                </a:lnTo>
                <a:close/>
              </a:path>
            </a:pathLst>
          </a:custGeom>
          <a:blipFill>
            <a:blip r:embed="rId14"/>
            <a:stretch>
              <a:fillRect/>
            </a:stretch>
          </a:blipFill>
        </p:spPr>
        <p:txBody>
          <a:bodyPr/>
          <a:lstStyle/>
          <a:p/>
        </p:txBody>
      </p:sp>
      <p:sp>
        <p:nvSpPr>
          <p:cNvPr id="18" name="TextBox 18"/>
          <p:cNvSpPr txBox="1"/>
          <p:nvPr/>
        </p:nvSpPr>
        <p:spPr>
          <a:xfrm>
            <a:off x="4950966" y="700088"/>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sp>
        <p:nvSpPr>
          <p:cNvPr id="3" name="TextBox 3"/>
          <p:cNvSpPr txBox="1"/>
          <p:nvPr/>
        </p:nvSpPr>
        <p:spPr>
          <a:xfrm>
            <a:off x="5123210" y="503105"/>
            <a:ext cx="7761030" cy="443207"/>
          </a:xfrm>
          <a:prstGeom prst="rect">
            <a:avLst/>
          </a:prstGeom>
        </p:spPr>
        <p:txBody>
          <a:bodyPr lIns="0" tIns="0" rIns="0" bIns="0" rtlCol="0" anchor="t">
            <a:spAutoFit/>
          </a:bodyPr>
          <a:lstStyle/>
          <a:p>
            <a:pPr algn="ctr">
              <a:lnSpc>
                <a:spcPts val="3252"/>
              </a:lnSpc>
            </a:pPr>
            <a:r>
              <a:rPr lang="en-US" sz="3424">
                <a:solidFill>
                  <a:srgbClr val="000000"/>
                </a:solidFill>
                <a:latin typeface="Georgia Pro Bold"/>
              </a:rPr>
              <a:t>For Full Report</a:t>
            </a:r>
          </a:p>
        </p:txBody>
      </p:sp>
      <p:sp>
        <p:nvSpPr>
          <p:cNvPr id="4" name="TextBox 4"/>
          <p:cNvSpPr txBox="1"/>
          <p:nvPr/>
        </p:nvSpPr>
        <p:spPr>
          <a:xfrm>
            <a:off x="3882324" y="655090"/>
            <a:ext cx="10523352" cy="1537203"/>
          </a:xfrm>
          <a:prstGeom prst="rect">
            <a:avLst/>
          </a:prstGeom>
        </p:spPr>
        <p:txBody>
          <a:bodyPr lIns="0" tIns="0" rIns="0" bIns="0" rtlCol="0" anchor="t">
            <a:spAutoFit/>
          </a:bodyPr>
          <a:lstStyle/>
          <a:p>
            <a:pPr algn="ctr">
              <a:lnSpc>
                <a:spcPts val="12605"/>
              </a:lnSpc>
            </a:pPr>
            <a:r>
              <a:rPr lang="en-US" sz="9003">
                <a:solidFill>
                  <a:srgbClr val="000000"/>
                </a:solidFill>
                <a:latin typeface="Canva Sans Bold"/>
              </a:rPr>
              <a:t>Contact us</a:t>
            </a:r>
          </a:p>
        </p:txBody>
      </p:sp>
      <p:sp>
        <p:nvSpPr>
          <p:cNvPr id="5" name="Freeform 5"/>
          <p:cNvSpPr/>
          <p:nvPr/>
        </p:nvSpPr>
        <p:spPr>
          <a:xfrm>
            <a:off x="7145621" y="2035264"/>
            <a:ext cx="3716209" cy="2362968"/>
          </a:xfrm>
          <a:custGeom>
            <a:rect l="l" t="t" r="r" b="b"/>
            <a:pathLst>
              <a:path w="3716208" h="2362968">
                <a:moveTo>
                  <a:pt x="0" y="0"/>
                </a:moveTo>
                <a:lnTo>
                  <a:pt x="3716209" y="0"/>
                </a:lnTo>
                <a:lnTo>
                  <a:pt x="3716209" y="2362968"/>
                </a:lnTo>
                <a:lnTo>
                  <a:pt x="0" y="2362968"/>
                </a:lnTo>
                <a:lnTo>
                  <a:pt x="0" y="0"/>
                </a:lnTo>
                <a:close/>
              </a:path>
            </a:pathLst>
          </a:custGeom>
          <a:blipFill>
            <a:blip r:embed="rId3"/>
            <a:stretch>
              <a:fillRect/>
            </a:stretch>
          </a:blipFill>
        </p:spPr>
        <p:txBody>
          <a:bodyPr/>
          <a:lstStyle/>
          <a:p/>
        </p:txBody>
      </p:sp>
      <p:sp>
        <p:nvSpPr>
          <p:cNvPr id="6" name="TextBox 6"/>
          <p:cNvSpPr txBox="1"/>
          <p:nvPr/>
        </p:nvSpPr>
        <p:spPr>
          <a:xfrm>
            <a:off x="-152069" y="4264882"/>
            <a:ext cx="18592138" cy="1127119"/>
          </a:xfrm>
          <a:prstGeom prst="rect">
            <a:avLst/>
          </a:prstGeom>
        </p:spPr>
        <p:txBody>
          <a:bodyPr lIns="0" tIns="0" rIns="0" bIns="0" rtlCol="0" anchor="t">
            <a:spAutoFit/>
          </a:bodyPr>
          <a:lstStyle/>
          <a:p>
            <a:pPr algn="ctr">
              <a:lnSpc>
                <a:spcPts val="9131"/>
              </a:lnSpc>
              <a:spcBef>
                <a:spcPct val="0"/>
              </a:spcBef>
            </a:pPr>
            <a:r>
              <a:rPr lang="en-US" sz="6522">
                <a:solidFill>
                  <a:srgbClr val="000000"/>
                </a:solidFill>
                <a:latin typeface="Lato Bold"/>
              </a:rPr>
              <a:t>COGNITIVE MARKET RESEARCH</a:t>
            </a:r>
          </a:p>
        </p:txBody>
      </p:sp>
      <p:sp>
        <p:nvSpPr>
          <p:cNvPr id="7" name="TextBox 7"/>
          <p:cNvSpPr txBox="1"/>
          <p:nvPr/>
        </p:nvSpPr>
        <p:spPr>
          <a:xfrm>
            <a:off x="3520597" y="5581623"/>
            <a:ext cx="10966256" cy="1217085"/>
          </a:xfrm>
          <a:prstGeom prst="rect">
            <a:avLst/>
          </a:prstGeom>
        </p:spPr>
        <p:txBody>
          <a:bodyPr lIns="0" tIns="0" rIns="0" bIns="0" rtlCol="0" anchor="t">
            <a:spAutoFit/>
          </a:bodyPr>
          <a:lstStyle/>
          <a:p>
            <a:pPr algn="ctr">
              <a:lnSpc>
                <a:spcPts val="4918"/>
              </a:lnSpc>
              <a:spcBef>
                <a:spcPct val="0"/>
              </a:spcBef>
            </a:pPr>
            <a:r>
              <a:rPr lang="en-US" sz="3512" spc="351">
                <a:solidFill>
                  <a:srgbClr val="000000"/>
                </a:solidFill>
                <a:latin typeface="Lato"/>
              </a:rPr>
              <a:t>Tel: +1 312-376-8303 | +44 020-8123-0732</a:t>
            </a:r>
          </a:p>
          <a:p>
            <a:pPr algn="ctr">
              <a:lnSpc>
                <a:spcPts val="4918"/>
              </a:lnSpc>
              <a:spcBef>
                <a:spcPct val="0"/>
              </a:spcBef>
            </a:pPr>
            <a:r>
              <a:rPr lang="en-US" sz="3512" spc="351">
                <a:solidFill>
                  <a:srgbClr val="000000"/>
                </a:solidFill>
                <a:latin typeface="Lato"/>
              </a:rPr>
              <a:t>India: (+91) 983-496-8611</a:t>
            </a:r>
          </a:p>
        </p:txBody>
      </p:sp>
      <p:sp>
        <p:nvSpPr>
          <p:cNvPr id="8" name="TextBox 8"/>
          <p:cNvSpPr txBox="1"/>
          <p:nvPr/>
        </p:nvSpPr>
        <p:spPr>
          <a:xfrm>
            <a:off x="2455504" y="6994745"/>
            <a:ext cx="13376993" cy="602130"/>
          </a:xfrm>
          <a:prstGeom prst="rect">
            <a:avLst/>
          </a:prstGeom>
        </p:spPr>
        <p:txBody>
          <a:bodyPr lIns="0" tIns="0" rIns="0" bIns="0" rtlCol="0" anchor="t">
            <a:spAutoFit/>
          </a:bodyPr>
          <a:lstStyle/>
          <a:p>
            <a:pPr algn="ctr">
              <a:lnSpc>
                <a:spcPts val="4912"/>
              </a:lnSpc>
            </a:pPr>
            <a:r>
              <a:rPr lang="en-US" sz="3508" spc="357">
                <a:solidFill>
                  <a:srgbClr val="000000"/>
                </a:solidFill>
                <a:latin typeface="Lato"/>
              </a:rPr>
              <a:t>sales@cognitivemarketresearch.com</a:t>
            </a:r>
          </a:p>
        </p:txBody>
      </p:sp>
      <p:sp>
        <p:nvSpPr>
          <p:cNvPr id="9" name="TextBox 9"/>
          <p:cNvSpPr txBox="1"/>
          <p:nvPr/>
        </p:nvSpPr>
        <p:spPr>
          <a:xfrm>
            <a:off x="1400652" y="7783758"/>
            <a:ext cx="15942414" cy="704923"/>
          </a:xfrm>
          <a:prstGeom prst="rect">
            <a:avLst/>
          </a:prstGeom>
        </p:spPr>
        <p:txBody>
          <a:bodyPr lIns="0" tIns="0" rIns="0" bIns="0" rtlCol="0" anchor="t">
            <a:spAutoFit/>
          </a:bodyPr>
          <a:lstStyle/>
          <a:p>
            <a:pPr algn="ctr">
              <a:lnSpc>
                <a:spcPts val="5770"/>
              </a:lnSpc>
              <a:spcBef>
                <a:spcPct val="0"/>
              </a:spcBef>
            </a:pPr>
            <a:r>
              <a:rPr lang="en-US" sz="4122" spc="412">
                <a:solidFill>
                  <a:srgbClr val="000000"/>
                </a:solidFill>
                <a:latin typeface="Lato"/>
              </a:rPr>
              <a:t>Access the Full Report : </a:t>
            </a:r>
            <a:r>
              <a:rPr lang="en-US" sz="4122" u="sng" spc="412">
                <a:solidFill>
                  <a:srgbClr val="000000"/>
                </a:solidFill>
                <a:latin typeface="Lato"/>
                <a:hlinkClick r:id="rId4" tooltip="https://tinyurl.com/mt5ybrzk"/>
              </a:rPr>
              <a:t>https://tinyurl.com/mt5ybrzk</a:t>
            </a:r>
          </a:p>
        </p:txBody>
      </p:sp>
      <p:sp>
        <p:nvSpPr>
          <p:cNvPr id="10" name="TextBox 10"/>
          <p:cNvSpPr txBox="1"/>
          <p:nvPr/>
        </p:nvSpPr>
        <p:spPr>
          <a:xfrm>
            <a:off x="5046026" y="9346339"/>
            <a:ext cx="8507676" cy="758820"/>
          </a:xfrm>
          <a:prstGeom prst="rect">
            <a:avLst/>
          </a:prstGeom>
        </p:spPr>
        <p:txBody>
          <a:bodyPr lIns="0" tIns="0" rIns="0" bIns="0" rtlCol="0" anchor="t">
            <a:spAutoFit/>
          </a:bodyPr>
          <a:lstStyle/>
          <a:p>
            <a:pPr algn="ctr">
              <a:lnSpc>
                <a:spcPts val="2974"/>
              </a:lnSpc>
            </a:pPr>
            <a:r>
              <a:rPr lang="en-US" sz="2833" spc="283">
                <a:solidFill>
                  <a:srgbClr val="000000"/>
                </a:solidFill>
                <a:latin typeface="Lato"/>
              </a:rPr>
              <a:t>Please visit our website:</a:t>
            </a:r>
          </a:p>
          <a:p>
            <a:pPr algn="ctr">
              <a:lnSpc>
                <a:spcPts val="2974"/>
              </a:lnSpc>
            </a:pPr>
            <a:r>
              <a:rPr lang="en-US" sz="2833" u="sng" spc="28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Air Cylinders  Market Report 2023</dc:title>
  <cp:lastModifiedBy>decipher market</cp:lastModifiedBy>
  <cp:revision>2</cp:revision>
  <dcterms:created xsi:type="dcterms:W3CDTF">2006-08-16T00:00:00Z</dcterms:created>
  <dcterms:modified xsi:type="dcterms:W3CDTF">2024-02-15T10:58:07Z</dcterms:modified>
</cp:coreProperties>
</file>