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j729jpw"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6555" b="-6555"/>
            </a:stretch>
          </a:blipFill>
        </p:spPr>
        <p:txBody>
          <a:bodyPr/>
          <a:lstStyle/>
          <a:p/>
        </p:txBody>
      </p:sp>
      <p:grpSp>
        <p:nvGrpSpPr>
          <p:cNvPr id="3" name="Group 3"/>
          <p:cNvGrpSpPr/>
          <p:nvPr/>
        </p:nvGrpSpPr>
        <p:grpSpPr>
          <a:xfrm>
            <a:off x="0" y="-34290"/>
            <a:ext cx="8678030" cy="10321290"/>
            <a:chExt cx="2285572" cy="2718364"/>
          </a:xfrm>
        </p:grpSpPr>
        <p:sp>
          <p:nvSpPr>
            <p:cNvPr id="4" name="Freeform 4"/>
            <p:cNvSpPr/>
            <p:nvPr/>
          </p:nvSpPr>
          <p:spPr>
            <a:xfrm>
              <a:off x="0" y="0"/>
              <a:ext cx="2285572" cy="2718364"/>
            </a:xfrm>
            <a:custGeom>
              <a:rect l="l" t="t" r="r" b="b"/>
              <a:pathLst>
                <a:path w="2285572" h="2718364">
                  <a:moveTo>
                    <a:pt x="0" y="0"/>
                  </a:moveTo>
                  <a:lnTo>
                    <a:pt x="2285572" y="0"/>
                  </a:lnTo>
                  <a:lnTo>
                    <a:pt x="2285572" y="2718364"/>
                  </a:lnTo>
                  <a:lnTo>
                    <a:pt x="0" y="2718364"/>
                  </a:lnTo>
                  <a:close/>
                </a:path>
              </a:pathLst>
            </a:custGeom>
            <a:solidFill>
              <a:srgbClr val="392E24">
                <a:alpha val="69804"/>
              </a:srgbClr>
            </a:solidFill>
          </p:spPr>
          <p:txBody>
            <a:bodyPr/>
            <a:lstStyle/>
            <a:p/>
          </p:txBody>
        </p:sp>
        <p:sp>
          <p:nvSpPr>
            <p:cNvPr id="5" name="TextBox 5"/>
            <p:cNvSpPr txBox="1"/>
            <p:nvPr/>
          </p:nvSpPr>
          <p:spPr>
            <a:xfrm>
              <a:off x="0" y="-38100"/>
              <a:ext cx="2285572" cy="275646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0" y="9411192"/>
            <a:ext cx="8155837"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62924" y="3621404"/>
            <a:ext cx="8415105" cy="3129062"/>
          </a:xfrm>
          <a:prstGeom prst="rect">
            <a:avLst/>
          </a:prstGeom>
        </p:spPr>
        <p:txBody>
          <a:bodyPr wrap="square" lIns="0" tIns="0" rIns="0" bIns="0" rtlCol="0" anchor="t">
            <a:spAutoFit/>
          </a:bodyPr>
          <a:lstStyle/>
          <a:p>
            <a:pPr>
              <a:lnSpc>
                <a:spcPts val="6090"/>
              </a:lnSpc>
            </a:pPr>
            <a:r>
              <a:rPr lang="en-US" sz="5400">
                <a:solidFill>
                  <a:srgbClr val="FFFFFF"/>
                </a:solidFill>
                <a:latin typeface="Canva Sans"/>
              </a:rPr>
              <a:t>GLOBAL </a:t>
            </a:r>
          </a:p>
          <a:p>
            <a:pPr>
              <a:lnSpc>
                <a:spcPts val="6090"/>
              </a:lnSpc>
            </a:pPr>
            <a:r>
              <a:rPr lang="en-US" sz="5400">
                <a:solidFill>
                  <a:srgbClr val="FFFFFF"/>
                </a:solidFill>
                <a:latin typeface="Canva Sans"/>
              </a:rPr>
              <a:t>AGRICULTURE ROBOTS</a:t>
            </a:r>
          </a:p>
          <a:p>
            <a:pPr>
              <a:lnSpc>
                <a:spcPts val="6090"/>
              </a:lnSpc>
            </a:pPr>
            <a:r>
              <a:rPr lang="en-US" sz="5400">
                <a:solidFill>
                  <a:srgbClr val="FFFFFF"/>
                </a:solidFill>
                <a:latin typeface="Canva Sans"/>
              </a:rPr>
              <a:t>MARKET REPORT </a:t>
            </a:r>
          </a:p>
          <a:p>
            <a:pPr>
              <a:lnSpc>
                <a:spcPts val="6090"/>
              </a:lnSpc>
            </a:pPr>
            <a:r>
              <a:rPr lang="en-US" sz="54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2756" y="1324827"/>
            <a:ext cx="16236544" cy="7933473"/>
            <a:chExt cx="4276291" cy="2089475"/>
          </a:xfrm>
        </p:grpSpPr>
        <p:sp>
          <p:nvSpPr>
            <p:cNvPr id="4" name="Freeform 4"/>
            <p:cNvSpPr/>
            <p:nvPr/>
          </p:nvSpPr>
          <p:spPr>
            <a:xfrm>
              <a:off x="0" y="0"/>
              <a:ext cx="4276291" cy="2089475"/>
            </a:xfrm>
            <a:custGeom>
              <a:rect l="l" t="t" r="r" b="b"/>
              <a:pathLst>
                <a:path w="4276291" h="2089475">
                  <a:moveTo>
                    <a:pt x="0" y="0"/>
                  </a:moveTo>
                  <a:lnTo>
                    <a:pt x="4276291" y="0"/>
                  </a:lnTo>
                  <a:lnTo>
                    <a:pt x="4276291" y="2089475"/>
                  </a:lnTo>
                  <a:lnTo>
                    <a:pt x="0" y="2089475"/>
                  </a:lnTo>
                  <a:close/>
                </a:path>
              </a:pathLst>
            </a:custGeom>
            <a:solidFill>
              <a:srgbClr val="000000">
                <a:alpha val="60000"/>
              </a:srgbClr>
            </a:solidFill>
          </p:spPr>
          <p:txBody>
            <a:bodyPr/>
            <a:lstStyle/>
            <a:p/>
          </p:txBody>
        </p:sp>
        <p:sp>
          <p:nvSpPr>
            <p:cNvPr id="5" name="TextBox 5"/>
            <p:cNvSpPr txBox="1"/>
            <p:nvPr/>
          </p:nvSpPr>
          <p:spPr>
            <a:xfrm>
              <a:off x="0" y="-47625"/>
              <a:ext cx="4276291" cy="213710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2703010"/>
            <a:ext cx="15421953" cy="6157595"/>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Montserrat"/>
              </a:rPr>
              <a:t>Often referred to as agribots, agricultural robots are specialized vehicles made to carry out a range of activities in the agriculture sector. Some agricultural tasks can be completed by these robots autonomously or with little assistance from humans due to their sophisticated features and technologies. Many tasks, such as planting, seeding, weeding, harvesting, and crop monitoring, are carried out with their assistance. A few of the key drivers driving the market are the scarcity of manpower, the substantial developments in technology, the growing concern about the environment, government backing, cost-cutting and resource optimization, and the growing demand for higher productivity and efficiency in farming operations.</a:t>
            </a:r>
          </a:p>
        </p:txBody>
      </p:sp>
      <p:sp>
        <p:nvSpPr>
          <p:cNvPr id="7" name="TextBox 7"/>
          <p:cNvSpPr txBox="1"/>
          <p:nvPr/>
        </p:nvSpPr>
        <p:spPr>
          <a:xfrm>
            <a:off x="5077124" y="158300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6555" b="-6555"/>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7A5734"/>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7A5734"/>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5.80%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a:t>
            </a:r>
          </a:p>
        </p:txBody>
      </p:sp>
      <p:sp>
        <p:nvSpPr>
          <p:cNvPr id="24" name="TextBox 24"/>
          <p:cNvSpPr txBox="1"/>
          <p:nvPr/>
        </p:nvSpPr>
        <p:spPr>
          <a:xfrm>
            <a:off x="2575784" y="3707119"/>
            <a:ext cx="6568216" cy="1734570"/>
          </a:xfrm>
          <a:prstGeom prst="rect">
            <a:avLst/>
          </a:prstGeom>
        </p:spPr>
        <p:txBody>
          <a:bodyPr lIns="0" tIns="0" rIns="0" bIns="0" rtlCol="0" anchor="t">
            <a:spAutoFit/>
          </a:bodyPr>
          <a:lstStyle/>
          <a:p>
            <a:pPr algn="ctr">
              <a:lnSpc>
                <a:spcPts val="6768"/>
              </a:lnSpc>
            </a:pPr>
            <a:r>
              <a:rPr lang="en-US" sz="4834">
                <a:solidFill>
                  <a:srgbClr val="FFFFFF"/>
                </a:solidFill>
                <a:latin typeface="Poppins"/>
              </a:rPr>
              <a:t>MARKET SIZE</a:t>
            </a:r>
          </a:p>
          <a:p>
            <a:pPr algn="ctr">
              <a:lnSpc>
                <a:spcPts val="6768"/>
              </a:lnSpc>
              <a:spcBef>
                <a:spcPct val="0"/>
              </a:spcBef>
            </a:pPr>
            <a:r>
              <a:rPr lang="en-US" sz="4834">
                <a:solidFill>
                  <a:srgbClr val="FFFFFF"/>
                </a:solidFill>
                <a:latin typeface="Poppins"/>
              </a:rPr>
              <a:t>USD 13251.2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9501" b="-13831"/>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3643" y="2424599"/>
            <a:ext cx="6802017" cy="2920454"/>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1121508" y="2080106"/>
            <a:ext cx="816956" cy="348418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3643" y="5720493"/>
            <a:ext cx="6802017" cy="2920454"/>
            <a:chExt cx="8564178" cy="3677041"/>
          </a:xfrm>
        </p:grpSpPr>
        <p:sp>
          <p:nvSpPr>
            <p:cNvPr id="11" name="Freeform 11"/>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3C3B22"/>
            </a:solidFill>
          </p:spPr>
          <p:txBody>
            <a:bodyPr/>
            <a:lstStyle/>
            <a:p/>
          </p:txBody>
        </p:sp>
      </p:grpSp>
      <p:grpSp>
        <p:nvGrpSpPr>
          <p:cNvPr id="12" name="Group 12"/>
          <p:cNvGrpSpPr/>
          <p:nvPr/>
        </p:nvGrpSpPr>
        <p:grpSpPr>
          <a:xfrm rot="5400000">
            <a:off x="1121508" y="5376000"/>
            <a:ext cx="816956" cy="348418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85983" y="2236880"/>
            <a:ext cx="6802017" cy="2920454"/>
            <a:chExt cx="8564178" cy="3677041"/>
          </a:xfrm>
        </p:grpSpPr>
        <p:sp>
          <p:nvSpPr>
            <p:cNvPr id="15" name="Freeform 15"/>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92B82B"/>
            </a:solidFill>
          </p:spPr>
          <p:txBody>
            <a:bodyPr/>
            <a:lstStyle/>
            <a:p/>
          </p:txBody>
        </p:sp>
      </p:grpSp>
      <p:grpSp>
        <p:nvGrpSpPr>
          <p:cNvPr id="16" name="Group 16"/>
          <p:cNvGrpSpPr/>
          <p:nvPr/>
        </p:nvGrpSpPr>
        <p:grpSpPr>
          <a:xfrm rot="5400000">
            <a:off x="10603848" y="1892387"/>
            <a:ext cx="816956" cy="3484181"/>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485983" y="5532774"/>
            <a:ext cx="6802017" cy="4564260"/>
            <a:chExt cx="8564178" cy="5746698"/>
          </a:xfrm>
        </p:grpSpPr>
        <p:sp>
          <p:nvSpPr>
            <p:cNvPr id="19" name="Freeform 19"/>
            <p:cNvSpPr/>
            <p:nvPr/>
          </p:nvSpPr>
          <p:spPr>
            <a:xfrm>
              <a:off x="0" y="0"/>
              <a:ext cx="8564179" cy="5746698"/>
            </a:xfrm>
            <a:custGeom>
              <a:rect l="l" t="t" r="r" b="b"/>
              <a:pathLst>
                <a:path w="8564179" h="5746698">
                  <a:moveTo>
                    <a:pt x="8439718" y="5746698"/>
                  </a:moveTo>
                  <a:lnTo>
                    <a:pt x="124460" y="5746698"/>
                  </a:lnTo>
                  <a:cubicBezTo>
                    <a:pt x="55880" y="5746698"/>
                    <a:pt x="0" y="5690818"/>
                    <a:pt x="0" y="5622238"/>
                  </a:cubicBezTo>
                  <a:lnTo>
                    <a:pt x="0" y="124460"/>
                  </a:lnTo>
                  <a:cubicBezTo>
                    <a:pt x="0" y="55880"/>
                    <a:pt x="55880" y="0"/>
                    <a:pt x="124460" y="0"/>
                  </a:cubicBezTo>
                  <a:lnTo>
                    <a:pt x="8439719" y="0"/>
                  </a:lnTo>
                  <a:cubicBezTo>
                    <a:pt x="8508298" y="0"/>
                    <a:pt x="8564179" y="55880"/>
                    <a:pt x="8564179" y="124460"/>
                  </a:cubicBezTo>
                  <a:lnTo>
                    <a:pt x="8564179" y="5622238"/>
                  </a:lnTo>
                  <a:cubicBezTo>
                    <a:pt x="8564179" y="5690818"/>
                    <a:pt x="8508298" y="5746698"/>
                    <a:pt x="8439719" y="5746698"/>
                  </a:cubicBezTo>
                  <a:close/>
                </a:path>
              </a:pathLst>
            </a:custGeom>
            <a:solidFill>
              <a:srgbClr val="568240"/>
            </a:solidFill>
          </p:spPr>
          <p:txBody>
            <a:bodyPr/>
            <a:lstStyle/>
            <a:p/>
          </p:txBody>
        </p:sp>
      </p:grpSp>
      <p:grpSp>
        <p:nvGrpSpPr>
          <p:cNvPr id="20" name="Group 20"/>
          <p:cNvGrpSpPr/>
          <p:nvPr/>
        </p:nvGrpSpPr>
        <p:grpSpPr>
          <a:xfrm rot="5400000">
            <a:off x="10603848" y="5188281"/>
            <a:ext cx="816956" cy="3484181"/>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406691" y="2580086"/>
            <a:ext cx="5177922" cy="26035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Unmanned Aerial Vehicles (UAVs)</a:t>
            </a:r>
          </a:p>
          <a:p>
            <a:pPr marL="539749" lvl="1" indent="-269875">
              <a:lnSpc>
                <a:spcPts val="3499"/>
              </a:lnSpc>
              <a:buFont typeface="Arial"/>
              <a:buChar char="•"/>
            </a:pPr>
            <a:r>
              <a:rPr lang="en-US" sz="2499">
                <a:solidFill>
                  <a:srgbClr val="FFFFFF"/>
                </a:solidFill>
                <a:latin typeface="Montserrat"/>
              </a:rPr>
              <a:t>Milking Robots</a:t>
            </a:r>
          </a:p>
          <a:p>
            <a:pPr marL="539749" lvl="1" indent="-269875">
              <a:lnSpc>
                <a:spcPts val="3499"/>
              </a:lnSpc>
              <a:buFont typeface="Arial"/>
              <a:buChar char="•"/>
            </a:pPr>
            <a:r>
              <a:rPr lang="en-US" sz="2499">
                <a:solidFill>
                  <a:srgbClr val="FFFFFF"/>
                </a:solidFill>
                <a:latin typeface="Montserrat"/>
              </a:rPr>
              <a:t>Driverless Tractors</a:t>
            </a:r>
          </a:p>
          <a:p>
            <a:pPr marL="539749" lvl="1" indent="-269875">
              <a:lnSpc>
                <a:spcPts val="3499"/>
              </a:lnSpc>
              <a:buFont typeface="Arial"/>
              <a:buChar char="•"/>
            </a:pPr>
            <a:r>
              <a:rPr lang="en-US" sz="2499">
                <a:solidFill>
                  <a:srgbClr val="FFFFFF"/>
                </a:solidFill>
                <a:latin typeface="Montserrat"/>
              </a:rPr>
              <a:t>Automated Harvesting Systems</a:t>
            </a:r>
          </a:p>
        </p:txBody>
      </p:sp>
      <p:sp>
        <p:nvSpPr>
          <p:cNvPr id="24" name="TextBox 24"/>
          <p:cNvSpPr txBox="1"/>
          <p:nvPr/>
        </p:nvSpPr>
        <p:spPr>
          <a:xfrm>
            <a:off x="83355" y="3715183"/>
            <a:ext cx="2989339" cy="377388"/>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Type Segment</a:t>
            </a:r>
          </a:p>
        </p:txBody>
      </p:sp>
      <p:sp>
        <p:nvSpPr>
          <p:cNvPr id="25" name="TextBox 25"/>
          <p:cNvSpPr txBox="1"/>
          <p:nvPr/>
        </p:nvSpPr>
        <p:spPr>
          <a:xfrm>
            <a:off x="3406691" y="6387084"/>
            <a:ext cx="5177922" cy="1404862"/>
          </a:xfrm>
          <a:prstGeom prst="rect">
            <a:avLst/>
          </a:prstGeom>
        </p:spPr>
        <p:txBody>
          <a:bodyPr lIns="0" tIns="0" rIns="0" bIns="0" rtlCol="0" anchor="t">
            <a:spAutoFit/>
          </a:bodyPr>
          <a:lstStyle/>
          <a:p>
            <a:pPr marL="572778" lvl="1" indent="-286389">
              <a:lnSpc>
                <a:spcPts val="3714"/>
              </a:lnSpc>
              <a:buFont typeface="Arial"/>
              <a:buChar char="•"/>
            </a:pPr>
            <a:r>
              <a:rPr lang="en-US" sz="2652">
                <a:solidFill>
                  <a:srgbClr val="FFFFFF"/>
                </a:solidFill>
                <a:latin typeface="Montserrat"/>
              </a:rPr>
              <a:t>Hardware</a:t>
            </a:r>
          </a:p>
          <a:p>
            <a:pPr marL="572778" lvl="1" indent="-286389">
              <a:lnSpc>
                <a:spcPts val="3714"/>
              </a:lnSpc>
              <a:buFont typeface="Arial"/>
              <a:buChar char="•"/>
            </a:pPr>
            <a:r>
              <a:rPr lang="en-US" sz="2652">
                <a:solidFill>
                  <a:srgbClr val="FFFFFF"/>
                </a:solidFill>
                <a:latin typeface="Montserrat"/>
              </a:rPr>
              <a:t>Software</a:t>
            </a:r>
          </a:p>
          <a:p>
            <a:pPr marL="572778" lvl="1" indent="-286389">
              <a:lnSpc>
                <a:spcPts val="3714"/>
              </a:lnSpc>
              <a:buFont typeface="Arial"/>
              <a:buChar char="•"/>
            </a:pPr>
            <a:r>
              <a:rPr lang="en-US" sz="2652">
                <a:solidFill>
                  <a:srgbClr val="FFFFFF"/>
                </a:solidFill>
                <a:latin typeface="Montserrat"/>
              </a:rPr>
              <a:t>Services</a:t>
            </a:r>
          </a:p>
        </p:txBody>
      </p:sp>
      <p:sp>
        <p:nvSpPr>
          <p:cNvPr id="26" name="TextBox 26"/>
          <p:cNvSpPr txBox="1"/>
          <p:nvPr/>
        </p:nvSpPr>
        <p:spPr>
          <a:xfrm>
            <a:off x="83355" y="6774153"/>
            <a:ext cx="2989339" cy="725976"/>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Offering Segment</a:t>
            </a:r>
          </a:p>
        </p:txBody>
      </p:sp>
      <p:sp>
        <p:nvSpPr>
          <p:cNvPr id="27" name="TextBox 27"/>
          <p:cNvSpPr txBox="1"/>
          <p:nvPr/>
        </p:nvSpPr>
        <p:spPr>
          <a:xfrm>
            <a:off x="13087792" y="2976234"/>
            <a:ext cx="5177922" cy="933163"/>
          </a:xfrm>
          <a:prstGeom prst="rect">
            <a:avLst/>
          </a:prstGeom>
        </p:spPr>
        <p:txBody>
          <a:bodyPr lIns="0" tIns="0" rIns="0" bIns="0" rtlCol="0" anchor="t">
            <a:spAutoFit/>
          </a:bodyPr>
          <a:lstStyle/>
          <a:p>
            <a:pPr marL="572778" lvl="1" indent="-286389">
              <a:lnSpc>
                <a:spcPts val="3714"/>
              </a:lnSpc>
              <a:buFont typeface="Arial"/>
              <a:buChar char="•"/>
            </a:pPr>
            <a:r>
              <a:rPr lang="en-US" sz="2652">
                <a:solidFill>
                  <a:srgbClr val="FFFFFF"/>
                </a:solidFill>
                <a:latin typeface="Montserrat"/>
              </a:rPr>
              <a:t>Indoor </a:t>
            </a:r>
          </a:p>
          <a:p>
            <a:pPr marL="572778" lvl="1" indent="-286389">
              <a:lnSpc>
                <a:spcPts val="3714"/>
              </a:lnSpc>
              <a:buFont typeface="Arial"/>
              <a:buChar char="•"/>
            </a:pPr>
            <a:r>
              <a:rPr lang="en-US" sz="2652">
                <a:solidFill>
                  <a:srgbClr val="FFFFFF"/>
                </a:solidFill>
                <a:latin typeface="Montserrat"/>
              </a:rPr>
              <a:t>Outdoor</a:t>
            </a:r>
          </a:p>
        </p:txBody>
      </p:sp>
      <p:sp>
        <p:nvSpPr>
          <p:cNvPr id="28" name="TextBox 28"/>
          <p:cNvSpPr txBox="1"/>
          <p:nvPr/>
        </p:nvSpPr>
        <p:spPr>
          <a:xfrm>
            <a:off x="9565695" y="3290539"/>
            <a:ext cx="2989339" cy="725976"/>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Farming Environment </a:t>
            </a:r>
          </a:p>
        </p:txBody>
      </p:sp>
      <p:sp>
        <p:nvSpPr>
          <p:cNvPr id="29" name="TextBox 29"/>
          <p:cNvSpPr txBox="1"/>
          <p:nvPr/>
        </p:nvSpPr>
        <p:spPr>
          <a:xfrm>
            <a:off x="12887767" y="5663343"/>
            <a:ext cx="5177922" cy="4235059"/>
          </a:xfrm>
          <a:prstGeom prst="rect">
            <a:avLst/>
          </a:prstGeom>
        </p:spPr>
        <p:txBody>
          <a:bodyPr lIns="0" tIns="0" rIns="0" bIns="0" rtlCol="0" anchor="t">
            <a:spAutoFit/>
          </a:bodyPr>
          <a:lstStyle/>
          <a:p>
            <a:pPr marL="572778" lvl="1" indent="-286389">
              <a:lnSpc>
                <a:spcPts val="3714"/>
              </a:lnSpc>
              <a:buFont typeface="Arial"/>
              <a:buChar char="•"/>
            </a:pPr>
            <a:r>
              <a:rPr lang="en-US" sz="2652">
                <a:solidFill>
                  <a:srgbClr val="FFFFFF"/>
                </a:solidFill>
                <a:latin typeface="Montserrat"/>
              </a:rPr>
              <a:t>Harvest Management</a:t>
            </a:r>
          </a:p>
          <a:p>
            <a:pPr marL="572778" lvl="1" indent="-286389">
              <a:lnSpc>
                <a:spcPts val="3714"/>
              </a:lnSpc>
              <a:buFont typeface="Arial"/>
              <a:buChar char="•"/>
            </a:pPr>
            <a:r>
              <a:rPr lang="en-US" sz="2652">
                <a:solidFill>
                  <a:srgbClr val="FFFFFF"/>
                </a:solidFill>
                <a:latin typeface="Montserrat"/>
              </a:rPr>
              <a:t>Field Farming</a:t>
            </a:r>
          </a:p>
          <a:p>
            <a:pPr marL="572778" lvl="1" indent="-286389">
              <a:lnSpc>
                <a:spcPts val="3714"/>
              </a:lnSpc>
              <a:buFont typeface="Arial"/>
              <a:buChar char="•"/>
            </a:pPr>
            <a:r>
              <a:rPr lang="en-US" sz="2652">
                <a:solidFill>
                  <a:srgbClr val="FFFFFF"/>
                </a:solidFill>
                <a:latin typeface="Montserrat"/>
              </a:rPr>
              <a:t>Dairy and Livestock Management</a:t>
            </a:r>
          </a:p>
          <a:p>
            <a:pPr marL="572778" lvl="1" indent="-286389">
              <a:lnSpc>
                <a:spcPts val="3714"/>
              </a:lnSpc>
              <a:buFont typeface="Arial"/>
              <a:buChar char="•"/>
            </a:pPr>
            <a:r>
              <a:rPr lang="en-US" sz="2652">
                <a:solidFill>
                  <a:srgbClr val="FFFFFF"/>
                </a:solidFill>
                <a:latin typeface="Montserrat"/>
              </a:rPr>
              <a:t>Irrigation Management</a:t>
            </a:r>
          </a:p>
          <a:p>
            <a:pPr marL="572778" lvl="1" indent="-286389">
              <a:lnSpc>
                <a:spcPts val="3714"/>
              </a:lnSpc>
              <a:buFont typeface="Arial"/>
              <a:buChar char="•"/>
            </a:pPr>
            <a:r>
              <a:rPr lang="en-US" sz="2652">
                <a:solidFill>
                  <a:srgbClr val="FFFFFF"/>
                </a:solidFill>
                <a:latin typeface="Montserrat"/>
              </a:rPr>
              <a:t>Pruning Management</a:t>
            </a:r>
          </a:p>
          <a:p>
            <a:pPr marL="572778" lvl="1" indent="-286389">
              <a:lnSpc>
                <a:spcPts val="3714"/>
              </a:lnSpc>
              <a:buFont typeface="Arial"/>
              <a:buChar char="•"/>
            </a:pPr>
            <a:r>
              <a:rPr lang="en-US" sz="2652">
                <a:solidFill>
                  <a:srgbClr val="FFFFFF"/>
                </a:solidFill>
                <a:latin typeface="Montserrat"/>
              </a:rPr>
              <a:t>Weather Tracking and Monitoring</a:t>
            </a:r>
          </a:p>
          <a:p>
            <a:pPr marL="572778" lvl="1" indent="-286389">
              <a:lnSpc>
                <a:spcPts val="3714"/>
              </a:lnSpc>
              <a:buFont typeface="Arial"/>
              <a:buChar char="•"/>
            </a:pPr>
            <a:r>
              <a:rPr lang="en-US" sz="2652">
                <a:solidFill>
                  <a:srgbClr val="FFFFFF"/>
                </a:solidFill>
                <a:latin typeface="Montserrat"/>
              </a:rPr>
              <a:t>Inventory Management</a:t>
            </a:r>
          </a:p>
        </p:txBody>
      </p:sp>
      <p:sp>
        <p:nvSpPr>
          <p:cNvPr id="30" name="TextBox 30"/>
          <p:cNvSpPr txBox="1"/>
          <p:nvPr/>
        </p:nvSpPr>
        <p:spPr>
          <a:xfrm>
            <a:off x="9565695" y="6586433"/>
            <a:ext cx="2989339" cy="725976"/>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Mining Method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 </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Agriculture Robots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040" b="-7071"/>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66E31"/>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66E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66E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25233" y="2437438"/>
            <a:ext cx="7362650"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Increased Adoption of Automation Technologies to Provide Viable Market Output</a:t>
            </a:r>
          </a:p>
        </p:txBody>
      </p:sp>
      <p:sp>
        <p:nvSpPr>
          <p:cNvPr id="18" name="TextBox 18"/>
          <p:cNvSpPr txBox="1"/>
          <p:nvPr/>
        </p:nvSpPr>
        <p:spPr>
          <a:xfrm>
            <a:off x="6925233" y="6023967"/>
            <a:ext cx="7071007" cy="21717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High Cost of Setup and Purchase for Agricultural Robots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555" b="-6555"/>
            </a:stretch>
          </a:blipFill>
        </p:spPr>
        <p:txBody>
          <a:bodyPr/>
          <a:lstStyle/>
          <a:p/>
        </p:txBody>
      </p:sp>
      <p:grpSp>
        <p:nvGrpSpPr>
          <p:cNvPr id="3" name="Group 3"/>
          <p:cNvGrpSpPr/>
          <p:nvPr/>
        </p:nvGrpSpPr>
        <p:grpSpPr>
          <a:xfrm>
            <a:off x="1028700" y="1055203"/>
            <a:ext cx="16230600" cy="8203097"/>
            <a:chExt cx="4274726" cy="2160487"/>
          </a:xfrm>
        </p:grpSpPr>
        <p:sp>
          <p:nvSpPr>
            <p:cNvPr id="4" name="Freeform 4"/>
            <p:cNvSpPr/>
            <p:nvPr/>
          </p:nvSpPr>
          <p:spPr>
            <a:xfrm>
              <a:off x="0" y="0"/>
              <a:ext cx="4274726" cy="2160487"/>
            </a:xfrm>
            <a:custGeom>
              <a:rect l="l" t="t" r="r" b="b"/>
              <a:pathLst>
                <a:path w="4274726" h="2160487">
                  <a:moveTo>
                    <a:pt x="0" y="0"/>
                  </a:moveTo>
                  <a:lnTo>
                    <a:pt x="4274726" y="0"/>
                  </a:lnTo>
                  <a:lnTo>
                    <a:pt x="4274726" y="2160487"/>
                  </a:lnTo>
                  <a:lnTo>
                    <a:pt x="0" y="2160487"/>
                  </a:lnTo>
                  <a:close/>
                </a:path>
              </a:pathLst>
            </a:custGeom>
            <a:solidFill>
              <a:srgbClr val="566E31">
                <a:alpha val="83922"/>
              </a:srgbClr>
            </a:solidFill>
          </p:spPr>
          <p:txBody>
            <a:bodyPr/>
            <a:lstStyle/>
            <a:p/>
          </p:txBody>
        </p:sp>
        <p:sp>
          <p:nvSpPr>
            <p:cNvPr id="5" name="TextBox 5"/>
            <p:cNvSpPr txBox="1"/>
            <p:nvPr/>
          </p:nvSpPr>
          <p:spPr>
            <a:xfrm>
              <a:off x="0" y="-38100"/>
              <a:ext cx="4274726" cy="2198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199548" y="2514136"/>
            <a:ext cx="15888903" cy="6169025"/>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The Global Agriculture Robots Market is witnessing significant growth in the near future.</a:t>
            </a:r>
          </a:p>
          <a:p>
            <a:pPr marL="755647" lvl="1" indent="-377824">
              <a:lnSpc>
                <a:spcPts val="4899"/>
              </a:lnSpc>
              <a:buFont typeface="Arial"/>
              <a:buChar char="•"/>
            </a:pPr>
            <a:r>
              <a:rPr lang="en-US" sz="3499">
                <a:solidFill>
                  <a:srgbClr val="FFFFFF"/>
                </a:solidFill>
                <a:latin typeface="Montserrat"/>
              </a:rPr>
              <a:t>Drones, also referred to as unmanned aerial vehicles, have become very popular in the agriculture sector.</a:t>
            </a:r>
          </a:p>
          <a:p>
            <a:pPr marL="755647" lvl="1" indent="-377824">
              <a:lnSpc>
                <a:spcPts val="4899"/>
              </a:lnSpc>
              <a:buFont typeface="Arial"/>
              <a:buChar char="•"/>
            </a:pPr>
            <a:r>
              <a:rPr lang="en-US" sz="3499">
                <a:solidFill>
                  <a:srgbClr val="FFFFFF"/>
                </a:solidFill>
                <a:latin typeface="Montserrat"/>
              </a:rPr>
              <a:t> Robots for milking provide better animal comfort, lower labor costs, and enhanced efficiency.</a:t>
            </a:r>
          </a:p>
          <a:p>
            <a:pPr marL="755647" lvl="1" indent="-377824">
              <a:lnSpc>
                <a:spcPts val="4899"/>
              </a:lnSpc>
              <a:buFont typeface="Arial"/>
              <a:buChar char="•"/>
            </a:pPr>
            <a:r>
              <a:rPr lang="en-US" sz="3499">
                <a:solidFill>
                  <a:srgbClr val="FFFFFF"/>
                </a:solidFill>
                <a:latin typeface="Montserrat"/>
              </a:rPr>
              <a:t>The software is the fastest-growing category over the forecast period. Technological developments in artificial intelligence (AI) and machine learning (ML) are two of the main factors propelling the software segment's explosive expansion.</a:t>
            </a:r>
          </a:p>
        </p:txBody>
      </p:sp>
      <p:sp>
        <p:nvSpPr>
          <p:cNvPr id="7" name="TextBox 7"/>
          <p:cNvSpPr txBox="1"/>
          <p:nvPr/>
        </p:nvSpPr>
        <p:spPr>
          <a:xfrm>
            <a:off x="4522848" y="136640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3508441"/>
            <a:ext cx="8978224" cy="6778559"/>
          </a:xfrm>
          <a:custGeom>
            <a:rect l="l" t="t" r="r" b="b"/>
            <a:pathLst>
              <a:path w="8978224" h="6778559">
                <a:moveTo>
                  <a:pt x="0" y="0"/>
                </a:moveTo>
                <a:lnTo>
                  <a:pt x="8978224" y="0"/>
                </a:lnTo>
                <a:lnTo>
                  <a:pt x="8978224" y="6778559"/>
                </a:lnTo>
                <a:lnTo>
                  <a:pt x="0" y="6778559"/>
                </a:lnTo>
                <a:lnTo>
                  <a:pt x="0" y="0"/>
                </a:lnTo>
                <a:close/>
              </a:path>
            </a:pathLst>
          </a:custGeom>
          <a:blipFill>
            <a:blip r:embed="rId2"/>
            <a:stretch>
              <a:fillRect/>
            </a:stretch>
          </a:blipFill>
        </p:spPr>
        <p:txBody>
          <a:bodyPr/>
          <a:lstStyle/>
          <a:p/>
        </p:txBody>
      </p:sp>
      <p:sp>
        <p:nvSpPr>
          <p:cNvPr id="3" name="Freeform 3"/>
          <p:cNvSpPr/>
          <p:nvPr/>
        </p:nvSpPr>
        <p:spPr>
          <a:xfrm>
            <a:off x="221580" y="1929978"/>
            <a:ext cx="5494253" cy="1392042"/>
          </a:xfrm>
          <a:custGeom>
            <a:rect l="l" t="t" r="r" b="b"/>
            <a:pathLst>
              <a:path w="5494253" h="1392042">
                <a:moveTo>
                  <a:pt x="0" y="0"/>
                </a:moveTo>
                <a:lnTo>
                  <a:pt x="5494253" y="0"/>
                </a:lnTo>
                <a:lnTo>
                  <a:pt x="5494253" y="1392042"/>
                </a:lnTo>
                <a:lnTo>
                  <a:pt x="0" y="1392042"/>
                </a:lnTo>
                <a:lnTo>
                  <a:pt x="0" y="0"/>
                </a:lnTo>
                <a:close/>
              </a:path>
            </a:pathLst>
          </a:custGeom>
          <a:blipFill>
            <a:blip r:embed="rId3"/>
            <a:stretch>
              <a:fillRect/>
            </a:stretch>
          </a:blipFill>
        </p:spPr>
        <p:txBody>
          <a:bodyPr/>
          <a:lstStyle/>
          <a:p/>
        </p:txBody>
      </p:sp>
      <p:sp>
        <p:nvSpPr>
          <p:cNvPr id="4" name="Freeform 4"/>
          <p:cNvSpPr/>
          <p:nvPr/>
        </p:nvSpPr>
        <p:spPr>
          <a:xfrm>
            <a:off x="6392189" y="2172567"/>
            <a:ext cx="5739642" cy="906863"/>
          </a:xfrm>
          <a:custGeom>
            <a:rect l="l" t="t" r="r" b="b"/>
            <a:pathLst>
              <a:path w="5739642" h="906863">
                <a:moveTo>
                  <a:pt x="0" y="0"/>
                </a:moveTo>
                <a:lnTo>
                  <a:pt x="5739642" y="0"/>
                </a:lnTo>
                <a:lnTo>
                  <a:pt x="5739642" y="906864"/>
                </a:lnTo>
                <a:lnTo>
                  <a:pt x="0" y="906864"/>
                </a:lnTo>
                <a:lnTo>
                  <a:pt x="0" y="0"/>
                </a:lnTo>
                <a:close/>
              </a:path>
            </a:pathLst>
          </a:custGeom>
          <a:blipFill>
            <a:blip r:embed="rId4"/>
            <a:stretch>
              <a:fillRect/>
            </a:stretch>
          </a:blipFill>
        </p:spPr>
        <p:txBody>
          <a:bodyPr/>
          <a:lstStyle/>
          <a:p/>
        </p:txBody>
      </p:sp>
      <p:sp>
        <p:nvSpPr>
          <p:cNvPr id="5" name="Freeform 5"/>
          <p:cNvSpPr/>
          <p:nvPr/>
        </p:nvSpPr>
        <p:spPr>
          <a:xfrm>
            <a:off x="12808188" y="1812288"/>
            <a:ext cx="5158230" cy="1627422"/>
          </a:xfrm>
          <a:custGeom>
            <a:rect l="l" t="t" r="r" b="b"/>
            <a:pathLst>
              <a:path w="5158230" h="1627422">
                <a:moveTo>
                  <a:pt x="0" y="0"/>
                </a:moveTo>
                <a:lnTo>
                  <a:pt x="5158230" y="0"/>
                </a:lnTo>
                <a:lnTo>
                  <a:pt x="5158230" y="1627422"/>
                </a:lnTo>
                <a:lnTo>
                  <a:pt x="0" y="1627422"/>
                </a:lnTo>
                <a:lnTo>
                  <a:pt x="0" y="0"/>
                </a:lnTo>
                <a:close/>
              </a:path>
            </a:pathLst>
          </a:custGeom>
          <a:blipFill>
            <a:blip r:embed="rId5"/>
            <a:stretch>
              <a:fillRect/>
            </a:stretch>
          </a:blipFill>
        </p:spPr>
        <p:txBody>
          <a:bodyPr/>
          <a:lstStyle/>
          <a:p/>
        </p:txBody>
      </p:sp>
      <p:sp>
        <p:nvSpPr>
          <p:cNvPr id="6" name="Freeform 6"/>
          <p:cNvSpPr/>
          <p:nvPr/>
        </p:nvSpPr>
        <p:spPr>
          <a:xfrm>
            <a:off x="6715909" y="3908597"/>
            <a:ext cx="4533650" cy="1234903"/>
          </a:xfrm>
          <a:custGeom>
            <a:rect l="l" t="t" r="r" b="b"/>
            <a:pathLst>
              <a:path w="4533650" h="1234903">
                <a:moveTo>
                  <a:pt x="0" y="0"/>
                </a:moveTo>
                <a:lnTo>
                  <a:pt x="4533650" y="0"/>
                </a:lnTo>
                <a:lnTo>
                  <a:pt x="4533650" y="1234903"/>
                </a:lnTo>
                <a:lnTo>
                  <a:pt x="0" y="1234903"/>
                </a:lnTo>
                <a:lnTo>
                  <a:pt x="0" y="0"/>
                </a:lnTo>
                <a:close/>
              </a:path>
            </a:pathLst>
          </a:custGeom>
          <a:blipFill>
            <a:blip r:embed="rId6"/>
            <a:stretch>
              <a:fillRect t="-44713" b="-47945"/>
            </a:stretch>
          </a:blipFill>
        </p:spPr>
        <p:txBody>
          <a:bodyPr/>
          <a:lstStyle/>
          <a:p/>
        </p:txBody>
      </p:sp>
      <p:sp>
        <p:nvSpPr>
          <p:cNvPr id="7" name="Freeform 7"/>
          <p:cNvSpPr/>
          <p:nvPr/>
        </p:nvSpPr>
        <p:spPr>
          <a:xfrm>
            <a:off x="11655635" y="3692269"/>
            <a:ext cx="3237884" cy="2166684"/>
          </a:xfrm>
          <a:custGeom>
            <a:rect l="l" t="t" r="r" b="b"/>
            <a:pathLst>
              <a:path w="3237884" h="2166684">
                <a:moveTo>
                  <a:pt x="0" y="0"/>
                </a:moveTo>
                <a:lnTo>
                  <a:pt x="3237884" y="0"/>
                </a:lnTo>
                <a:lnTo>
                  <a:pt x="3237884" y="2166684"/>
                </a:lnTo>
                <a:lnTo>
                  <a:pt x="0" y="2166684"/>
                </a:lnTo>
                <a:lnTo>
                  <a:pt x="0" y="0"/>
                </a:lnTo>
                <a:close/>
              </a:path>
            </a:pathLst>
          </a:custGeom>
          <a:blipFill>
            <a:blip r:embed="rId7"/>
            <a:stretch>
              <a:fillRect/>
            </a:stretch>
          </a:blipFill>
        </p:spPr>
        <p:txBody>
          <a:bodyPr/>
          <a:lstStyle/>
          <a:p/>
        </p:txBody>
      </p:sp>
      <p:sp>
        <p:nvSpPr>
          <p:cNvPr id="8" name="Freeform 8"/>
          <p:cNvSpPr/>
          <p:nvPr/>
        </p:nvSpPr>
        <p:spPr>
          <a:xfrm rot="95312">
            <a:off x="15387303" y="3508441"/>
            <a:ext cx="2632669" cy="2632669"/>
          </a:xfrm>
          <a:custGeom>
            <a:rect l="l" t="t" r="r" b="b"/>
            <a:pathLst>
              <a:path w="2632669" h="2632669">
                <a:moveTo>
                  <a:pt x="0" y="0"/>
                </a:moveTo>
                <a:lnTo>
                  <a:pt x="2632668" y="0"/>
                </a:lnTo>
                <a:lnTo>
                  <a:pt x="2632668" y="2632668"/>
                </a:lnTo>
                <a:lnTo>
                  <a:pt x="0" y="2632668"/>
                </a:lnTo>
                <a:lnTo>
                  <a:pt x="0" y="0"/>
                </a:lnTo>
                <a:close/>
              </a:path>
            </a:pathLst>
          </a:custGeom>
          <a:blipFill>
            <a:blip r:embed="rId8"/>
            <a:stretch>
              <a:fillRect/>
            </a:stretch>
          </a:blipFill>
        </p:spPr>
        <p:txBody>
          <a:bodyPr/>
          <a:lstStyle/>
          <a:p/>
        </p:txBody>
      </p:sp>
      <p:sp>
        <p:nvSpPr>
          <p:cNvPr id="9" name="Freeform 9"/>
          <p:cNvSpPr/>
          <p:nvPr/>
        </p:nvSpPr>
        <p:spPr>
          <a:xfrm>
            <a:off x="9144000" y="6098255"/>
            <a:ext cx="5023271" cy="1163073"/>
          </a:xfrm>
          <a:custGeom>
            <a:rect l="l" t="t" r="r" b="b"/>
            <a:pathLst>
              <a:path w="5023271" h="1163073">
                <a:moveTo>
                  <a:pt x="0" y="0"/>
                </a:moveTo>
                <a:lnTo>
                  <a:pt x="5023271" y="0"/>
                </a:lnTo>
                <a:lnTo>
                  <a:pt x="5023271" y="1163072"/>
                </a:lnTo>
                <a:lnTo>
                  <a:pt x="0" y="1163072"/>
                </a:lnTo>
                <a:lnTo>
                  <a:pt x="0" y="0"/>
                </a:lnTo>
                <a:close/>
              </a:path>
            </a:pathLst>
          </a:custGeom>
          <a:blipFill>
            <a:blip r:embed="rId9"/>
            <a:stretch>
              <a:fillRect/>
            </a:stretch>
          </a:blipFill>
        </p:spPr>
        <p:txBody>
          <a:bodyPr/>
          <a:lstStyle/>
          <a:p/>
        </p:txBody>
      </p:sp>
      <p:sp>
        <p:nvSpPr>
          <p:cNvPr id="10" name="Freeform 10"/>
          <p:cNvSpPr/>
          <p:nvPr/>
        </p:nvSpPr>
        <p:spPr>
          <a:xfrm>
            <a:off x="14690809" y="5965611"/>
            <a:ext cx="3597191" cy="2290399"/>
          </a:xfrm>
          <a:custGeom>
            <a:rect l="l" t="t" r="r" b="b"/>
            <a:pathLst>
              <a:path w="3597191" h="2290399">
                <a:moveTo>
                  <a:pt x="0" y="0"/>
                </a:moveTo>
                <a:lnTo>
                  <a:pt x="3597191" y="0"/>
                </a:lnTo>
                <a:lnTo>
                  <a:pt x="3597191" y="2290399"/>
                </a:lnTo>
                <a:lnTo>
                  <a:pt x="0" y="2290399"/>
                </a:lnTo>
                <a:lnTo>
                  <a:pt x="0" y="0"/>
                </a:lnTo>
                <a:close/>
              </a:path>
            </a:pathLst>
          </a:custGeom>
          <a:blipFill>
            <a:blip r:embed="rId10"/>
            <a:stretch>
              <a:fillRect/>
            </a:stretch>
          </a:blipFill>
        </p:spPr>
        <p:txBody>
          <a:bodyPr/>
          <a:lstStyle/>
          <a:p/>
        </p:txBody>
      </p:sp>
      <p:sp>
        <p:nvSpPr>
          <p:cNvPr id="11" name="Freeform 11"/>
          <p:cNvSpPr/>
          <p:nvPr/>
        </p:nvSpPr>
        <p:spPr>
          <a:xfrm>
            <a:off x="9262010" y="7499452"/>
            <a:ext cx="4686965" cy="1513115"/>
          </a:xfrm>
          <a:custGeom>
            <a:rect l="l" t="t" r="r" b="b"/>
            <a:pathLst>
              <a:path w="4686965" h="1513115">
                <a:moveTo>
                  <a:pt x="0" y="0"/>
                </a:moveTo>
                <a:lnTo>
                  <a:pt x="4686966" y="0"/>
                </a:lnTo>
                <a:lnTo>
                  <a:pt x="4686966" y="1513115"/>
                </a:lnTo>
                <a:lnTo>
                  <a:pt x="0" y="1513115"/>
                </a:lnTo>
                <a:lnTo>
                  <a:pt x="0" y="0"/>
                </a:lnTo>
                <a:close/>
              </a:path>
            </a:pathLst>
          </a:custGeom>
          <a:blipFill>
            <a:blip r:embed="rId11"/>
            <a:stretch>
              <a:fillRect/>
            </a:stretch>
          </a:blipFill>
        </p:spPr>
        <p:txBody>
          <a:bodyPr/>
          <a:lstStyle/>
          <a:p/>
        </p:txBody>
      </p:sp>
      <p:sp>
        <p:nvSpPr>
          <p:cNvPr id="12" name="Freeform 12"/>
          <p:cNvSpPr/>
          <p:nvPr/>
        </p:nvSpPr>
        <p:spPr>
          <a:xfrm>
            <a:off x="13805957" y="8644652"/>
            <a:ext cx="4160461" cy="1539370"/>
          </a:xfrm>
          <a:custGeom>
            <a:rect l="l" t="t" r="r" b="b"/>
            <a:pathLst>
              <a:path w="4160461" h="1539370">
                <a:moveTo>
                  <a:pt x="0" y="0"/>
                </a:moveTo>
                <a:lnTo>
                  <a:pt x="4160461" y="0"/>
                </a:lnTo>
                <a:lnTo>
                  <a:pt x="4160461" y="1539370"/>
                </a:lnTo>
                <a:lnTo>
                  <a:pt x="0" y="1539370"/>
                </a:lnTo>
                <a:lnTo>
                  <a:pt x="0" y="0"/>
                </a:lnTo>
                <a:close/>
              </a:path>
            </a:pathLst>
          </a:custGeom>
          <a:blipFill>
            <a:blip r:embed="rId12"/>
            <a:stretch>
              <a:fillRect/>
            </a:stretch>
          </a:blipFill>
        </p:spPr>
        <p:txBody>
          <a:bodyPr/>
          <a:lstStyle/>
          <a:p/>
        </p:txBody>
      </p:sp>
      <p:sp>
        <p:nvSpPr>
          <p:cNvPr id="13" name="TextBox 13"/>
          <p:cNvSpPr txBox="1"/>
          <p:nvPr/>
        </p:nvSpPr>
        <p:spPr>
          <a:xfrm>
            <a:off x="5715833" y="516222"/>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j729jpw"/>
              </a:rPr>
              <a:t>https://tinyurl.com/3j729jpw</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Agriculture Robots Market Report 2024</dc:title>
  <cp:lastModifiedBy>decipher market</cp:lastModifiedBy>
  <cp:revision>2</cp:revision>
  <dcterms:created xsi:type="dcterms:W3CDTF">2006-08-16T00:00:00Z</dcterms:created>
  <dcterms:modified xsi:type="dcterms:W3CDTF">2024-04-17T09:42:03Z</dcterms:modified>
</cp:coreProperties>
</file>