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Barlow" panose="00000500000000000000" pitchFamily="2" charset="0"/>
      <p:regular r:id="rId12"/>
    </p:embeddedFont>
    <p:embeddedFont>
      <p:font typeface="Canva Sans" panose="020B0604020202020204" charset="0"/>
      <p:regular r:id="rId13"/>
    </p:embeddedFont>
    <p:embeddedFont>
      <p:font typeface="Canva Sans Bold" panose="020B0604020202020204" charset="0"/>
      <p:regular r:id="rId14"/>
    </p:embeddedFont>
    <p:embeddedFont>
      <p:font typeface="DM Sans" pitchFamily="2" charset="0"/>
      <p:regular r:id="rId15"/>
    </p:embeddedFont>
    <p:embeddedFont>
      <p:font typeface="Garet Bold" panose="020B0604020202020204" charset="0"/>
      <p:regular r:id="rId16"/>
    </p:embeddedFont>
    <p:embeddedFont>
      <p:font typeface="Georgia Pro Bold" panose="020B0604020202020204" charset="0"/>
      <p:regular r:id="rId17"/>
    </p:embeddedFont>
    <p:embeddedFont>
      <p:font typeface="Lato" panose="020F0502020204030203" pitchFamily="34" charset="0"/>
      <p:regular r:id="rId18"/>
    </p:embeddedFont>
    <p:embeddedFont>
      <p:font typeface="Lato Bold" panose="020F0502020204030203" charset="0"/>
      <p:regular r:id="rId19"/>
    </p:embeddedFont>
    <p:embeddedFont>
      <p:font typeface="Montserrat" panose="00000500000000000000" pitchFamily="2" charset="0"/>
      <p:regular r:id="rId20"/>
    </p:embeddedFont>
    <p:embeddedFont>
      <p:font typeface="Montserrat Classic" panose="020B0604020202020204" charset="0"/>
      <p:regular r:id="rId21"/>
    </p:embeddedFont>
    <p:embeddedFont>
      <p:font typeface="Poppins" panose="00000500000000000000" pitchFamily="2" charset="0"/>
      <p:regular r:id="rId22"/>
    </p:embeddedFont>
    <p:embeddedFont>
      <p:font typeface="Poppins Bold" panose="00000800000000000000" charset="0"/>
      <p:regular r:id="rId23"/>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font" Target="fonts/font7.fntdata" /><Relationship Id="rId19" Type="http://schemas.openxmlformats.org/officeDocument/2006/relationships/font" Target="fonts/font8.fntdata" /><Relationship Id="rId2" Type="http://schemas.openxmlformats.org/officeDocument/2006/relationships/slide" Target="slides/slide1.xml" /><Relationship Id="rId20" Type="http://schemas.openxmlformats.org/officeDocument/2006/relationships/font" Target="fonts/font9.fntdata" /><Relationship Id="rId21" Type="http://schemas.openxmlformats.org/officeDocument/2006/relationships/font" Target="fonts/font10.fntdata" /><Relationship Id="rId22" Type="http://schemas.openxmlformats.org/officeDocument/2006/relationships/font" Target="fonts/font11.fntdata" /><Relationship Id="rId23" Type="http://schemas.openxmlformats.org/officeDocument/2006/relationships/font" Target="fonts/font12.fntdata"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heme" Target="theme/theme1.xml" /><Relationship Id="rId27"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4/12/2024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4/12/2024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4/12/2024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4/12/2024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4/12/2024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17.jpeg" /><Relationship Id="rId11" Type="http://schemas.openxmlformats.org/officeDocument/2006/relationships/image" Target="../media/image18.jpeg" /><Relationship Id="rId12" Type="http://schemas.openxmlformats.org/officeDocument/2006/relationships/image" Target="../media/image19.jpeg" /><Relationship Id="rId13" Type="http://schemas.openxmlformats.org/officeDocument/2006/relationships/image" Target="../media/image20.jpeg"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12.jpeg" /><Relationship Id="rId6" Type="http://schemas.openxmlformats.org/officeDocument/2006/relationships/image" Target="../media/image13.jpeg" /><Relationship Id="rId7" Type="http://schemas.openxmlformats.org/officeDocument/2006/relationships/image" Target="../media/image14.jpeg" /><Relationship Id="rId8" Type="http://schemas.openxmlformats.org/officeDocument/2006/relationships/image" Target="../media/image15.jpeg" /><Relationship Id="rId9" Type="http://schemas.openxmlformats.org/officeDocument/2006/relationships/image" Target="../media/image16.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1.jpeg" /><Relationship Id="rId3" Type="http://schemas.openxmlformats.org/officeDocument/2006/relationships/image" Target="../media/image22.jpeg" /><Relationship Id="rId4" Type="http://schemas.openxmlformats.org/officeDocument/2006/relationships/hyperlink" Target="https://tinyurl.com/2s43uwpp"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0" y="0"/>
            <a:ext cx="10134600" cy="10287000"/>
            <a:chExt cx="2551529" cy="2709333"/>
          </a:xfrm>
        </p:grpSpPr>
        <p:sp>
          <p:nvSpPr>
            <p:cNvPr id="4" name="Freeform 4"/>
            <p:cNvSpPr/>
            <p:nvPr/>
          </p:nvSpPr>
          <p:spPr>
            <a:xfrm>
              <a:off x="0" y="0"/>
              <a:ext cx="2551529" cy="2709333"/>
            </a:xfrm>
            <a:custGeom>
              <a:rect l="l" t="t" r="r" b="b"/>
              <a:pathLst>
                <a:path w="2551529" h="2709333">
                  <a:moveTo>
                    <a:pt x="0" y="0"/>
                  </a:moveTo>
                  <a:lnTo>
                    <a:pt x="2551529" y="0"/>
                  </a:lnTo>
                  <a:lnTo>
                    <a:pt x="2551529" y="2709333"/>
                  </a:lnTo>
                  <a:lnTo>
                    <a:pt x="0" y="2709333"/>
                  </a:lnTo>
                  <a:close/>
                </a:path>
              </a:pathLst>
            </a:custGeom>
            <a:solidFill>
              <a:srgbClr val="000000">
                <a:alpha val="63922"/>
              </a:srgbClr>
            </a:solidFill>
          </p:spPr>
          <p:txBody>
            <a:bodyPr/>
            <a:lstStyle/>
            <a:p/>
          </p:txBody>
        </p:sp>
        <p:sp>
          <p:nvSpPr>
            <p:cNvPr id="5" name="TextBox 5"/>
            <p:cNvSpPr txBox="1"/>
            <p:nvPr/>
          </p:nvSpPr>
          <p:spPr>
            <a:xfrm>
              <a:off x="0" y="-38100"/>
              <a:ext cx="2551529" cy="2747433"/>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575219" y="9331653"/>
            <a:ext cx="8076298" cy="688974"/>
          </a:xfrm>
          <a:prstGeom prst="rect">
            <a:avLst/>
          </a:prstGeom>
        </p:spPr>
        <p:txBody>
          <a:bodyPr lIns="0" tIns="0" rIns="0" bIns="0" rtlCol="0" anchor="t">
            <a:spAutoFit/>
          </a:bodyPr>
          <a:lstStyle/>
          <a:p>
            <a:pPr algn="ctr">
              <a:lnSpc>
                <a:spcPts val="5600"/>
              </a:lnSpc>
            </a:pPr>
            <a:r>
              <a:rPr lang="en-US" sz="4000">
                <a:solidFill>
                  <a:srgbClr val="FFFFFF"/>
                </a:solidFill>
                <a:latin typeface="DM Sans"/>
              </a:rPr>
              <a:t>Global,Regional,CountryAnalysis</a:t>
            </a:r>
          </a:p>
        </p:txBody>
      </p:sp>
      <p:sp>
        <p:nvSpPr>
          <p:cNvPr id="7" name="TextBox 7"/>
          <p:cNvSpPr txBox="1"/>
          <p:nvPr/>
        </p:nvSpPr>
        <p:spPr>
          <a:xfrm>
            <a:off x="304953" y="3828510"/>
            <a:ext cx="9905847" cy="2727542"/>
          </a:xfrm>
          <a:prstGeom prst="rect">
            <a:avLst/>
          </a:prstGeom>
        </p:spPr>
        <p:txBody>
          <a:bodyPr wrap="square" lIns="0" tIns="0" rIns="0" bIns="0" rtlCol="0" anchor="t">
            <a:spAutoFit/>
          </a:bodyPr>
          <a:lstStyle/>
          <a:p>
            <a:pPr>
              <a:lnSpc>
                <a:spcPts val="5309"/>
              </a:lnSpc>
            </a:pPr>
            <a:r>
              <a:rPr lang="en-US" sz="5400">
                <a:solidFill>
                  <a:srgbClr val="FFFFFF"/>
                </a:solidFill>
                <a:latin typeface="Canva Sans"/>
              </a:rPr>
              <a:t>GLOBAL </a:t>
            </a:r>
          </a:p>
          <a:p>
            <a:pPr>
              <a:lnSpc>
                <a:spcPts val="5309"/>
              </a:lnSpc>
            </a:pPr>
            <a:r>
              <a:rPr lang="en-US" sz="5400">
                <a:solidFill>
                  <a:srgbClr val="FFFFFF"/>
                </a:solidFill>
                <a:latin typeface="Canva Sans"/>
              </a:rPr>
              <a:t>AGRICULTURAL BIOLOGICAL</a:t>
            </a:r>
          </a:p>
          <a:p>
            <a:pPr>
              <a:lnSpc>
                <a:spcPts val="5309"/>
              </a:lnSpc>
            </a:pPr>
            <a:r>
              <a:rPr lang="en-US" sz="5400">
                <a:solidFill>
                  <a:srgbClr val="FFFFFF"/>
                </a:solidFill>
                <a:latin typeface="Canva Sans"/>
              </a:rPr>
              <a:t>MARKET REPORT </a:t>
            </a:r>
          </a:p>
          <a:p>
            <a:pPr>
              <a:lnSpc>
                <a:spcPts val="5309"/>
              </a:lnSpc>
            </a:pPr>
            <a:r>
              <a:rPr lang="en-US" sz="5400">
                <a:solidFill>
                  <a:srgbClr val="FFFFFF"/>
                </a:solidFill>
                <a:latin typeface="Canva Sans"/>
              </a:rPr>
              <a:t>2024</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1028700" y="1510417"/>
            <a:ext cx="16236544" cy="8172090"/>
            <a:chExt cx="4276291" cy="2152320"/>
          </a:xfrm>
        </p:grpSpPr>
        <p:sp>
          <p:nvSpPr>
            <p:cNvPr id="4" name="Freeform 4"/>
            <p:cNvSpPr/>
            <p:nvPr/>
          </p:nvSpPr>
          <p:spPr>
            <a:xfrm>
              <a:off x="0" y="0"/>
              <a:ext cx="4276291" cy="2152320"/>
            </a:xfrm>
            <a:custGeom>
              <a:rect l="l" t="t" r="r" b="b"/>
              <a:pathLst>
                <a:path w="4276291" h="2152320">
                  <a:moveTo>
                    <a:pt x="0" y="0"/>
                  </a:moveTo>
                  <a:lnTo>
                    <a:pt x="4276291" y="0"/>
                  </a:lnTo>
                  <a:lnTo>
                    <a:pt x="4276291" y="2152320"/>
                  </a:lnTo>
                  <a:lnTo>
                    <a:pt x="0" y="2152320"/>
                  </a:lnTo>
                  <a:close/>
                </a:path>
              </a:pathLst>
            </a:custGeom>
            <a:solidFill>
              <a:srgbClr val="000000">
                <a:alpha val="64706"/>
              </a:srgbClr>
            </a:solidFill>
          </p:spPr>
          <p:txBody>
            <a:bodyPr/>
            <a:lstStyle/>
            <a:p/>
          </p:txBody>
        </p:sp>
        <p:sp>
          <p:nvSpPr>
            <p:cNvPr id="5" name="TextBox 5"/>
            <p:cNvSpPr txBox="1"/>
            <p:nvPr/>
          </p:nvSpPr>
          <p:spPr>
            <a:xfrm>
              <a:off x="0" y="-47625"/>
              <a:ext cx="4276291" cy="2199945"/>
            </a:xfrm>
            <a:prstGeom prst="rect">
              <a:avLst/>
            </a:prstGeom>
          </p:spPr>
          <p:txBody>
            <a:bodyPr lIns="50800" tIns="50800" rIns="50800" bIns="50800" rtlCol="0" anchor="ctr"/>
            <a:lstStyle/>
            <a:p>
              <a:pPr algn="ctr">
                <a:lnSpc>
                  <a:spcPts val="3500"/>
                </a:lnSpc>
              </a:pPr>
              <a:endParaRPr/>
            </a:p>
          </p:txBody>
        </p:sp>
      </p:grpSp>
      <p:sp>
        <p:nvSpPr>
          <p:cNvPr id="6" name="TextBox 6"/>
          <p:cNvSpPr txBox="1"/>
          <p:nvPr/>
        </p:nvSpPr>
        <p:spPr>
          <a:xfrm>
            <a:off x="1433023" y="2956382"/>
            <a:ext cx="15421953" cy="5960110"/>
          </a:xfrm>
          <a:prstGeom prst="rect">
            <a:avLst/>
          </a:prstGeom>
        </p:spPr>
        <p:txBody>
          <a:bodyPr lIns="0" tIns="0" rIns="0" bIns="0" rtlCol="0" anchor="t">
            <a:spAutoFit/>
          </a:bodyPr>
          <a:lstStyle/>
          <a:p>
            <a:pPr>
              <a:lnSpc>
                <a:spcPts val="4339"/>
              </a:lnSpc>
              <a:spcBef>
                <a:spcPct val="0"/>
              </a:spcBef>
            </a:pPr>
            <a:r>
              <a:rPr lang="en-US" sz="3099">
                <a:solidFill>
                  <a:srgbClr val="FFFFFF"/>
                </a:solidFill>
                <a:latin typeface="Montserrat"/>
              </a:rPr>
              <a:t>Agricultural biological systems are organic and ecological farming approaches that use environmentally friendly fertilizers, stimulants, and pesticides together with other ecological practices. By reducing the use of synthetic and chemical fertilizers, the agricultural biological system minimizes negative environmental effects and is sustainable from an ecological and economic standpoint. The primary drivers of the growth of the worldwide agricultural biological market are the rising environmental concerns and the strict regulations imposed by the government regarding the usage of synthetic products. Furthermore, government subsidies on agricultural biological goods, regulatory support, and rising demand for bio-based agricultural products are anticipated to propel market expansion. </a:t>
            </a:r>
          </a:p>
        </p:txBody>
      </p:sp>
      <p:sp>
        <p:nvSpPr>
          <p:cNvPr id="7" name="TextBox 7"/>
          <p:cNvSpPr txBox="1"/>
          <p:nvPr/>
        </p:nvSpPr>
        <p:spPr>
          <a:xfrm>
            <a:off x="4841479" y="1927675"/>
            <a:ext cx="8127807" cy="832485"/>
          </a:xfrm>
          <a:prstGeom prst="rect">
            <a:avLst/>
          </a:prstGeom>
        </p:spPr>
        <p:txBody>
          <a:bodyPr lIns="0" tIns="0" rIns="0" bIns="0" rtlCol="0" anchor="t">
            <a:spAutoFit/>
          </a:bodyPr>
          <a:lstStyle/>
          <a:p>
            <a:pPr algn="ctr">
              <a:lnSpc>
                <a:spcPts val="6420"/>
              </a:lnSpc>
            </a:pPr>
            <a:r>
              <a:rPr lang="en-US" sz="6000">
                <a:solidFill>
                  <a:srgbClr val="FFFFFF"/>
                </a:solidFill>
                <a:latin typeface="Canva Sans"/>
              </a:rPr>
              <a:t>INTRODUCTION</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127587" y="0"/>
            <a:ext cx="18415588" cy="1372965"/>
            <a:chExt cx="4850196" cy="361604"/>
          </a:xfrm>
        </p:grpSpPr>
        <p:sp>
          <p:nvSpPr>
            <p:cNvPr id="4" name="Freeform 4"/>
            <p:cNvSpPr/>
            <p:nvPr/>
          </p:nvSpPr>
          <p:spPr>
            <a:xfrm>
              <a:off x="0" y="0"/>
              <a:ext cx="4850196" cy="361604"/>
            </a:xfrm>
            <a:custGeom>
              <a:rect l="l" t="t" r="r" b="b"/>
              <a:pathLst>
                <a:path w="4850196" h="361604">
                  <a:moveTo>
                    <a:pt x="0" y="0"/>
                  </a:moveTo>
                  <a:lnTo>
                    <a:pt x="4850196" y="0"/>
                  </a:lnTo>
                  <a:lnTo>
                    <a:pt x="4850196" y="361604"/>
                  </a:lnTo>
                  <a:lnTo>
                    <a:pt x="0" y="361604"/>
                  </a:lnTo>
                  <a:close/>
                </a:path>
              </a:pathLst>
            </a:custGeom>
            <a:solidFill>
              <a:srgbClr val="000000">
                <a:alpha val="69804"/>
              </a:srgbClr>
            </a:solidFill>
          </p:spPr>
          <p:txBody>
            <a:bodyPr/>
            <a:lstStyle/>
            <a:p/>
          </p:txBody>
        </p:sp>
        <p:sp>
          <p:nvSpPr>
            <p:cNvPr id="5" name="TextBox 5"/>
            <p:cNvSpPr txBox="1"/>
            <p:nvPr/>
          </p:nvSpPr>
          <p:spPr>
            <a:xfrm>
              <a:off x="0" y="-38100"/>
              <a:ext cx="4850196" cy="399704"/>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9080206" y="6085964"/>
            <a:ext cx="8868102" cy="2684810"/>
            <a:chExt cx="860407" cy="260488"/>
          </a:xfrm>
        </p:grpSpPr>
        <p:sp>
          <p:nvSpPr>
            <p:cNvPr id="7" name="Freeform 7"/>
            <p:cNvSpPr/>
            <p:nvPr/>
          </p:nvSpPr>
          <p:spPr>
            <a:xfrm>
              <a:off x="0" y="0"/>
              <a:ext cx="860407" cy="260488"/>
            </a:xfrm>
            <a:custGeom>
              <a:rect l="l" t="t" r="r" b="b"/>
              <a:pathLst>
                <a:path w="860407" h="260488">
                  <a:moveTo>
                    <a:pt x="87301" y="0"/>
                  </a:moveTo>
                  <a:lnTo>
                    <a:pt x="773107" y="0"/>
                  </a:lnTo>
                  <a:cubicBezTo>
                    <a:pt x="821321" y="0"/>
                    <a:pt x="860407" y="39086"/>
                    <a:pt x="860407" y="87301"/>
                  </a:cubicBezTo>
                  <a:lnTo>
                    <a:pt x="860407" y="173187"/>
                  </a:lnTo>
                  <a:cubicBezTo>
                    <a:pt x="860407" y="221402"/>
                    <a:pt x="821321" y="260488"/>
                    <a:pt x="773107" y="260488"/>
                  </a:cubicBezTo>
                  <a:lnTo>
                    <a:pt x="87301" y="260488"/>
                  </a:lnTo>
                  <a:cubicBezTo>
                    <a:pt x="39086" y="260488"/>
                    <a:pt x="0" y="221402"/>
                    <a:pt x="0" y="173187"/>
                  </a:cubicBezTo>
                  <a:lnTo>
                    <a:pt x="0" y="87301"/>
                  </a:lnTo>
                  <a:cubicBezTo>
                    <a:pt x="0" y="39086"/>
                    <a:pt x="39086" y="0"/>
                    <a:pt x="87301" y="0"/>
                  </a:cubicBezTo>
                  <a:close/>
                </a:path>
              </a:pathLst>
            </a:custGeom>
            <a:solidFill>
              <a:srgbClr val="131211"/>
            </a:solidFill>
          </p:spPr>
          <p:txBody>
            <a:bodyPr/>
            <a:lstStyle/>
            <a:p/>
          </p:txBody>
        </p:sp>
        <p:sp>
          <p:nvSpPr>
            <p:cNvPr id="8" name="TextBox 8"/>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9" name="Freeform 9"/>
          <p:cNvSpPr/>
          <p:nvPr/>
        </p:nvSpPr>
        <p:spPr>
          <a:xfrm>
            <a:off x="9445266" y="6415839"/>
            <a:ext cx="2166053" cy="2163345"/>
          </a:xfrm>
          <a:custGeom>
            <a:rect l="l" t="t" r="r" b="b"/>
            <a:pathLst>
              <a:path w="2166053" h="2163345">
                <a:moveTo>
                  <a:pt x="0" y="0"/>
                </a:moveTo>
                <a:lnTo>
                  <a:pt x="2166053" y="0"/>
                </a:lnTo>
                <a:lnTo>
                  <a:pt x="2166053" y="2163346"/>
                </a:lnTo>
                <a:lnTo>
                  <a:pt x="0" y="2163346"/>
                </a:lnTo>
                <a:lnTo>
                  <a:pt x="0" y="0"/>
                </a:lnTo>
                <a:close/>
              </a:path>
            </a:pathLst>
          </a:custGeom>
          <a:blipFill>
            <a:blip r:embed="rId3"/>
            <a:stretch>
              <a:fillRect/>
            </a:stretch>
          </a:blipFill>
        </p:spPr>
        <p:txBody>
          <a:bodyPr/>
          <a:lstStyle/>
          <a:p/>
        </p:txBody>
      </p:sp>
      <p:grpSp>
        <p:nvGrpSpPr>
          <p:cNvPr id="10" name="Group 10"/>
          <p:cNvGrpSpPr/>
          <p:nvPr/>
        </p:nvGrpSpPr>
        <p:grpSpPr>
          <a:xfrm>
            <a:off x="9394766" y="6329267"/>
            <a:ext cx="2134153" cy="2134153"/>
            <a:chExt cx="812800" cy="812800"/>
          </a:xfrm>
        </p:grpSpPr>
        <p:sp>
          <p:nvSpPr>
            <p:cNvPr id="11" name="Freeform 11"/>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12" name="TextBox 12"/>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grpSp>
        <p:nvGrpSpPr>
          <p:cNvPr id="13" name="Group 13"/>
          <p:cNvGrpSpPr/>
          <p:nvPr/>
        </p:nvGrpSpPr>
        <p:grpSpPr>
          <a:xfrm>
            <a:off x="9080206" y="3054067"/>
            <a:ext cx="8868102" cy="2684810"/>
            <a:chExt cx="860407" cy="260488"/>
          </a:xfrm>
        </p:grpSpPr>
        <p:sp>
          <p:nvSpPr>
            <p:cNvPr id="14" name="Freeform 14"/>
            <p:cNvSpPr/>
            <p:nvPr/>
          </p:nvSpPr>
          <p:spPr>
            <a:xfrm>
              <a:off x="0" y="0"/>
              <a:ext cx="860407" cy="260488"/>
            </a:xfrm>
            <a:custGeom>
              <a:rect l="l" t="t" r="r" b="b"/>
              <a:pathLst>
                <a:path w="860407" h="260488">
                  <a:moveTo>
                    <a:pt x="87301" y="0"/>
                  </a:moveTo>
                  <a:lnTo>
                    <a:pt x="773107" y="0"/>
                  </a:lnTo>
                  <a:cubicBezTo>
                    <a:pt x="821321" y="0"/>
                    <a:pt x="860407" y="39086"/>
                    <a:pt x="860407" y="87301"/>
                  </a:cubicBezTo>
                  <a:lnTo>
                    <a:pt x="860407" y="173187"/>
                  </a:lnTo>
                  <a:cubicBezTo>
                    <a:pt x="860407" y="221402"/>
                    <a:pt x="821321" y="260488"/>
                    <a:pt x="773107" y="260488"/>
                  </a:cubicBezTo>
                  <a:lnTo>
                    <a:pt x="87301" y="260488"/>
                  </a:lnTo>
                  <a:cubicBezTo>
                    <a:pt x="39086" y="260488"/>
                    <a:pt x="0" y="221402"/>
                    <a:pt x="0" y="173187"/>
                  </a:cubicBezTo>
                  <a:lnTo>
                    <a:pt x="0" y="87301"/>
                  </a:lnTo>
                  <a:cubicBezTo>
                    <a:pt x="0" y="39086"/>
                    <a:pt x="39086" y="0"/>
                    <a:pt x="87301" y="0"/>
                  </a:cubicBezTo>
                  <a:close/>
                </a:path>
              </a:pathLst>
            </a:custGeom>
            <a:solidFill>
              <a:srgbClr val="131211"/>
            </a:solidFill>
          </p:spPr>
          <p:txBody>
            <a:bodyPr/>
            <a:lstStyle/>
            <a:p/>
          </p:txBody>
        </p:sp>
        <p:sp>
          <p:nvSpPr>
            <p:cNvPr id="15" name="TextBox 1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16" name="Freeform 16"/>
          <p:cNvSpPr/>
          <p:nvPr/>
        </p:nvSpPr>
        <p:spPr>
          <a:xfrm>
            <a:off x="9445266" y="3383942"/>
            <a:ext cx="2166053" cy="2163345"/>
          </a:xfrm>
          <a:custGeom>
            <a:rect l="l" t="t" r="r" b="b"/>
            <a:pathLst>
              <a:path w="2166053" h="2163345">
                <a:moveTo>
                  <a:pt x="0" y="0"/>
                </a:moveTo>
                <a:lnTo>
                  <a:pt x="2166053" y="0"/>
                </a:lnTo>
                <a:lnTo>
                  <a:pt x="2166053" y="2163346"/>
                </a:lnTo>
                <a:lnTo>
                  <a:pt x="0" y="2163346"/>
                </a:lnTo>
                <a:lnTo>
                  <a:pt x="0" y="0"/>
                </a:lnTo>
                <a:close/>
              </a:path>
            </a:pathLst>
          </a:custGeom>
          <a:blipFill>
            <a:blip r:embed="rId3"/>
            <a:stretch>
              <a:fillRect/>
            </a:stretch>
          </a:blipFill>
        </p:spPr>
        <p:txBody>
          <a:bodyPr/>
          <a:lstStyle/>
          <a:p/>
        </p:txBody>
      </p:sp>
      <p:grpSp>
        <p:nvGrpSpPr>
          <p:cNvPr id="17" name="Group 17"/>
          <p:cNvGrpSpPr/>
          <p:nvPr/>
        </p:nvGrpSpPr>
        <p:grpSpPr>
          <a:xfrm>
            <a:off x="9394766" y="3297370"/>
            <a:ext cx="2134153" cy="2134153"/>
            <a:chExt cx="812800" cy="812800"/>
          </a:xfrm>
        </p:grpSpPr>
        <p:sp>
          <p:nvSpPr>
            <p:cNvPr id="18" name="Freeform 1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19" name="TextBox 1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20" name="TextBox 20"/>
          <p:cNvSpPr txBox="1"/>
          <p:nvPr/>
        </p:nvSpPr>
        <p:spPr>
          <a:xfrm>
            <a:off x="5162248" y="357870"/>
            <a:ext cx="7963503" cy="857250"/>
          </a:xfrm>
          <a:prstGeom prst="rect">
            <a:avLst/>
          </a:prstGeom>
        </p:spPr>
        <p:txBody>
          <a:bodyPr lIns="0" tIns="0" rIns="0" bIns="0" rtlCol="0" anchor="t">
            <a:spAutoFit/>
          </a:bodyPr>
          <a:lstStyle/>
          <a:p>
            <a:pPr algn="ctr">
              <a:lnSpc>
                <a:spcPts val="6299"/>
              </a:lnSpc>
            </a:pPr>
            <a:r>
              <a:rPr lang="en-US" sz="6999">
                <a:solidFill>
                  <a:srgbClr val="FFFFFF"/>
                </a:solidFill>
                <a:latin typeface="Canva Sans"/>
              </a:rPr>
              <a:t>KEY INSIGHTS</a:t>
            </a:r>
          </a:p>
        </p:txBody>
      </p:sp>
      <p:sp>
        <p:nvSpPr>
          <p:cNvPr id="21" name="TextBox 21"/>
          <p:cNvSpPr txBox="1"/>
          <p:nvPr/>
        </p:nvSpPr>
        <p:spPr>
          <a:xfrm>
            <a:off x="9680162" y="6885582"/>
            <a:ext cx="1563360" cy="1303268"/>
          </a:xfrm>
          <a:prstGeom prst="rect">
            <a:avLst/>
          </a:prstGeom>
        </p:spPr>
        <p:txBody>
          <a:bodyPr lIns="0" tIns="0" rIns="0" bIns="0" rtlCol="0" anchor="t">
            <a:spAutoFit/>
          </a:bodyPr>
          <a:lstStyle/>
          <a:p>
            <a:pPr algn="ctr">
              <a:lnSpc>
                <a:spcPts val="3130"/>
              </a:lnSpc>
            </a:pPr>
            <a:r>
              <a:rPr lang="en-US" sz="4603">
                <a:solidFill>
                  <a:srgbClr val="1E3048"/>
                </a:solidFill>
                <a:latin typeface="Poppins Bold"/>
              </a:rPr>
              <a:t>2023- 2030</a:t>
            </a:r>
          </a:p>
        </p:txBody>
      </p:sp>
      <p:sp>
        <p:nvSpPr>
          <p:cNvPr id="22" name="TextBox 22"/>
          <p:cNvSpPr txBox="1"/>
          <p:nvPr/>
        </p:nvSpPr>
        <p:spPr>
          <a:xfrm>
            <a:off x="11528918" y="6487483"/>
            <a:ext cx="5958417" cy="1766092"/>
          </a:xfrm>
          <a:prstGeom prst="rect">
            <a:avLst/>
          </a:prstGeom>
        </p:spPr>
        <p:txBody>
          <a:bodyPr lIns="0" tIns="0" rIns="0" bIns="0" rtlCol="0" anchor="t">
            <a:spAutoFit/>
          </a:bodyPr>
          <a:lstStyle/>
          <a:p>
            <a:pPr algn="ctr">
              <a:lnSpc>
                <a:spcPts val="6908"/>
              </a:lnSpc>
            </a:pPr>
            <a:r>
              <a:rPr lang="en-US" sz="4934">
                <a:solidFill>
                  <a:srgbClr val="FFFFFF"/>
                </a:solidFill>
                <a:latin typeface="Poppins"/>
              </a:rPr>
              <a:t>CAGR</a:t>
            </a:r>
          </a:p>
          <a:p>
            <a:pPr algn="ctr">
              <a:lnSpc>
                <a:spcPts val="6908"/>
              </a:lnSpc>
              <a:spcBef>
                <a:spcPct val="0"/>
              </a:spcBef>
            </a:pPr>
            <a:r>
              <a:rPr lang="en-US" sz="4934">
                <a:solidFill>
                  <a:srgbClr val="FFFFFF"/>
                </a:solidFill>
                <a:latin typeface="Poppins"/>
              </a:rPr>
              <a:t>14.50%</a:t>
            </a:r>
          </a:p>
        </p:txBody>
      </p:sp>
      <p:sp>
        <p:nvSpPr>
          <p:cNvPr id="23" name="TextBox 23"/>
          <p:cNvSpPr txBox="1"/>
          <p:nvPr/>
        </p:nvSpPr>
        <p:spPr>
          <a:xfrm>
            <a:off x="9680162" y="4236668"/>
            <a:ext cx="1563360" cy="510110"/>
          </a:xfrm>
          <a:prstGeom prst="rect">
            <a:avLst/>
          </a:prstGeom>
        </p:spPr>
        <p:txBody>
          <a:bodyPr lIns="0" tIns="0" rIns="0" bIns="0" rtlCol="0" anchor="t">
            <a:spAutoFit/>
          </a:bodyPr>
          <a:lstStyle/>
          <a:p>
            <a:pPr algn="ctr">
              <a:lnSpc>
                <a:spcPts val="3130"/>
              </a:lnSpc>
            </a:pPr>
            <a:r>
              <a:rPr lang="en-US" sz="4603">
                <a:solidFill>
                  <a:srgbClr val="1E3048"/>
                </a:solidFill>
                <a:latin typeface="Poppins Bold"/>
              </a:rPr>
              <a:t>2023</a:t>
            </a:r>
          </a:p>
        </p:txBody>
      </p:sp>
      <p:sp>
        <p:nvSpPr>
          <p:cNvPr id="24" name="TextBox 24"/>
          <p:cNvSpPr txBox="1"/>
          <p:nvPr/>
        </p:nvSpPr>
        <p:spPr>
          <a:xfrm>
            <a:off x="11611319" y="3441989"/>
            <a:ext cx="5958417" cy="1766092"/>
          </a:xfrm>
          <a:prstGeom prst="rect">
            <a:avLst/>
          </a:prstGeom>
        </p:spPr>
        <p:txBody>
          <a:bodyPr lIns="0" tIns="0" rIns="0" bIns="0" rtlCol="0" anchor="t">
            <a:spAutoFit/>
          </a:bodyPr>
          <a:lstStyle/>
          <a:p>
            <a:pPr algn="ctr">
              <a:lnSpc>
                <a:spcPts val="6908"/>
              </a:lnSpc>
            </a:pPr>
            <a:r>
              <a:rPr lang="en-US" sz="4934">
                <a:solidFill>
                  <a:srgbClr val="FFFFFF"/>
                </a:solidFill>
                <a:latin typeface="Poppins"/>
              </a:rPr>
              <a:t>MARKET SIZE</a:t>
            </a:r>
          </a:p>
          <a:p>
            <a:pPr algn="ctr">
              <a:lnSpc>
                <a:spcPts val="6908"/>
              </a:lnSpc>
              <a:spcBef>
                <a:spcPct val="0"/>
              </a:spcBef>
            </a:pPr>
            <a:r>
              <a:rPr lang="en-US" sz="4934">
                <a:solidFill>
                  <a:srgbClr val="FFFFFF"/>
                </a:solidFill>
                <a:latin typeface="Poppins"/>
              </a:rPr>
              <a:t>USD 15215.2 million</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41" r="0"/>
            </a:stretch>
          </a:blipFill>
        </p:spPr>
        <p:txBody>
          <a:bodyPr/>
          <a:lstStyle/>
          <a:p/>
        </p:txBody>
      </p:sp>
      <p:grpSp>
        <p:nvGrpSpPr>
          <p:cNvPr id="3" name="Group 3"/>
          <p:cNvGrpSpPr/>
          <p:nvPr/>
        </p:nvGrpSpPr>
        <p:grpSpPr>
          <a:xfrm>
            <a:off x="0" y="0"/>
            <a:ext cx="18288000" cy="1028700"/>
            <a:chExt cx="4816593" cy="270933"/>
          </a:xfrm>
        </p:grpSpPr>
        <p:sp>
          <p:nvSpPr>
            <p:cNvPr id="4" name="Freeform 4"/>
            <p:cNvSpPr/>
            <p:nvPr/>
          </p:nvSpPr>
          <p:spPr>
            <a:xfrm>
              <a:off x="0" y="0"/>
              <a:ext cx="4816592" cy="270933"/>
            </a:xfrm>
            <a:custGeom>
              <a:rect l="l" t="t" r="r" b="b"/>
              <a:pathLst>
                <a:path w="4816592" h="270933">
                  <a:moveTo>
                    <a:pt x="0" y="0"/>
                  </a:moveTo>
                  <a:lnTo>
                    <a:pt x="4816592" y="0"/>
                  </a:lnTo>
                  <a:lnTo>
                    <a:pt x="4816592" y="270933"/>
                  </a:lnTo>
                  <a:lnTo>
                    <a:pt x="0" y="270933"/>
                  </a:lnTo>
                  <a:close/>
                </a:path>
              </a:pathLst>
            </a:custGeom>
            <a:solidFill>
              <a:srgbClr val="000000">
                <a:alpha val="69804"/>
              </a:srgbClr>
            </a:solidFill>
          </p:spPr>
          <p:txBody>
            <a:bodyPr/>
            <a:lstStyle/>
            <a:p/>
          </p:txBody>
        </p:sp>
        <p:sp>
          <p:nvSpPr>
            <p:cNvPr id="5" name="TextBox 5"/>
            <p:cNvSpPr txBox="1"/>
            <p:nvPr/>
          </p:nvSpPr>
          <p:spPr>
            <a:xfrm>
              <a:off x="0" y="-38100"/>
              <a:ext cx="4816593" cy="309033"/>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2257042" y="2399191"/>
            <a:ext cx="6732594" cy="3070758"/>
            <a:chExt cx="8061861" cy="3677041"/>
          </a:xfrm>
        </p:grpSpPr>
        <p:sp>
          <p:nvSpPr>
            <p:cNvPr id="7" name="Freeform 7"/>
            <p:cNvSpPr/>
            <p:nvPr/>
          </p:nvSpPr>
          <p:spPr>
            <a:xfrm>
              <a:off x="0" y="0"/>
              <a:ext cx="8061861" cy="3677041"/>
            </a:xfrm>
            <a:custGeom>
              <a:rect l="l" t="t" r="r" b="b"/>
              <a:pathLst>
                <a:path w="8061861" h="3677041">
                  <a:moveTo>
                    <a:pt x="7937401" y="3677041"/>
                  </a:moveTo>
                  <a:lnTo>
                    <a:pt x="124460" y="3677041"/>
                  </a:lnTo>
                  <a:cubicBezTo>
                    <a:pt x="55880" y="3677041"/>
                    <a:pt x="0" y="3621161"/>
                    <a:pt x="0" y="3552581"/>
                  </a:cubicBezTo>
                  <a:lnTo>
                    <a:pt x="0" y="124460"/>
                  </a:lnTo>
                  <a:cubicBezTo>
                    <a:pt x="0" y="55880"/>
                    <a:pt x="55880" y="0"/>
                    <a:pt x="124460" y="0"/>
                  </a:cubicBezTo>
                  <a:lnTo>
                    <a:pt x="7937401" y="0"/>
                  </a:lnTo>
                  <a:cubicBezTo>
                    <a:pt x="8005980" y="0"/>
                    <a:pt x="8061861" y="55880"/>
                    <a:pt x="8061861" y="124460"/>
                  </a:cubicBezTo>
                  <a:lnTo>
                    <a:pt x="8061861" y="3552581"/>
                  </a:lnTo>
                  <a:cubicBezTo>
                    <a:pt x="8061861" y="3621161"/>
                    <a:pt x="8005980" y="3677041"/>
                    <a:pt x="7937401" y="3677041"/>
                  </a:cubicBezTo>
                  <a:close/>
                </a:path>
              </a:pathLst>
            </a:custGeom>
            <a:solidFill>
              <a:srgbClr val="5B1F18"/>
            </a:solidFill>
          </p:spPr>
          <p:txBody>
            <a:bodyPr/>
            <a:lstStyle/>
            <a:p/>
          </p:txBody>
        </p:sp>
      </p:grpSp>
      <p:grpSp>
        <p:nvGrpSpPr>
          <p:cNvPr id="8" name="Group 8"/>
          <p:cNvGrpSpPr/>
          <p:nvPr/>
        </p:nvGrpSpPr>
        <p:grpSpPr>
          <a:xfrm rot="5400000">
            <a:off x="1329507" y="2036969"/>
            <a:ext cx="859001" cy="3663497"/>
            <a:chExt cx="3130550" cy="13351270"/>
          </a:xfrm>
        </p:grpSpPr>
        <p:sp>
          <p:nvSpPr>
            <p:cNvPr id="9" name="Freeform 9"/>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0" name="Group 10"/>
          <p:cNvGrpSpPr/>
          <p:nvPr/>
        </p:nvGrpSpPr>
        <p:grpSpPr>
          <a:xfrm>
            <a:off x="2198183" y="5946278"/>
            <a:ext cx="6732594" cy="3070758"/>
            <a:chExt cx="8061861" cy="3677041"/>
          </a:xfrm>
        </p:grpSpPr>
        <p:sp>
          <p:nvSpPr>
            <p:cNvPr id="11" name="Freeform 11"/>
            <p:cNvSpPr/>
            <p:nvPr/>
          </p:nvSpPr>
          <p:spPr>
            <a:xfrm>
              <a:off x="0" y="0"/>
              <a:ext cx="8061861" cy="3677041"/>
            </a:xfrm>
            <a:custGeom>
              <a:rect l="l" t="t" r="r" b="b"/>
              <a:pathLst>
                <a:path w="8061861" h="3677041">
                  <a:moveTo>
                    <a:pt x="7937401" y="3677041"/>
                  </a:moveTo>
                  <a:lnTo>
                    <a:pt x="124460" y="3677041"/>
                  </a:lnTo>
                  <a:cubicBezTo>
                    <a:pt x="55880" y="3677041"/>
                    <a:pt x="0" y="3621161"/>
                    <a:pt x="0" y="3552581"/>
                  </a:cubicBezTo>
                  <a:lnTo>
                    <a:pt x="0" y="124460"/>
                  </a:lnTo>
                  <a:cubicBezTo>
                    <a:pt x="0" y="55880"/>
                    <a:pt x="55880" y="0"/>
                    <a:pt x="124460" y="0"/>
                  </a:cubicBezTo>
                  <a:lnTo>
                    <a:pt x="7937401" y="0"/>
                  </a:lnTo>
                  <a:cubicBezTo>
                    <a:pt x="8005980" y="0"/>
                    <a:pt x="8061861" y="55880"/>
                    <a:pt x="8061861" y="124460"/>
                  </a:cubicBezTo>
                  <a:lnTo>
                    <a:pt x="8061861" y="3552581"/>
                  </a:lnTo>
                  <a:cubicBezTo>
                    <a:pt x="8061861" y="3621161"/>
                    <a:pt x="8005980" y="3677041"/>
                    <a:pt x="7937401" y="3677041"/>
                  </a:cubicBezTo>
                  <a:close/>
                </a:path>
              </a:pathLst>
            </a:custGeom>
            <a:solidFill>
              <a:srgbClr val="070304"/>
            </a:solidFill>
          </p:spPr>
          <p:txBody>
            <a:bodyPr/>
            <a:lstStyle/>
            <a:p/>
          </p:txBody>
        </p:sp>
      </p:grpSp>
      <p:grpSp>
        <p:nvGrpSpPr>
          <p:cNvPr id="12" name="Group 12"/>
          <p:cNvGrpSpPr/>
          <p:nvPr/>
        </p:nvGrpSpPr>
        <p:grpSpPr>
          <a:xfrm rot="5400000">
            <a:off x="1270648" y="5584056"/>
            <a:ext cx="859001" cy="3663497"/>
            <a:chExt cx="3130550" cy="13351270"/>
          </a:xfrm>
        </p:grpSpPr>
        <p:sp>
          <p:nvSpPr>
            <p:cNvPr id="13" name="Freeform 13"/>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4" name="Group 14"/>
          <p:cNvGrpSpPr/>
          <p:nvPr/>
        </p:nvGrpSpPr>
        <p:grpSpPr>
          <a:xfrm>
            <a:off x="11555406" y="2333338"/>
            <a:ext cx="6732594" cy="3070758"/>
            <a:chExt cx="8061861" cy="3677041"/>
          </a:xfrm>
        </p:grpSpPr>
        <p:sp>
          <p:nvSpPr>
            <p:cNvPr id="15" name="Freeform 15"/>
            <p:cNvSpPr/>
            <p:nvPr/>
          </p:nvSpPr>
          <p:spPr>
            <a:xfrm>
              <a:off x="0" y="0"/>
              <a:ext cx="8061861" cy="3677041"/>
            </a:xfrm>
            <a:custGeom>
              <a:rect l="l" t="t" r="r" b="b"/>
              <a:pathLst>
                <a:path w="8061861" h="3677041">
                  <a:moveTo>
                    <a:pt x="7937401" y="3677041"/>
                  </a:moveTo>
                  <a:lnTo>
                    <a:pt x="124460" y="3677041"/>
                  </a:lnTo>
                  <a:cubicBezTo>
                    <a:pt x="55880" y="3677041"/>
                    <a:pt x="0" y="3621161"/>
                    <a:pt x="0" y="3552581"/>
                  </a:cubicBezTo>
                  <a:lnTo>
                    <a:pt x="0" y="124460"/>
                  </a:lnTo>
                  <a:cubicBezTo>
                    <a:pt x="0" y="55880"/>
                    <a:pt x="55880" y="0"/>
                    <a:pt x="124460" y="0"/>
                  </a:cubicBezTo>
                  <a:lnTo>
                    <a:pt x="7937401" y="0"/>
                  </a:lnTo>
                  <a:cubicBezTo>
                    <a:pt x="8005980" y="0"/>
                    <a:pt x="8061861" y="55880"/>
                    <a:pt x="8061861" y="124460"/>
                  </a:cubicBezTo>
                  <a:lnTo>
                    <a:pt x="8061861" y="3552581"/>
                  </a:lnTo>
                  <a:cubicBezTo>
                    <a:pt x="8061861" y="3621161"/>
                    <a:pt x="8005980" y="3677041"/>
                    <a:pt x="7937401" y="3677041"/>
                  </a:cubicBezTo>
                  <a:close/>
                </a:path>
              </a:pathLst>
            </a:custGeom>
            <a:solidFill>
              <a:srgbClr val="AE4227"/>
            </a:solidFill>
          </p:spPr>
          <p:txBody>
            <a:bodyPr/>
            <a:lstStyle/>
            <a:p/>
          </p:txBody>
        </p:sp>
      </p:grpSp>
      <p:grpSp>
        <p:nvGrpSpPr>
          <p:cNvPr id="16" name="Group 16"/>
          <p:cNvGrpSpPr/>
          <p:nvPr/>
        </p:nvGrpSpPr>
        <p:grpSpPr>
          <a:xfrm rot="5400000">
            <a:off x="10627871" y="1971116"/>
            <a:ext cx="859001" cy="3663497"/>
            <a:chExt cx="3130550" cy="13351270"/>
          </a:xfrm>
        </p:grpSpPr>
        <p:sp>
          <p:nvSpPr>
            <p:cNvPr id="17" name="Freeform 17"/>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8" name="Group 18"/>
          <p:cNvGrpSpPr/>
          <p:nvPr/>
        </p:nvGrpSpPr>
        <p:grpSpPr>
          <a:xfrm>
            <a:off x="11546309" y="5816392"/>
            <a:ext cx="6732594" cy="3070758"/>
            <a:chExt cx="8061861" cy="3677041"/>
          </a:xfrm>
        </p:grpSpPr>
        <p:sp>
          <p:nvSpPr>
            <p:cNvPr id="19" name="Freeform 19"/>
            <p:cNvSpPr/>
            <p:nvPr/>
          </p:nvSpPr>
          <p:spPr>
            <a:xfrm>
              <a:off x="0" y="0"/>
              <a:ext cx="8061861" cy="3677041"/>
            </a:xfrm>
            <a:custGeom>
              <a:rect l="l" t="t" r="r" b="b"/>
              <a:pathLst>
                <a:path w="8061861" h="3677041">
                  <a:moveTo>
                    <a:pt x="7937401" y="3677041"/>
                  </a:moveTo>
                  <a:lnTo>
                    <a:pt x="124460" y="3677041"/>
                  </a:lnTo>
                  <a:cubicBezTo>
                    <a:pt x="55880" y="3677041"/>
                    <a:pt x="0" y="3621161"/>
                    <a:pt x="0" y="3552581"/>
                  </a:cubicBezTo>
                  <a:lnTo>
                    <a:pt x="0" y="124460"/>
                  </a:lnTo>
                  <a:cubicBezTo>
                    <a:pt x="0" y="55880"/>
                    <a:pt x="55880" y="0"/>
                    <a:pt x="124460" y="0"/>
                  </a:cubicBezTo>
                  <a:lnTo>
                    <a:pt x="7937401" y="0"/>
                  </a:lnTo>
                  <a:cubicBezTo>
                    <a:pt x="8005980" y="0"/>
                    <a:pt x="8061861" y="55880"/>
                    <a:pt x="8061861" y="124460"/>
                  </a:cubicBezTo>
                  <a:lnTo>
                    <a:pt x="8061861" y="3552581"/>
                  </a:lnTo>
                  <a:cubicBezTo>
                    <a:pt x="8061861" y="3621161"/>
                    <a:pt x="8005980" y="3677041"/>
                    <a:pt x="7937401" y="3677041"/>
                  </a:cubicBezTo>
                  <a:close/>
                </a:path>
              </a:pathLst>
            </a:custGeom>
            <a:solidFill>
              <a:srgbClr val="504F4F"/>
            </a:solidFill>
          </p:spPr>
          <p:txBody>
            <a:bodyPr/>
            <a:lstStyle/>
            <a:p/>
          </p:txBody>
        </p:sp>
      </p:grpSp>
      <p:grpSp>
        <p:nvGrpSpPr>
          <p:cNvPr id="20" name="Group 20"/>
          <p:cNvGrpSpPr/>
          <p:nvPr/>
        </p:nvGrpSpPr>
        <p:grpSpPr>
          <a:xfrm rot="5400000">
            <a:off x="10618775" y="5454170"/>
            <a:ext cx="859001" cy="3663497"/>
            <a:chExt cx="3130550" cy="13351270"/>
          </a:xfrm>
        </p:grpSpPr>
        <p:sp>
          <p:nvSpPr>
            <p:cNvPr id="21" name="Freeform 21"/>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22" name="TextBox 22"/>
          <p:cNvSpPr txBox="1"/>
          <p:nvPr/>
        </p:nvSpPr>
        <p:spPr>
          <a:xfrm>
            <a:off x="493200" y="19047"/>
            <a:ext cx="17301600" cy="1009653"/>
          </a:xfrm>
          <a:prstGeom prst="rect">
            <a:avLst/>
          </a:prstGeom>
        </p:spPr>
        <p:txBody>
          <a:bodyPr lIns="0" tIns="0" rIns="0" bIns="0" rtlCol="0" anchor="t">
            <a:spAutoFit/>
          </a:bodyPr>
          <a:lstStyle/>
          <a:p>
            <a:pPr algn="ctr">
              <a:lnSpc>
                <a:spcPts val="8399"/>
              </a:lnSpc>
            </a:pPr>
            <a:r>
              <a:rPr lang="en-US" sz="5999">
                <a:solidFill>
                  <a:srgbClr val="FFFFFF"/>
                </a:solidFill>
                <a:latin typeface="Canva Sans"/>
              </a:rPr>
              <a:t>REVENUE MARKET SHARE BY SEGMENTS 2022</a:t>
            </a:r>
          </a:p>
        </p:txBody>
      </p:sp>
      <p:sp>
        <p:nvSpPr>
          <p:cNvPr id="23" name="TextBox 23"/>
          <p:cNvSpPr txBox="1"/>
          <p:nvPr/>
        </p:nvSpPr>
        <p:spPr>
          <a:xfrm>
            <a:off x="3818295" y="2851951"/>
            <a:ext cx="4900378" cy="1835151"/>
          </a:xfrm>
          <a:prstGeom prst="rect">
            <a:avLst/>
          </a:prstGeom>
        </p:spPr>
        <p:txBody>
          <a:bodyPr lIns="0" tIns="0" rIns="0" bIns="0" rtlCol="0" anchor="t">
            <a:spAutoFit/>
          </a:bodyPr>
          <a:lstStyle/>
          <a:p>
            <a:pPr marL="755641" lvl="1" indent="-377820">
              <a:lnSpc>
                <a:spcPts val="4899"/>
              </a:lnSpc>
              <a:buFont typeface="Arial"/>
              <a:buChar char="•"/>
            </a:pPr>
            <a:r>
              <a:rPr lang="en-US" sz="3499">
                <a:solidFill>
                  <a:srgbClr val="FFFFFF"/>
                </a:solidFill>
                <a:latin typeface="Montserrat"/>
              </a:rPr>
              <a:t>Bio-Pesticides</a:t>
            </a:r>
          </a:p>
          <a:p>
            <a:pPr marL="755641" lvl="1" indent="-377820">
              <a:lnSpc>
                <a:spcPts val="4899"/>
              </a:lnSpc>
              <a:buFont typeface="Arial"/>
              <a:buChar char="•"/>
            </a:pPr>
            <a:r>
              <a:rPr lang="en-US" sz="3499">
                <a:solidFill>
                  <a:srgbClr val="FFFFFF"/>
                </a:solidFill>
                <a:latin typeface="Montserrat"/>
              </a:rPr>
              <a:t>Bio-Stimulants</a:t>
            </a:r>
          </a:p>
          <a:p>
            <a:pPr marL="755641" lvl="1" indent="-377820">
              <a:lnSpc>
                <a:spcPts val="4899"/>
              </a:lnSpc>
              <a:buFont typeface="Arial"/>
              <a:buChar char="•"/>
            </a:pPr>
            <a:r>
              <a:rPr lang="en-US" sz="3499">
                <a:solidFill>
                  <a:srgbClr val="FFFFFF"/>
                </a:solidFill>
                <a:latin typeface="Montserrat"/>
              </a:rPr>
              <a:t>Bio-Fertilizers</a:t>
            </a:r>
          </a:p>
        </p:txBody>
      </p:sp>
      <p:sp>
        <p:nvSpPr>
          <p:cNvPr id="24" name="TextBox 24"/>
          <p:cNvSpPr txBox="1"/>
          <p:nvPr/>
        </p:nvSpPr>
        <p:spPr>
          <a:xfrm>
            <a:off x="183825" y="3692400"/>
            <a:ext cx="3143188" cy="389247"/>
          </a:xfrm>
          <a:prstGeom prst="rect">
            <a:avLst/>
          </a:prstGeom>
        </p:spPr>
        <p:txBody>
          <a:bodyPr lIns="0" tIns="0" rIns="0" bIns="0" rtlCol="0" anchor="t">
            <a:spAutoFit/>
          </a:bodyPr>
          <a:lstStyle/>
          <a:p>
            <a:pPr algn="ctr">
              <a:lnSpc>
                <a:spcPts val="2944"/>
              </a:lnSpc>
            </a:pPr>
            <a:r>
              <a:rPr lang="en-US" sz="2915">
                <a:solidFill>
                  <a:srgbClr val="43B4BE"/>
                </a:solidFill>
                <a:latin typeface="Montserrat Classic"/>
              </a:rPr>
              <a:t>Type Segment</a:t>
            </a:r>
          </a:p>
        </p:txBody>
      </p:sp>
      <p:sp>
        <p:nvSpPr>
          <p:cNvPr id="25" name="TextBox 25"/>
          <p:cNvSpPr txBox="1"/>
          <p:nvPr/>
        </p:nvSpPr>
        <p:spPr>
          <a:xfrm>
            <a:off x="128555" y="7089530"/>
            <a:ext cx="3143188" cy="755775"/>
          </a:xfrm>
          <a:prstGeom prst="rect">
            <a:avLst/>
          </a:prstGeom>
        </p:spPr>
        <p:txBody>
          <a:bodyPr lIns="0" tIns="0" rIns="0" bIns="0" rtlCol="0" anchor="t">
            <a:spAutoFit/>
          </a:bodyPr>
          <a:lstStyle/>
          <a:p>
            <a:pPr algn="ctr">
              <a:lnSpc>
                <a:spcPts val="2944"/>
              </a:lnSpc>
            </a:pPr>
            <a:r>
              <a:rPr lang="en-US" sz="2915">
                <a:solidFill>
                  <a:srgbClr val="43B4BE"/>
                </a:solidFill>
                <a:latin typeface="Montserrat Classic"/>
              </a:rPr>
              <a:t>Application Segment </a:t>
            </a:r>
          </a:p>
        </p:txBody>
      </p:sp>
      <p:sp>
        <p:nvSpPr>
          <p:cNvPr id="26" name="TextBox 26"/>
          <p:cNvSpPr txBox="1"/>
          <p:nvPr/>
        </p:nvSpPr>
        <p:spPr>
          <a:xfrm>
            <a:off x="9485778" y="3632053"/>
            <a:ext cx="3143188" cy="389247"/>
          </a:xfrm>
          <a:prstGeom prst="rect">
            <a:avLst/>
          </a:prstGeom>
        </p:spPr>
        <p:txBody>
          <a:bodyPr lIns="0" tIns="0" rIns="0" bIns="0" rtlCol="0" anchor="t">
            <a:spAutoFit/>
          </a:bodyPr>
          <a:lstStyle/>
          <a:p>
            <a:pPr algn="ctr">
              <a:lnSpc>
                <a:spcPts val="2944"/>
              </a:lnSpc>
            </a:pPr>
            <a:r>
              <a:rPr lang="en-US" sz="2915">
                <a:solidFill>
                  <a:srgbClr val="43B4BE"/>
                </a:solidFill>
                <a:latin typeface="Montserrat Classic"/>
              </a:rPr>
              <a:t>Source Segment </a:t>
            </a:r>
          </a:p>
        </p:txBody>
      </p:sp>
      <p:sp>
        <p:nvSpPr>
          <p:cNvPr id="27" name="TextBox 27"/>
          <p:cNvSpPr txBox="1"/>
          <p:nvPr/>
        </p:nvSpPr>
        <p:spPr>
          <a:xfrm>
            <a:off x="13184395" y="3065117"/>
            <a:ext cx="4900378" cy="1216025"/>
          </a:xfrm>
          <a:prstGeom prst="rect">
            <a:avLst/>
          </a:prstGeom>
        </p:spPr>
        <p:txBody>
          <a:bodyPr lIns="0" tIns="0" rIns="0" bIns="0" rtlCol="0" anchor="t">
            <a:spAutoFit/>
          </a:bodyPr>
          <a:lstStyle/>
          <a:p>
            <a:pPr marL="755649" lvl="1" indent="-377824">
              <a:lnSpc>
                <a:spcPts val="4899"/>
              </a:lnSpc>
              <a:buFont typeface="Arial"/>
              <a:buChar char="•"/>
            </a:pPr>
            <a:r>
              <a:rPr lang="en-US" sz="3499">
                <a:solidFill>
                  <a:srgbClr val="FFFFFF"/>
                </a:solidFill>
                <a:latin typeface="Montserrat"/>
              </a:rPr>
              <a:t>Microbial</a:t>
            </a:r>
          </a:p>
          <a:p>
            <a:pPr marL="755649" lvl="1" indent="-377824">
              <a:lnSpc>
                <a:spcPts val="4899"/>
              </a:lnSpc>
              <a:buFont typeface="Arial"/>
              <a:buChar char="•"/>
            </a:pPr>
            <a:r>
              <a:rPr lang="en-US" sz="3499">
                <a:solidFill>
                  <a:srgbClr val="FFFFFF"/>
                </a:solidFill>
                <a:latin typeface="Montserrat"/>
              </a:rPr>
              <a:t>Biochemical</a:t>
            </a:r>
          </a:p>
        </p:txBody>
      </p:sp>
      <p:sp>
        <p:nvSpPr>
          <p:cNvPr id="28" name="TextBox 28"/>
          <p:cNvSpPr txBox="1"/>
          <p:nvPr/>
        </p:nvSpPr>
        <p:spPr>
          <a:xfrm>
            <a:off x="3590756" y="6530745"/>
            <a:ext cx="4900378" cy="1835150"/>
          </a:xfrm>
          <a:prstGeom prst="rect">
            <a:avLst/>
          </a:prstGeom>
        </p:spPr>
        <p:txBody>
          <a:bodyPr lIns="0" tIns="0" rIns="0" bIns="0" rtlCol="0" anchor="t">
            <a:spAutoFit/>
          </a:bodyPr>
          <a:lstStyle/>
          <a:p>
            <a:pPr marL="755649" lvl="1" indent="-377824">
              <a:lnSpc>
                <a:spcPts val="4899"/>
              </a:lnSpc>
              <a:buFont typeface="Arial"/>
              <a:buChar char="•"/>
            </a:pPr>
            <a:r>
              <a:rPr lang="en-US" sz="3499">
                <a:solidFill>
                  <a:srgbClr val="FFFFFF"/>
                </a:solidFill>
                <a:latin typeface="Montserrat"/>
              </a:rPr>
              <a:t>Foliar Spray</a:t>
            </a:r>
          </a:p>
          <a:p>
            <a:pPr marL="755649" lvl="1" indent="-377824">
              <a:lnSpc>
                <a:spcPts val="4899"/>
              </a:lnSpc>
              <a:buFont typeface="Arial"/>
              <a:buChar char="•"/>
            </a:pPr>
            <a:r>
              <a:rPr lang="en-US" sz="3499">
                <a:solidFill>
                  <a:srgbClr val="FFFFFF"/>
                </a:solidFill>
                <a:latin typeface="Montserrat"/>
              </a:rPr>
              <a:t>Soil Treatment</a:t>
            </a:r>
          </a:p>
          <a:p>
            <a:pPr marL="755649" lvl="1" indent="-377824">
              <a:lnSpc>
                <a:spcPts val="4899"/>
              </a:lnSpc>
              <a:buFont typeface="Arial"/>
              <a:buChar char="•"/>
            </a:pPr>
            <a:r>
              <a:rPr lang="en-US" sz="3499">
                <a:solidFill>
                  <a:srgbClr val="FFFFFF"/>
                </a:solidFill>
                <a:latin typeface="Montserrat"/>
              </a:rPr>
              <a:t>Seed Treatment</a:t>
            </a:r>
          </a:p>
        </p:txBody>
      </p:sp>
      <p:sp>
        <p:nvSpPr>
          <p:cNvPr id="29" name="TextBox 29"/>
          <p:cNvSpPr txBox="1"/>
          <p:nvPr/>
        </p:nvSpPr>
        <p:spPr>
          <a:xfrm>
            <a:off x="9476681" y="6959644"/>
            <a:ext cx="3143188" cy="755775"/>
          </a:xfrm>
          <a:prstGeom prst="rect">
            <a:avLst/>
          </a:prstGeom>
        </p:spPr>
        <p:txBody>
          <a:bodyPr lIns="0" tIns="0" rIns="0" bIns="0" rtlCol="0" anchor="t">
            <a:spAutoFit/>
          </a:bodyPr>
          <a:lstStyle/>
          <a:p>
            <a:pPr algn="ctr">
              <a:lnSpc>
                <a:spcPts val="2944"/>
              </a:lnSpc>
            </a:pPr>
            <a:r>
              <a:rPr lang="en-US" sz="2915">
                <a:solidFill>
                  <a:srgbClr val="43B4BE"/>
                </a:solidFill>
                <a:latin typeface="Montserrat Classic"/>
              </a:rPr>
              <a:t>Crop Type Segment</a:t>
            </a:r>
          </a:p>
        </p:txBody>
      </p:sp>
      <p:sp>
        <p:nvSpPr>
          <p:cNvPr id="30" name="TextBox 30"/>
          <p:cNvSpPr txBox="1"/>
          <p:nvPr/>
        </p:nvSpPr>
        <p:spPr>
          <a:xfrm>
            <a:off x="13165775" y="6091296"/>
            <a:ext cx="4900378" cy="2454275"/>
          </a:xfrm>
          <a:prstGeom prst="rect">
            <a:avLst/>
          </a:prstGeom>
        </p:spPr>
        <p:txBody>
          <a:bodyPr lIns="0" tIns="0" rIns="0" bIns="0" rtlCol="0" anchor="t">
            <a:spAutoFit/>
          </a:bodyPr>
          <a:lstStyle/>
          <a:p>
            <a:pPr marL="755649" lvl="1" indent="-377824">
              <a:lnSpc>
                <a:spcPts val="4899"/>
              </a:lnSpc>
              <a:buFont typeface="Arial"/>
              <a:buChar char="•"/>
            </a:pPr>
            <a:r>
              <a:rPr lang="en-US" sz="3499">
                <a:solidFill>
                  <a:srgbClr val="FFFFFF"/>
                </a:solidFill>
                <a:latin typeface="Montserrat"/>
              </a:rPr>
              <a:t>Fruits &amp; Vegetables</a:t>
            </a:r>
          </a:p>
          <a:p>
            <a:pPr marL="755649" lvl="1" indent="-377824">
              <a:lnSpc>
                <a:spcPts val="4899"/>
              </a:lnSpc>
              <a:buFont typeface="Arial"/>
              <a:buChar char="•"/>
            </a:pPr>
            <a:r>
              <a:rPr lang="en-US" sz="3499">
                <a:solidFill>
                  <a:srgbClr val="FFFFFF"/>
                </a:solidFill>
                <a:latin typeface="Montserrat"/>
              </a:rPr>
              <a:t>Cereals &amp; Grains</a:t>
            </a:r>
          </a:p>
          <a:p>
            <a:pPr marL="755649" lvl="1" indent="-377824">
              <a:lnSpc>
                <a:spcPts val="4899"/>
              </a:lnSpc>
              <a:buFont typeface="Arial"/>
              <a:buChar char="•"/>
            </a:pPr>
            <a:r>
              <a:rPr lang="en-US" sz="3499">
                <a:solidFill>
                  <a:srgbClr val="FFFFFF"/>
                </a:solidFill>
                <a:latin typeface="Montserrat"/>
              </a:rPr>
              <a:t>Oilseeds &amp; Pulses</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1319966"/>
            <a:ext cx="10852689" cy="8967034"/>
          </a:xfrm>
          <a:custGeom>
            <a:rect l="l" t="t" r="r" b="b"/>
            <a:pathLst>
              <a:path w="10852689" h="8967034">
                <a:moveTo>
                  <a:pt x="0" y="0"/>
                </a:moveTo>
                <a:lnTo>
                  <a:pt x="10852689" y="0"/>
                </a:lnTo>
                <a:lnTo>
                  <a:pt x="10852689" y="8967034"/>
                </a:lnTo>
                <a:lnTo>
                  <a:pt x="0" y="896703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p:txBody>
      </p:sp>
      <p:sp>
        <p:nvSpPr>
          <p:cNvPr id="3" name="TextBox 3"/>
          <p:cNvSpPr txBox="1"/>
          <p:nvPr/>
        </p:nvSpPr>
        <p:spPr>
          <a:xfrm>
            <a:off x="10170173" y="5153025"/>
            <a:ext cx="8326512" cy="1765671"/>
          </a:xfrm>
          <a:prstGeom prst="rect">
            <a:avLst/>
          </a:prstGeom>
        </p:spPr>
        <p:txBody>
          <a:bodyPr lIns="0" tIns="0" rIns="0" bIns="0" rtlCol="0" anchor="t">
            <a:spAutoFit/>
          </a:bodyPr>
          <a:lstStyle/>
          <a:p>
            <a:pPr algn="ctr">
              <a:lnSpc>
                <a:spcPts val="6938"/>
              </a:lnSpc>
            </a:pPr>
            <a:r>
              <a:rPr lang="en-US" sz="5930">
                <a:solidFill>
                  <a:srgbClr val="000000"/>
                </a:solidFill>
                <a:latin typeface="Montserrat"/>
              </a:rPr>
              <a:t>North America</a:t>
            </a:r>
          </a:p>
          <a:p>
            <a:pPr algn="ctr">
              <a:lnSpc>
                <a:spcPts val="6938"/>
              </a:lnSpc>
            </a:pPr>
            <a:r>
              <a:rPr lang="en-US" sz="5930">
                <a:solidFill>
                  <a:srgbClr val="000000"/>
                </a:solidFill>
                <a:latin typeface="Montserrat"/>
              </a:rPr>
              <a:t>40%</a:t>
            </a:r>
          </a:p>
        </p:txBody>
      </p:sp>
      <p:sp>
        <p:nvSpPr>
          <p:cNvPr id="4" name="TextBox 4"/>
          <p:cNvSpPr txBox="1"/>
          <p:nvPr/>
        </p:nvSpPr>
        <p:spPr>
          <a:xfrm>
            <a:off x="135983" y="290194"/>
            <a:ext cx="18016034" cy="738506"/>
          </a:xfrm>
          <a:prstGeom prst="rect">
            <a:avLst/>
          </a:prstGeom>
        </p:spPr>
        <p:txBody>
          <a:bodyPr lIns="0" tIns="0" rIns="0" bIns="0" rtlCol="0" anchor="t">
            <a:spAutoFit/>
          </a:bodyPr>
          <a:lstStyle/>
          <a:p>
            <a:pPr algn="ctr">
              <a:lnSpc>
                <a:spcPts val="6019"/>
              </a:lnSpc>
              <a:spcBef>
                <a:spcPct val="0"/>
              </a:spcBef>
            </a:pPr>
            <a:r>
              <a:rPr lang="en-US" sz="4299" spc="137">
                <a:solidFill>
                  <a:srgbClr val="000000"/>
                </a:solidFill>
                <a:latin typeface="Canva Sans"/>
              </a:rPr>
              <a:t>Global Agricultural Biological Market Revenue share for 2024</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4836601" y="5354498"/>
            <a:ext cx="9584840" cy="3323397"/>
            <a:chExt cx="7487197" cy="2596071"/>
          </a:xfrm>
        </p:grpSpPr>
        <p:sp>
          <p:nvSpPr>
            <p:cNvPr id="4" name="Freeform 4"/>
            <p:cNvSpPr/>
            <p:nvPr/>
          </p:nvSpPr>
          <p:spPr>
            <a:xfrm>
              <a:off x="0" y="0"/>
              <a:ext cx="7487197" cy="2596072"/>
            </a:xfrm>
            <a:custGeom>
              <a:rect l="l" t="t" r="r" b="b"/>
              <a:pathLst>
                <a:path w="7487197" h="2596072">
                  <a:moveTo>
                    <a:pt x="7362737" y="2596071"/>
                  </a:moveTo>
                  <a:lnTo>
                    <a:pt x="124460" y="2596071"/>
                  </a:lnTo>
                  <a:cubicBezTo>
                    <a:pt x="55880" y="2596071"/>
                    <a:pt x="0" y="2540191"/>
                    <a:pt x="0" y="2471611"/>
                  </a:cubicBezTo>
                  <a:lnTo>
                    <a:pt x="0" y="124460"/>
                  </a:lnTo>
                  <a:cubicBezTo>
                    <a:pt x="0" y="55880"/>
                    <a:pt x="55880" y="0"/>
                    <a:pt x="124460" y="0"/>
                  </a:cubicBezTo>
                  <a:lnTo>
                    <a:pt x="7362737" y="0"/>
                  </a:lnTo>
                  <a:cubicBezTo>
                    <a:pt x="7431317" y="0"/>
                    <a:pt x="7487197" y="55880"/>
                    <a:pt x="7487197" y="124460"/>
                  </a:cubicBezTo>
                  <a:lnTo>
                    <a:pt x="7487197" y="2471612"/>
                  </a:lnTo>
                  <a:cubicBezTo>
                    <a:pt x="7487197" y="2540191"/>
                    <a:pt x="7431317" y="2596072"/>
                    <a:pt x="7362737" y="2596072"/>
                  </a:cubicBezTo>
                  <a:close/>
                </a:path>
              </a:pathLst>
            </a:custGeom>
            <a:solidFill>
              <a:srgbClr val="334809"/>
            </a:solidFill>
          </p:spPr>
          <p:txBody>
            <a:bodyPr/>
            <a:lstStyle/>
            <a:p/>
          </p:txBody>
        </p:sp>
      </p:grpSp>
      <p:grpSp>
        <p:nvGrpSpPr>
          <p:cNvPr id="5" name="Group 5"/>
          <p:cNvGrpSpPr/>
          <p:nvPr/>
        </p:nvGrpSpPr>
        <p:grpSpPr>
          <a:xfrm>
            <a:off x="4836601" y="1655912"/>
            <a:ext cx="9584840" cy="3336709"/>
            <a:chExt cx="7487197" cy="2606470"/>
          </a:xfrm>
        </p:grpSpPr>
        <p:sp>
          <p:nvSpPr>
            <p:cNvPr id="6" name="Freeform 6"/>
            <p:cNvSpPr/>
            <p:nvPr/>
          </p:nvSpPr>
          <p:spPr>
            <a:xfrm>
              <a:off x="0" y="0"/>
              <a:ext cx="7487197" cy="2606470"/>
            </a:xfrm>
            <a:custGeom>
              <a:rect l="l" t="t" r="r" b="b"/>
              <a:pathLst>
                <a:path w="7487197" h="2606470">
                  <a:moveTo>
                    <a:pt x="7362737" y="2606470"/>
                  </a:moveTo>
                  <a:lnTo>
                    <a:pt x="124460" y="2606470"/>
                  </a:lnTo>
                  <a:cubicBezTo>
                    <a:pt x="55880" y="2606470"/>
                    <a:pt x="0" y="2550590"/>
                    <a:pt x="0" y="2482010"/>
                  </a:cubicBezTo>
                  <a:lnTo>
                    <a:pt x="0" y="124460"/>
                  </a:lnTo>
                  <a:cubicBezTo>
                    <a:pt x="0" y="55880"/>
                    <a:pt x="55880" y="0"/>
                    <a:pt x="124460" y="0"/>
                  </a:cubicBezTo>
                  <a:lnTo>
                    <a:pt x="7362737" y="0"/>
                  </a:lnTo>
                  <a:cubicBezTo>
                    <a:pt x="7431317" y="0"/>
                    <a:pt x="7487197" y="55880"/>
                    <a:pt x="7487197" y="124460"/>
                  </a:cubicBezTo>
                  <a:lnTo>
                    <a:pt x="7487197" y="2482010"/>
                  </a:lnTo>
                  <a:cubicBezTo>
                    <a:pt x="7487197" y="2550590"/>
                    <a:pt x="7431317" y="2606470"/>
                    <a:pt x="7362737" y="2606470"/>
                  </a:cubicBezTo>
                  <a:close/>
                </a:path>
              </a:pathLst>
            </a:custGeom>
            <a:solidFill>
              <a:srgbClr val="000000"/>
            </a:solidFill>
          </p:spPr>
          <p:txBody>
            <a:bodyPr/>
            <a:lstStyle/>
            <a:p/>
          </p:txBody>
        </p:sp>
      </p:grpSp>
      <p:grpSp>
        <p:nvGrpSpPr>
          <p:cNvPr id="7" name="Group 7"/>
          <p:cNvGrpSpPr/>
          <p:nvPr/>
        </p:nvGrpSpPr>
        <p:grpSpPr>
          <a:xfrm>
            <a:off x="3322527" y="2214518"/>
            <a:ext cx="2745231" cy="2231380"/>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334809"/>
            </a:solidFill>
          </p:spPr>
          <p:txBody>
            <a:bodyPr/>
            <a:lstStyle/>
            <a:p/>
          </p:txBody>
        </p:sp>
      </p:grpSp>
      <p:grpSp>
        <p:nvGrpSpPr>
          <p:cNvPr id="9" name="Group 9"/>
          <p:cNvGrpSpPr/>
          <p:nvPr/>
        </p:nvGrpSpPr>
        <p:grpSpPr>
          <a:xfrm>
            <a:off x="3322527" y="5928554"/>
            <a:ext cx="2745231" cy="2231380"/>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000000"/>
            </a:solidFill>
          </p:spPr>
          <p:txBody>
            <a:bodyPr/>
            <a:lstStyle/>
            <a:p/>
          </p:txBody>
        </p:sp>
      </p:grpSp>
      <p:grpSp>
        <p:nvGrpSpPr>
          <p:cNvPr id="11" name="Group 11"/>
          <p:cNvGrpSpPr>
            <a:grpSpLocks noChangeAspect="1"/>
          </p:cNvGrpSpPr>
          <p:nvPr/>
        </p:nvGrpSpPr>
        <p:grpSpPr>
          <a:xfrm rot="5400000">
            <a:off x="5937772" y="3007283"/>
            <a:ext cx="745786" cy="645850"/>
            <a:chExt cx="6350000" cy="5499100"/>
          </a:xfrm>
        </p:grpSpPr>
        <p:sp>
          <p:nvSpPr>
            <p:cNvPr id="12" name="Freeform 12"/>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334809"/>
            </a:solidFill>
          </p:spPr>
          <p:txBody>
            <a:bodyPr/>
            <a:lstStyle/>
            <a:p/>
          </p:txBody>
        </p:sp>
      </p:grpSp>
      <p:grpSp>
        <p:nvGrpSpPr>
          <p:cNvPr id="13" name="Group 13"/>
          <p:cNvGrpSpPr>
            <a:grpSpLocks noChangeAspect="1"/>
          </p:cNvGrpSpPr>
          <p:nvPr/>
        </p:nvGrpSpPr>
        <p:grpSpPr>
          <a:xfrm rot="5400000">
            <a:off x="5937772" y="6721319"/>
            <a:ext cx="745786" cy="645850"/>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000000"/>
            </a:solidFill>
          </p:spPr>
          <p:txBody>
            <a:bodyPr/>
            <a:lstStyle/>
            <a:p/>
          </p:txBody>
        </p:sp>
      </p:grpSp>
      <p:sp>
        <p:nvSpPr>
          <p:cNvPr id="15" name="TextBox 15"/>
          <p:cNvSpPr txBox="1"/>
          <p:nvPr/>
        </p:nvSpPr>
        <p:spPr>
          <a:xfrm>
            <a:off x="3525425" y="3147050"/>
            <a:ext cx="2462316" cy="578786"/>
          </a:xfrm>
          <a:prstGeom prst="rect">
            <a:avLst/>
          </a:prstGeom>
        </p:spPr>
        <p:txBody>
          <a:bodyPr lIns="0" tIns="0" rIns="0" bIns="0" rtlCol="0" anchor="t">
            <a:spAutoFit/>
          </a:bodyPr>
          <a:lstStyle/>
          <a:p>
            <a:pPr algn="ctr">
              <a:lnSpc>
                <a:spcPts val="4783"/>
              </a:lnSpc>
              <a:spcBef>
                <a:spcPct val="0"/>
              </a:spcBef>
            </a:pPr>
            <a:r>
              <a:rPr lang="en-US" sz="3416" spc="109">
                <a:solidFill>
                  <a:srgbClr val="FFFFFF"/>
                </a:solidFill>
                <a:latin typeface="Garet Bold"/>
              </a:rPr>
              <a:t>Drivers</a:t>
            </a:r>
          </a:p>
        </p:txBody>
      </p:sp>
      <p:sp>
        <p:nvSpPr>
          <p:cNvPr id="16" name="TextBox 16"/>
          <p:cNvSpPr txBox="1"/>
          <p:nvPr/>
        </p:nvSpPr>
        <p:spPr>
          <a:xfrm>
            <a:off x="3322527" y="6768037"/>
            <a:ext cx="3028147" cy="578786"/>
          </a:xfrm>
          <a:prstGeom prst="rect">
            <a:avLst/>
          </a:prstGeom>
        </p:spPr>
        <p:txBody>
          <a:bodyPr lIns="0" tIns="0" rIns="0" bIns="0" rtlCol="0" anchor="t">
            <a:spAutoFit/>
          </a:bodyPr>
          <a:lstStyle/>
          <a:p>
            <a:pPr algn="ctr">
              <a:lnSpc>
                <a:spcPts val="4783"/>
              </a:lnSpc>
              <a:spcBef>
                <a:spcPct val="0"/>
              </a:spcBef>
            </a:pPr>
            <a:r>
              <a:rPr lang="en-US" sz="3416" spc="109">
                <a:solidFill>
                  <a:srgbClr val="FFFFFF"/>
                </a:solidFill>
                <a:latin typeface="Garet Bold"/>
              </a:rPr>
              <a:t>Restraints</a:t>
            </a:r>
          </a:p>
        </p:txBody>
      </p:sp>
      <p:sp>
        <p:nvSpPr>
          <p:cNvPr id="17" name="TextBox 17"/>
          <p:cNvSpPr txBox="1"/>
          <p:nvPr/>
        </p:nvSpPr>
        <p:spPr>
          <a:xfrm>
            <a:off x="6905597" y="2025284"/>
            <a:ext cx="7170183" cy="2666999"/>
          </a:xfrm>
          <a:prstGeom prst="rect">
            <a:avLst/>
          </a:prstGeom>
        </p:spPr>
        <p:txBody>
          <a:bodyPr lIns="0" tIns="0" rIns="0" bIns="0" rtlCol="0" anchor="t">
            <a:spAutoFit/>
          </a:bodyPr>
          <a:lstStyle/>
          <a:p>
            <a:pPr>
              <a:lnSpc>
                <a:spcPts val="5249"/>
              </a:lnSpc>
            </a:pPr>
            <a:r>
              <a:rPr lang="en-US" sz="4999" spc="159">
                <a:solidFill>
                  <a:srgbClr val="FFFFFF"/>
                </a:solidFill>
                <a:latin typeface="Barlow"/>
              </a:rPr>
              <a:t>Growing Consciousness on Environmental and Health Issues to Propel Market Growth</a:t>
            </a:r>
          </a:p>
        </p:txBody>
      </p:sp>
      <p:sp>
        <p:nvSpPr>
          <p:cNvPr id="18" name="TextBox 18"/>
          <p:cNvSpPr txBox="1"/>
          <p:nvPr/>
        </p:nvSpPr>
        <p:spPr>
          <a:xfrm>
            <a:off x="6905597" y="6004917"/>
            <a:ext cx="7071007" cy="2009775"/>
          </a:xfrm>
          <a:prstGeom prst="rect">
            <a:avLst/>
          </a:prstGeom>
        </p:spPr>
        <p:txBody>
          <a:bodyPr lIns="0" tIns="0" rIns="0" bIns="0" rtlCol="0" anchor="t">
            <a:spAutoFit/>
          </a:bodyPr>
          <a:lstStyle/>
          <a:p>
            <a:pPr>
              <a:lnSpc>
                <a:spcPts val="5249"/>
              </a:lnSpc>
            </a:pPr>
            <a:r>
              <a:rPr lang="en-US" sz="4999" spc="159">
                <a:solidFill>
                  <a:srgbClr val="FFFFFF"/>
                </a:solidFill>
                <a:latin typeface="Barlow"/>
              </a:rPr>
              <a:t>Low Product Shelf Life and Expensive Price to Restrict Market Growth</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1028700" y="1267307"/>
            <a:ext cx="16230600" cy="7990993"/>
            <a:chExt cx="4274726" cy="2104624"/>
          </a:xfrm>
        </p:grpSpPr>
        <p:sp>
          <p:nvSpPr>
            <p:cNvPr id="4" name="Freeform 4"/>
            <p:cNvSpPr/>
            <p:nvPr/>
          </p:nvSpPr>
          <p:spPr>
            <a:xfrm>
              <a:off x="0" y="0"/>
              <a:ext cx="4274726" cy="2104624"/>
            </a:xfrm>
            <a:custGeom>
              <a:rect l="l" t="t" r="r" b="b"/>
              <a:pathLst>
                <a:path w="4274726" h="2104624">
                  <a:moveTo>
                    <a:pt x="0" y="0"/>
                  </a:moveTo>
                  <a:lnTo>
                    <a:pt x="4274726" y="0"/>
                  </a:lnTo>
                  <a:lnTo>
                    <a:pt x="4274726" y="2104624"/>
                  </a:lnTo>
                  <a:lnTo>
                    <a:pt x="0" y="2104624"/>
                  </a:lnTo>
                  <a:close/>
                </a:path>
              </a:pathLst>
            </a:custGeom>
            <a:solidFill>
              <a:srgbClr val="000000">
                <a:alpha val="72941"/>
              </a:srgbClr>
            </a:solidFill>
          </p:spPr>
          <p:txBody>
            <a:bodyPr/>
            <a:lstStyle/>
            <a:p/>
          </p:txBody>
        </p:sp>
        <p:sp>
          <p:nvSpPr>
            <p:cNvPr id="5" name="TextBox 5"/>
            <p:cNvSpPr txBox="1"/>
            <p:nvPr/>
          </p:nvSpPr>
          <p:spPr>
            <a:xfrm>
              <a:off x="0" y="-38100"/>
              <a:ext cx="4274726" cy="2142724"/>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1370397" y="3026098"/>
            <a:ext cx="15547206" cy="5793105"/>
          </a:xfrm>
          <a:prstGeom prst="rect">
            <a:avLst/>
          </a:prstGeom>
        </p:spPr>
        <p:txBody>
          <a:bodyPr lIns="0" tIns="0" rIns="0" bIns="0" rtlCol="0" anchor="t">
            <a:spAutoFit/>
          </a:bodyPr>
          <a:lstStyle/>
          <a:p>
            <a:pPr marL="712468" lvl="1" indent="-356234">
              <a:lnSpc>
                <a:spcPts val="4619"/>
              </a:lnSpc>
              <a:buFont typeface="Arial"/>
              <a:buChar char="•"/>
            </a:pPr>
            <a:r>
              <a:rPr lang="en-US" sz="3299">
                <a:solidFill>
                  <a:srgbClr val="FFFFFF"/>
                </a:solidFill>
                <a:latin typeface="Montserrat"/>
              </a:rPr>
              <a:t>The global agricultural biological market will expand significantly by 14.50% CAGR between 2023 and 2030.</a:t>
            </a:r>
          </a:p>
          <a:p>
            <a:pPr marL="712468" lvl="1" indent="-356234">
              <a:lnSpc>
                <a:spcPts val="4619"/>
              </a:lnSpc>
              <a:buFont typeface="Arial"/>
              <a:buChar char="•"/>
            </a:pPr>
            <a:r>
              <a:rPr lang="en-US" sz="3299">
                <a:solidFill>
                  <a:srgbClr val="FFFFFF"/>
                </a:solidFill>
                <a:latin typeface="Montserrat"/>
              </a:rPr>
              <a:t>Rising environmental concerns and government laws pertaining to the use of synthetic materials are the main factors propelling the growth of the global agricultural biological market. </a:t>
            </a:r>
          </a:p>
          <a:p>
            <a:pPr marL="712468" lvl="1" indent="-356234">
              <a:lnSpc>
                <a:spcPts val="4619"/>
              </a:lnSpc>
              <a:buFont typeface="Arial"/>
              <a:buChar char="•"/>
            </a:pPr>
            <a:r>
              <a:rPr lang="en-US" sz="3299">
                <a:solidFill>
                  <a:srgbClr val="FFFFFF"/>
                </a:solidFill>
                <a:latin typeface="Montserrat"/>
              </a:rPr>
              <a:t>Demand for microbial remains higher in the agricultural biological market.</a:t>
            </a:r>
          </a:p>
          <a:p>
            <a:pPr marL="712468" lvl="1" indent="-356234">
              <a:lnSpc>
                <a:spcPts val="4619"/>
              </a:lnSpc>
              <a:buFont typeface="Arial"/>
              <a:buChar char="•"/>
            </a:pPr>
            <a:r>
              <a:rPr lang="en-US" sz="3299">
                <a:solidFill>
                  <a:srgbClr val="FFFFFF"/>
                </a:solidFill>
                <a:latin typeface="Montserrat"/>
              </a:rPr>
              <a:t>North American agricultural biological will continue to lead, whereas the Asia Pacific agricultural biological market will experience the most substantial growth until 2030.</a:t>
            </a:r>
          </a:p>
        </p:txBody>
      </p:sp>
      <p:sp>
        <p:nvSpPr>
          <p:cNvPr id="7" name="TextBox 7"/>
          <p:cNvSpPr txBox="1"/>
          <p:nvPr/>
        </p:nvSpPr>
        <p:spPr>
          <a:xfrm>
            <a:off x="4522848" y="1790616"/>
            <a:ext cx="9242305" cy="832485"/>
          </a:xfrm>
          <a:prstGeom prst="rect">
            <a:avLst/>
          </a:prstGeom>
        </p:spPr>
        <p:txBody>
          <a:bodyPr lIns="0" tIns="0" rIns="0" bIns="0" rtlCol="0" anchor="t">
            <a:spAutoFit/>
          </a:bodyPr>
          <a:lstStyle/>
          <a:p>
            <a:pPr algn="ctr">
              <a:lnSpc>
                <a:spcPts val="6419"/>
              </a:lnSpc>
            </a:pPr>
            <a:r>
              <a:rPr lang="en-US" sz="5999">
                <a:solidFill>
                  <a:srgbClr val="FFFFFF"/>
                </a:solidFill>
                <a:latin typeface="Canva Sans"/>
              </a:rPr>
              <a:t>AUTHOR'S PERSPECTIVE</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4564306"/>
            <a:ext cx="10158231" cy="6006606"/>
          </a:xfrm>
          <a:custGeom>
            <a:rect l="l" t="t" r="r" b="b"/>
            <a:pathLst>
              <a:path w="10158231" h="6006606">
                <a:moveTo>
                  <a:pt x="0" y="0"/>
                </a:moveTo>
                <a:lnTo>
                  <a:pt x="10158231" y="0"/>
                </a:lnTo>
                <a:lnTo>
                  <a:pt x="10158231" y="6006606"/>
                </a:lnTo>
                <a:lnTo>
                  <a:pt x="0" y="6006606"/>
                </a:lnTo>
                <a:lnTo>
                  <a:pt x="0" y="0"/>
                </a:lnTo>
                <a:close/>
              </a:path>
            </a:pathLst>
          </a:custGeom>
          <a:blipFill>
            <a:blip r:embed="rId2"/>
            <a:stretch>
              <a:fillRect l="-4130" t="-11029" r="-4130" b="-11029"/>
            </a:stretch>
          </a:blipFill>
        </p:spPr>
        <p:txBody>
          <a:bodyPr/>
          <a:lstStyle/>
          <a:p/>
        </p:txBody>
      </p:sp>
      <p:sp>
        <p:nvSpPr>
          <p:cNvPr id="3" name="Freeform 3"/>
          <p:cNvSpPr/>
          <p:nvPr/>
        </p:nvSpPr>
        <p:spPr>
          <a:xfrm>
            <a:off x="483421" y="1691579"/>
            <a:ext cx="3954358" cy="1306826"/>
          </a:xfrm>
          <a:custGeom>
            <a:rect l="l" t="t" r="r" b="b"/>
            <a:pathLst>
              <a:path w="3954358" h="1306826">
                <a:moveTo>
                  <a:pt x="0" y="0"/>
                </a:moveTo>
                <a:lnTo>
                  <a:pt x="3954358" y="0"/>
                </a:lnTo>
                <a:lnTo>
                  <a:pt x="3954358" y="1306826"/>
                </a:lnTo>
                <a:lnTo>
                  <a:pt x="0" y="1306826"/>
                </a:lnTo>
                <a:lnTo>
                  <a:pt x="0" y="0"/>
                </a:lnTo>
                <a:close/>
              </a:path>
            </a:pathLst>
          </a:custGeom>
          <a:blipFill>
            <a:blip r:embed="rId3"/>
            <a:stretch>
              <a:fillRect/>
            </a:stretch>
          </a:blipFill>
        </p:spPr>
        <p:txBody>
          <a:bodyPr/>
          <a:lstStyle/>
          <a:p/>
        </p:txBody>
      </p:sp>
      <p:sp>
        <p:nvSpPr>
          <p:cNvPr id="4" name="Freeform 4"/>
          <p:cNvSpPr/>
          <p:nvPr/>
        </p:nvSpPr>
        <p:spPr>
          <a:xfrm>
            <a:off x="5321286" y="1433226"/>
            <a:ext cx="2359985" cy="2359985"/>
          </a:xfrm>
          <a:custGeom>
            <a:rect l="l" t="t" r="r" b="b"/>
            <a:pathLst>
              <a:path w="2359985" h="2359985">
                <a:moveTo>
                  <a:pt x="0" y="0"/>
                </a:moveTo>
                <a:lnTo>
                  <a:pt x="2359985" y="0"/>
                </a:lnTo>
                <a:lnTo>
                  <a:pt x="2359985" y="2359985"/>
                </a:lnTo>
                <a:lnTo>
                  <a:pt x="0" y="2359985"/>
                </a:lnTo>
                <a:lnTo>
                  <a:pt x="0" y="0"/>
                </a:lnTo>
                <a:close/>
              </a:path>
            </a:pathLst>
          </a:custGeom>
          <a:blipFill>
            <a:blip r:embed="rId4"/>
            <a:stretch>
              <a:fillRect/>
            </a:stretch>
          </a:blipFill>
        </p:spPr>
        <p:txBody>
          <a:bodyPr/>
          <a:lstStyle/>
          <a:p/>
        </p:txBody>
      </p:sp>
      <p:sp>
        <p:nvSpPr>
          <p:cNvPr id="5" name="Freeform 5"/>
          <p:cNvSpPr/>
          <p:nvPr/>
        </p:nvSpPr>
        <p:spPr>
          <a:xfrm>
            <a:off x="8462321" y="1913049"/>
            <a:ext cx="4473401" cy="1453855"/>
          </a:xfrm>
          <a:custGeom>
            <a:rect l="l" t="t" r="r" b="b"/>
            <a:pathLst>
              <a:path w="4473401" h="1453855">
                <a:moveTo>
                  <a:pt x="0" y="0"/>
                </a:moveTo>
                <a:lnTo>
                  <a:pt x="4473401" y="0"/>
                </a:lnTo>
                <a:lnTo>
                  <a:pt x="4473401" y="1453855"/>
                </a:lnTo>
                <a:lnTo>
                  <a:pt x="0" y="1453855"/>
                </a:lnTo>
                <a:lnTo>
                  <a:pt x="0" y="0"/>
                </a:lnTo>
                <a:close/>
              </a:path>
            </a:pathLst>
          </a:custGeom>
          <a:blipFill>
            <a:blip r:embed="rId5"/>
            <a:stretch>
              <a:fillRect/>
            </a:stretch>
          </a:blipFill>
        </p:spPr>
        <p:txBody>
          <a:bodyPr/>
          <a:lstStyle/>
          <a:p/>
        </p:txBody>
      </p:sp>
      <p:sp>
        <p:nvSpPr>
          <p:cNvPr id="6" name="Freeform 6"/>
          <p:cNvSpPr/>
          <p:nvPr/>
        </p:nvSpPr>
        <p:spPr>
          <a:xfrm>
            <a:off x="13715147" y="1433226"/>
            <a:ext cx="3751399" cy="2266470"/>
          </a:xfrm>
          <a:custGeom>
            <a:rect l="l" t="t" r="r" b="b"/>
            <a:pathLst>
              <a:path w="3751399" h="2266470">
                <a:moveTo>
                  <a:pt x="0" y="0"/>
                </a:moveTo>
                <a:lnTo>
                  <a:pt x="3751399" y="0"/>
                </a:lnTo>
                <a:lnTo>
                  <a:pt x="3751399" y="2266471"/>
                </a:lnTo>
                <a:lnTo>
                  <a:pt x="0" y="2266471"/>
                </a:lnTo>
                <a:lnTo>
                  <a:pt x="0" y="0"/>
                </a:lnTo>
                <a:close/>
              </a:path>
            </a:pathLst>
          </a:custGeom>
          <a:blipFill>
            <a:blip r:embed="rId6"/>
            <a:stretch>
              <a:fillRect/>
            </a:stretch>
          </a:blipFill>
        </p:spPr>
        <p:txBody>
          <a:bodyPr/>
          <a:lstStyle/>
          <a:p/>
        </p:txBody>
      </p:sp>
      <p:sp>
        <p:nvSpPr>
          <p:cNvPr id="7" name="Freeform 7"/>
          <p:cNvSpPr/>
          <p:nvPr/>
        </p:nvSpPr>
        <p:spPr>
          <a:xfrm>
            <a:off x="483421" y="3411812"/>
            <a:ext cx="3896077" cy="1161988"/>
          </a:xfrm>
          <a:custGeom>
            <a:rect l="l" t="t" r="r" b="b"/>
            <a:pathLst>
              <a:path w="3896077" h="1161988">
                <a:moveTo>
                  <a:pt x="0" y="0"/>
                </a:moveTo>
                <a:lnTo>
                  <a:pt x="3896077" y="0"/>
                </a:lnTo>
                <a:lnTo>
                  <a:pt x="3896077" y="1161988"/>
                </a:lnTo>
                <a:lnTo>
                  <a:pt x="0" y="1161988"/>
                </a:lnTo>
                <a:lnTo>
                  <a:pt x="0" y="0"/>
                </a:lnTo>
                <a:close/>
              </a:path>
            </a:pathLst>
          </a:custGeom>
          <a:blipFill>
            <a:blip r:embed="rId7"/>
            <a:stretch>
              <a:fillRect/>
            </a:stretch>
          </a:blipFill>
        </p:spPr>
        <p:txBody>
          <a:bodyPr/>
          <a:lstStyle/>
          <a:p/>
        </p:txBody>
      </p:sp>
      <p:sp>
        <p:nvSpPr>
          <p:cNvPr id="8" name="Freeform 8"/>
          <p:cNvSpPr/>
          <p:nvPr/>
        </p:nvSpPr>
        <p:spPr>
          <a:xfrm>
            <a:off x="8462321" y="3411812"/>
            <a:ext cx="3177758" cy="2032620"/>
          </a:xfrm>
          <a:custGeom>
            <a:rect l="l" t="t" r="r" b="b"/>
            <a:pathLst>
              <a:path w="3177758" h="2032620">
                <a:moveTo>
                  <a:pt x="0" y="0"/>
                </a:moveTo>
                <a:lnTo>
                  <a:pt x="3177758" y="0"/>
                </a:lnTo>
                <a:lnTo>
                  <a:pt x="3177758" y="2032620"/>
                </a:lnTo>
                <a:lnTo>
                  <a:pt x="0" y="2032620"/>
                </a:lnTo>
                <a:lnTo>
                  <a:pt x="0" y="0"/>
                </a:lnTo>
                <a:close/>
              </a:path>
            </a:pathLst>
          </a:custGeom>
          <a:blipFill>
            <a:blip r:embed="rId8"/>
            <a:stretch>
              <a:fillRect/>
            </a:stretch>
          </a:blipFill>
        </p:spPr>
        <p:txBody>
          <a:bodyPr/>
          <a:lstStyle/>
          <a:p/>
        </p:txBody>
      </p:sp>
      <p:sp>
        <p:nvSpPr>
          <p:cNvPr id="9" name="Freeform 9"/>
          <p:cNvSpPr/>
          <p:nvPr/>
        </p:nvSpPr>
        <p:spPr>
          <a:xfrm>
            <a:off x="12572167" y="3992806"/>
            <a:ext cx="5143479" cy="1451626"/>
          </a:xfrm>
          <a:custGeom>
            <a:rect l="l" t="t" r="r" b="b"/>
            <a:pathLst>
              <a:path w="5143479" h="1451626">
                <a:moveTo>
                  <a:pt x="0" y="0"/>
                </a:moveTo>
                <a:lnTo>
                  <a:pt x="5143479" y="0"/>
                </a:lnTo>
                <a:lnTo>
                  <a:pt x="5143479" y="1451626"/>
                </a:lnTo>
                <a:lnTo>
                  <a:pt x="0" y="1451626"/>
                </a:lnTo>
                <a:lnTo>
                  <a:pt x="0" y="0"/>
                </a:lnTo>
                <a:close/>
              </a:path>
            </a:pathLst>
          </a:custGeom>
          <a:blipFill>
            <a:blip r:embed="rId9"/>
            <a:stretch>
              <a:fillRect/>
            </a:stretch>
          </a:blipFill>
        </p:spPr>
        <p:txBody>
          <a:bodyPr/>
          <a:lstStyle/>
          <a:p/>
        </p:txBody>
      </p:sp>
      <p:sp>
        <p:nvSpPr>
          <p:cNvPr id="10" name="Freeform 10"/>
          <p:cNvSpPr/>
          <p:nvPr/>
        </p:nvSpPr>
        <p:spPr>
          <a:xfrm>
            <a:off x="8905383" y="6015932"/>
            <a:ext cx="4984143" cy="1371600"/>
          </a:xfrm>
          <a:custGeom>
            <a:rect l="l" t="t" r="r" b="b"/>
            <a:pathLst>
              <a:path w="4984143" h="1371600">
                <a:moveTo>
                  <a:pt x="0" y="0"/>
                </a:moveTo>
                <a:lnTo>
                  <a:pt x="4984143" y="0"/>
                </a:lnTo>
                <a:lnTo>
                  <a:pt x="4984143" y="1371600"/>
                </a:lnTo>
                <a:lnTo>
                  <a:pt x="0" y="1371600"/>
                </a:lnTo>
                <a:lnTo>
                  <a:pt x="0" y="0"/>
                </a:lnTo>
                <a:close/>
              </a:path>
            </a:pathLst>
          </a:custGeom>
          <a:blipFill>
            <a:blip r:embed="rId10"/>
            <a:stretch>
              <a:fillRect t="-134292" b="-129088"/>
            </a:stretch>
          </a:blipFill>
        </p:spPr>
        <p:txBody>
          <a:bodyPr/>
          <a:lstStyle/>
          <a:p/>
        </p:txBody>
      </p:sp>
      <p:sp>
        <p:nvSpPr>
          <p:cNvPr id="11" name="Freeform 11"/>
          <p:cNvSpPr/>
          <p:nvPr/>
        </p:nvSpPr>
        <p:spPr>
          <a:xfrm>
            <a:off x="14128142" y="5822342"/>
            <a:ext cx="3648922" cy="1758781"/>
          </a:xfrm>
          <a:custGeom>
            <a:rect l="l" t="t" r="r" b="b"/>
            <a:pathLst>
              <a:path w="3648922" h="1758781">
                <a:moveTo>
                  <a:pt x="0" y="0"/>
                </a:moveTo>
                <a:lnTo>
                  <a:pt x="3648922" y="0"/>
                </a:lnTo>
                <a:lnTo>
                  <a:pt x="3648922" y="1758781"/>
                </a:lnTo>
                <a:lnTo>
                  <a:pt x="0" y="1758781"/>
                </a:lnTo>
                <a:lnTo>
                  <a:pt x="0" y="0"/>
                </a:lnTo>
                <a:close/>
              </a:path>
            </a:pathLst>
          </a:custGeom>
          <a:blipFill>
            <a:blip r:embed="rId11"/>
            <a:stretch>
              <a:fillRect/>
            </a:stretch>
          </a:blipFill>
        </p:spPr>
        <p:txBody>
          <a:bodyPr/>
          <a:lstStyle/>
          <a:p/>
        </p:txBody>
      </p:sp>
      <p:sp>
        <p:nvSpPr>
          <p:cNvPr id="12" name="Freeform 12"/>
          <p:cNvSpPr/>
          <p:nvPr/>
        </p:nvSpPr>
        <p:spPr>
          <a:xfrm>
            <a:off x="10051200" y="7628748"/>
            <a:ext cx="3108395" cy="2336990"/>
          </a:xfrm>
          <a:custGeom>
            <a:rect l="l" t="t" r="r" b="b"/>
            <a:pathLst>
              <a:path w="3108395" h="2336990">
                <a:moveTo>
                  <a:pt x="0" y="0"/>
                </a:moveTo>
                <a:lnTo>
                  <a:pt x="3108396" y="0"/>
                </a:lnTo>
                <a:lnTo>
                  <a:pt x="3108396" y="2336989"/>
                </a:lnTo>
                <a:lnTo>
                  <a:pt x="0" y="2336989"/>
                </a:lnTo>
                <a:lnTo>
                  <a:pt x="0" y="0"/>
                </a:lnTo>
                <a:close/>
              </a:path>
            </a:pathLst>
          </a:custGeom>
          <a:blipFill>
            <a:blip r:embed="rId12"/>
            <a:stretch>
              <a:fillRect/>
            </a:stretch>
          </a:blipFill>
        </p:spPr>
        <p:txBody>
          <a:bodyPr/>
          <a:lstStyle/>
          <a:p/>
        </p:txBody>
      </p:sp>
      <p:sp>
        <p:nvSpPr>
          <p:cNvPr id="13" name="Freeform 13"/>
          <p:cNvSpPr/>
          <p:nvPr/>
        </p:nvSpPr>
        <p:spPr>
          <a:xfrm>
            <a:off x="13118756" y="8177591"/>
            <a:ext cx="4944183" cy="1788146"/>
          </a:xfrm>
          <a:custGeom>
            <a:rect l="l" t="t" r="r" b="b"/>
            <a:pathLst>
              <a:path w="4944183" h="1788146">
                <a:moveTo>
                  <a:pt x="0" y="0"/>
                </a:moveTo>
                <a:lnTo>
                  <a:pt x="4944183" y="0"/>
                </a:lnTo>
                <a:lnTo>
                  <a:pt x="4944183" y="1788146"/>
                </a:lnTo>
                <a:lnTo>
                  <a:pt x="0" y="1788146"/>
                </a:lnTo>
                <a:lnTo>
                  <a:pt x="0" y="0"/>
                </a:lnTo>
                <a:close/>
              </a:path>
            </a:pathLst>
          </a:custGeom>
          <a:blipFill>
            <a:blip r:embed="rId13"/>
            <a:stretch>
              <a:fillRect/>
            </a:stretch>
          </a:blipFill>
        </p:spPr>
        <p:txBody>
          <a:bodyPr/>
          <a:lstStyle/>
          <a:p/>
        </p:txBody>
      </p:sp>
      <p:sp>
        <p:nvSpPr>
          <p:cNvPr id="14" name="TextBox 14"/>
          <p:cNvSpPr txBox="1"/>
          <p:nvPr/>
        </p:nvSpPr>
        <p:spPr>
          <a:xfrm>
            <a:off x="5715833" y="487984"/>
            <a:ext cx="6856334" cy="857250"/>
          </a:xfrm>
          <a:prstGeom prst="rect">
            <a:avLst/>
          </a:prstGeom>
        </p:spPr>
        <p:txBody>
          <a:bodyPr lIns="0" tIns="0" rIns="0" bIns="0" rtlCol="0" anchor="t">
            <a:spAutoFit/>
          </a:bodyPr>
          <a:lstStyle/>
          <a:p>
            <a:pPr algn="ctr">
              <a:lnSpc>
                <a:spcPts val="6299"/>
              </a:lnSpc>
            </a:pPr>
            <a:r>
              <a:rPr lang="en-US" sz="6999">
                <a:solidFill>
                  <a:srgbClr val="000000"/>
                </a:solidFill>
                <a:latin typeface="Canva Sans"/>
              </a:rPr>
              <a:t>KEY PLAYERS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52096"/>
            <a:ext cx="7777133" cy="444284"/>
          </a:xfrm>
          <a:prstGeom prst="rect">
            <a:avLst/>
          </a:prstGeom>
        </p:spPr>
        <p:txBody>
          <a:bodyPr lIns="0" tIns="0" rIns="0" bIns="0" rtlCol="0" anchor="t">
            <a:spAutoFit/>
          </a:bodyPr>
          <a:lstStyle/>
          <a:p>
            <a:pPr algn="ctr">
              <a:lnSpc>
                <a:spcPts val="3259"/>
              </a:lnSpc>
            </a:pPr>
            <a:r>
              <a:rPr lang="en-US" sz="3431">
                <a:solidFill>
                  <a:srgbClr val="000000"/>
                </a:solidFill>
                <a:latin typeface="Georgia Pro Bold"/>
              </a:rPr>
              <a:t>For Full Report</a:t>
            </a:r>
          </a:p>
        </p:txBody>
      </p:sp>
      <p:sp>
        <p:nvSpPr>
          <p:cNvPr id="4" name="TextBox 4"/>
          <p:cNvSpPr txBox="1"/>
          <p:nvPr/>
        </p:nvSpPr>
        <p:spPr>
          <a:xfrm>
            <a:off x="3871407" y="804909"/>
            <a:ext cx="10545186" cy="1540037"/>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22112"/>
            <a:ext cx="18630712" cy="1129181"/>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Lato Bold"/>
              </a:rPr>
              <a:t>COGNITIVE MARKET RESEARCH</a:t>
            </a:r>
          </a:p>
        </p:txBody>
      </p:sp>
      <p:sp>
        <p:nvSpPr>
          <p:cNvPr id="7" name="TextBox 7"/>
          <p:cNvSpPr txBox="1"/>
          <p:nvPr/>
        </p:nvSpPr>
        <p:spPr>
          <a:xfrm>
            <a:off x="3508930" y="5741466"/>
            <a:ext cx="10989009" cy="1219452"/>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Lato"/>
              </a:rPr>
              <a:t>Tel: +1 312-376-8303 | +44 020-8123-0732</a:t>
            </a:r>
          </a:p>
          <a:p>
            <a:pPr algn="ctr">
              <a:lnSpc>
                <a:spcPts val="4928"/>
              </a:lnSpc>
              <a:spcBef>
                <a:spcPct val="0"/>
              </a:spcBef>
            </a:pPr>
            <a:r>
              <a:rPr lang="en-US" sz="3520" spc="352">
                <a:solidFill>
                  <a:srgbClr val="000000"/>
                </a:solidFill>
                <a:latin typeface="Lato"/>
              </a:rPr>
              <a:t>India: (+91) 983-496-8611</a:t>
            </a:r>
          </a:p>
        </p:txBody>
      </p:sp>
      <p:sp>
        <p:nvSpPr>
          <p:cNvPr id="8" name="TextBox 8"/>
          <p:cNvSpPr txBox="1"/>
          <p:nvPr/>
        </p:nvSpPr>
        <p:spPr>
          <a:xfrm>
            <a:off x="2441627" y="7157521"/>
            <a:ext cx="13404748" cy="603221"/>
          </a:xfrm>
          <a:prstGeom prst="rect">
            <a:avLst/>
          </a:prstGeom>
        </p:spPr>
        <p:txBody>
          <a:bodyPr lIns="0" tIns="0" rIns="0" bIns="0" rtlCol="0" anchor="t">
            <a:spAutoFit/>
          </a:bodyPr>
          <a:lstStyle/>
          <a:p>
            <a:pPr algn="ctr">
              <a:lnSpc>
                <a:spcPts val="4922"/>
              </a:lnSpc>
            </a:pPr>
            <a:r>
              <a:rPr lang="en-US" sz="3516" spc="358">
                <a:solidFill>
                  <a:srgbClr val="000000"/>
                </a:solidFill>
                <a:latin typeface="Lato"/>
              </a:rPr>
              <a:t>sales@cognitivemarketresearch.com</a:t>
            </a:r>
          </a:p>
        </p:txBody>
      </p:sp>
      <p:sp>
        <p:nvSpPr>
          <p:cNvPr id="9" name="TextBox 9"/>
          <p:cNvSpPr txBox="1"/>
          <p:nvPr/>
        </p:nvSpPr>
        <p:spPr>
          <a:xfrm>
            <a:off x="1616498" y="7941717"/>
            <a:ext cx="15975492" cy="71423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Lato"/>
              </a:rPr>
              <a:t>Access the Full Report : </a:t>
            </a:r>
            <a:r>
              <a:rPr lang="en-US" sz="4130" u="sng" spc="413">
                <a:solidFill>
                  <a:srgbClr val="000000"/>
                </a:solidFill>
                <a:latin typeface="Lato"/>
                <a:hlinkClick r:id="rId4" tooltip="https://tinyurl.com/2s43uwpp"/>
              </a:rPr>
              <a:t>https://tinyurl.com/2s43uwpp</a:t>
            </a:r>
          </a:p>
        </p:txBody>
      </p:sp>
      <p:sp>
        <p:nvSpPr>
          <p:cNvPr id="10" name="TextBox 10"/>
          <p:cNvSpPr txBox="1"/>
          <p:nvPr/>
        </p:nvSpPr>
        <p:spPr>
          <a:xfrm>
            <a:off x="4791894" y="9296400"/>
            <a:ext cx="9624699" cy="880739"/>
          </a:xfrm>
          <a:prstGeom prst="rect">
            <a:avLst/>
          </a:prstGeom>
        </p:spPr>
        <p:txBody>
          <a:bodyPr lIns="0" tIns="0" rIns="0" bIns="0" rtlCol="0" anchor="t">
            <a:spAutoFit/>
          </a:bodyPr>
          <a:lstStyle/>
          <a:p>
            <a:pPr algn="ctr">
              <a:lnSpc>
                <a:spcPts val="3394"/>
              </a:lnSpc>
            </a:pPr>
            <a:r>
              <a:rPr lang="en-US" sz="3233" spc="323">
                <a:solidFill>
                  <a:srgbClr val="000000"/>
                </a:solidFill>
                <a:latin typeface="Lato"/>
              </a:rPr>
              <a:t>Please visit our website:</a:t>
            </a:r>
          </a:p>
          <a:p>
            <a:pPr algn="ctr">
              <a:lnSpc>
                <a:spcPts val="3394"/>
              </a:lnSpc>
            </a:pPr>
            <a:r>
              <a:rPr lang="en-US" sz="3233" u="sng" spc="32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52</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Agricultural Biological Market Report 2024</dc:title>
  <cp:lastModifiedBy>decipher market</cp:lastModifiedBy>
  <cp:revision>2</cp:revision>
  <dcterms:created xsi:type="dcterms:W3CDTF">2006-08-16T00:00:00Z</dcterms:created>
  <dcterms:modified xsi:type="dcterms:W3CDTF">2024-04-13T02:37:10Z</dcterms:modified>
</cp:coreProperties>
</file>