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Barlow Semi-Bold" panose="020B0604020202020204" charset="0"/>
      <p:regular r:id="rId13"/>
    </p:embeddedFont>
    <p:embeddedFont>
      <p:font typeface="Canva Sans" panose="020B0604020202020204" charset="0"/>
      <p:regular r:id="rId14"/>
    </p:embeddedFont>
    <p:embeddedFont>
      <p:font typeface="Canva Sans Bold" panose="020B0604020202020204" charset="0"/>
      <p:regular r:id="rId15"/>
    </p:embeddedFont>
    <p:embeddedFont>
      <p:font typeface="Cloud" panose="020B0604020202020204" charset="0"/>
      <p:regular r:id="rId16"/>
    </p:embeddedFont>
    <p:embeddedFont>
      <p:font typeface="DM Sans" pitchFamily="2" charset="0"/>
      <p:regular r:id="rId17"/>
    </p:embeddedFont>
    <p:embeddedFont>
      <p:font typeface="Garet Bold" panose="020B0604020202020204" charset="0"/>
      <p:regular r:id="rId18"/>
    </p:embeddedFont>
    <p:embeddedFont>
      <p:font typeface="Georgia Pro Bold" panose="020B0604020202020204" charset="0"/>
      <p:regular r:id="rId19"/>
    </p:embeddedFont>
    <p:embeddedFont>
      <p:font typeface="Lato" panose="020F0502020204030203" pitchFamily="34" charset="0"/>
      <p:regular r:id="rId20"/>
    </p:embeddedFont>
    <p:embeddedFont>
      <p:font typeface="Lato Bold" panose="020F0502020204030203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hyperlink" Target="https://tinyurl.com/wmkz4utu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11" b="-9211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782041" y="2688648"/>
            <a:ext cx="14723918" cy="4909705"/>
            <a:chExt cx="3877904" cy="12930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77904" cy="1293091"/>
            </a:xfrm>
            <a:custGeom>
              <a:rect l="l" t="t" r="r" b="b"/>
              <a:pathLst>
                <a:path w="3877904" h="1293091">
                  <a:moveTo>
                    <a:pt x="0" y="0"/>
                  </a:moveTo>
                  <a:lnTo>
                    <a:pt x="3877904" y="0"/>
                  </a:lnTo>
                  <a:lnTo>
                    <a:pt x="3877904" y="1293091"/>
                  </a:lnTo>
                  <a:lnTo>
                    <a:pt x="0" y="1293091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877904" cy="1331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89859" y="3305098"/>
            <a:ext cx="14308282" cy="3098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79"/>
              </a:lnSpc>
            </a:pPr>
            <a:r>
              <a:rPr lang="en-US" sz="7999">
                <a:solidFill>
                  <a:srgbClr val="000000"/>
                </a:solidFill>
                <a:latin typeface="Canva Sans"/>
              </a:rPr>
              <a:t>GLOBAL </a:t>
            </a:r>
          </a:p>
          <a:p>
            <a:pPr>
              <a:lnSpc>
                <a:spcPts val="8079"/>
              </a:lnSpc>
            </a:pPr>
            <a:r>
              <a:rPr lang="en-US" sz="7999">
                <a:solidFill>
                  <a:srgbClr val="000000"/>
                </a:solidFill>
                <a:latin typeface="Canva Sans"/>
              </a:rPr>
              <a:t>AEROSPACE TITANIUM BLISK </a:t>
            </a:r>
          </a:p>
          <a:p>
            <a:pPr>
              <a:lnSpc>
                <a:spcPts val="8079"/>
              </a:lnSpc>
            </a:pPr>
            <a:r>
              <a:rPr lang="en-US" sz="7999">
                <a:solidFill>
                  <a:srgbClr val="000000"/>
                </a:solidFill>
                <a:latin typeface="Canva Sans"/>
              </a:rPr>
              <a:t>MARKET REPORT 2024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47926" y="6572048"/>
            <a:ext cx="8792149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7" b="-81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288598" y="2327564"/>
            <a:ext cx="13710805" cy="5631873"/>
            <a:chExt cx="3611076" cy="14832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11076" cy="1483292"/>
            </a:xfrm>
            <a:custGeom>
              <a:rect l="l" t="t" r="r" b="b"/>
              <a:pathLst>
                <a:path w="3611076" h="1483292">
                  <a:moveTo>
                    <a:pt x="0" y="0"/>
                  </a:moveTo>
                  <a:lnTo>
                    <a:pt x="3611076" y="0"/>
                  </a:lnTo>
                  <a:lnTo>
                    <a:pt x="3611076" y="1483292"/>
                  </a:lnTo>
                  <a:lnTo>
                    <a:pt x="0" y="1483292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611076" cy="1521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743128" y="2648841"/>
            <a:ext cx="8801745" cy="897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5"/>
              </a:lnSpc>
            </a:pPr>
            <a:r>
              <a:rPr lang="en-US" sz="6500">
                <a:solidFill>
                  <a:srgbClr val="000000"/>
                </a:solidFill>
                <a:latin typeface="Canva Sans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71750" y="3727134"/>
            <a:ext cx="13219833" cy="3973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43"/>
              </a:lnSpc>
              <a:spcBef>
                <a:spcPct val="0"/>
              </a:spcBef>
            </a:pPr>
            <a:r>
              <a:rPr lang="en-US" sz="4399">
                <a:solidFill>
                  <a:srgbClr val="000000"/>
                </a:solidFill>
                <a:latin typeface="Cloud"/>
              </a:rPr>
              <a:t>A blisk is a turbomachine component that includes the rotor disc as well as the blades. It is an important part of the engine compressor because it allows a sufficient amount of compressed air to reach the engine for combustion. Blisks offer greater aerodynamics and are lighter than standard single-bladed rotors.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18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81841" y="7104427"/>
            <a:ext cx="7638971" cy="2312692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1348" y="0"/>
                  </a:moveTo>
                  <a:lnTo>
                    <a:pt x="759060" y="0"/>
                  </a:lnTo>
                  <a:cubicBezTo>
                    <a:pt x="785939" y="0"/>
                    <a:pt x="811717" y="10678"/>
                    <a:pt x="830723" y="29684"/>
                  </a:cubicBezTo>
                  <a:cubicBezTo>
                    <a:pt x="849730" y="48690"/>
                    <a:pt x="860407" y="74469"/>
                    <a:pt x="860407" y="101348"/>
                  </a:cubicBezTo>
                  <a:lnTo>
                    <a:pt x="860407" y="159140"/>
                  </a:lnTo>
                  <a:cubicBezTo>
                    <a:pt x="860407" y="186019"/>
                    <a:pt x="849730" y="211797"/>
                    <a:pt x="830723" y="230804"/>
                  </a:cubicBezTo>
                  <a:cubicBezTo>
                    <a:pt x="811717" y="249810"/>
                    <a:pt x="785939" y="260488"/>
                    <a:pt x="759060" y="260488"/>
                  </a:cubicBezTo>
                  <a:lnTo>
                    <a:pt x="101348" y="260488"/>
                  </a:lnTo>
                  <a:cubicBezTo>
                    <a:pt x="74469" y="260488"/>
                    <a:pt x="48690" y="249810"/>
                    <a:pt x="29684" y="230804"/>
                  </a:cubicBezTo>
                  <a:cubicBezTo>
                    <a:pt x="10678" y="211797"/>
                    <a:pt x="0" y="186019"/>
                    <a:pt x="0" y="159140"/>
                  </a:cubicBezTo>
                  <a:lnTo>
                    <a:pt x="0" y="101348"/>
                  </a:lnTo>
                  <a:cubicBezTo>
                    <a:pt x="0" y="74469"/>
                    <a:pt x="10678" y="48690"/>
                    <a:pt x="29684" y="29684"/>
                  </a:cubicBezTo>
                  <a:cubicBezTo>
                    <a:pt x="48690" y="10678"/>
                    <a:pt x="74469" y="0"/>
                    <a:pt x="101348" y="0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96303" y="7388581"/>
            <a:ext cx="1865835" cy="1863503"/>
          </a:xfrm>
          <a:custGeom>
            <a:rect l="l" t="t" r="r" b="b"/>
            <a:pathLst>
              <a:path w="1865835" h="1863503">
                <a:moveTo>
                  <a:pt x="0" y="0"/>
                </a:moveTo>
                <a:lnTo>
                  <a:pt x="1865835" y="0"/>
                </a:lnTo>
                <a:lnTo>
                  <a:pt x="1865835" y="1863502"/>
                </a:lnTo>
                <a:lnTo>
                  <a:pt x="0" y="18635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452802" y="7314007"/>
            <a:ext cx="1838356" cy="1838356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265694" y="544224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8642" y="7817327"/>
            <a:ext cx="1346676" cy="717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51"/>
              </a:lnSpc>
              <a:spcBef>
                <a:spcPct val="0"/>
              </a:spcBef>
            </a:pPr>
            <a:r>
              <a:rPr lang="en-US" sz="3965">
                <a:solidFill>
                  <a:srgbClr val="3A6AD6"/>
                </a:solidFill>
                <a:latin typeface="Poppins Bold"/>
              </a:rPr>
              <a:t>2029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42955" y="7450258"/>
            <a:ext cx="5132572" cy="157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8"/>
              </a:lnSpc>
            </a:pPr>
            <a:r>
              <a:rPr lang="en-US" sz="4399">
                <a:solidFill>
                  <a:srgbClr val="3B3B3B"/>
                </a:solidFill>
                <a:latin typeface="Poppins"/>
              </a:rPr>
              <a:t>MARKET SIZE</a:t>
            </a:r>
          </a:p>
          <a:p>
            <a:pPr algn="ctr">
              <a:lnSpc>
                <a:spcPts val="6158"/>
              </a:lnSpc>
              <a:spcBef>
                <a:spcPct val="0"/>
              </a:spcBef>
            </a:pPr>
            <a:r>
              <a:rPr lang="en-US" sz="4399">
                <a:solidFill>
                  <a:srgbClr val="3B3B3B"/>
                </a:solidFill>
                <a:latin typeface="Poppins"/>
              </a:rPr>
              <a:t> $17,716.37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" r="-302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467223" y="120273"/>
            <a:ext cx="17353555" cy="1125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6299">
                <a:solidFill>
                  <a:srgbClr val="FFFFFF"/>
                </a:solidFill>
                <a:latin typeface="Poppins"/>
              </a:rPr>
              <a:t>REVENUE MARKET SHARE BY SEGMENTS 2022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24055" y="2289315"/>
            <a:ext cx="2137023" cy="2137023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72455" y="0"/>
                  </a:moveTo>
                  <a:lnTo>
                    <a:pt x="740345" y="0"/>
                  </a:lnTo>
                  <a:cubicBezTo>
                    <a:pt x="780361" y="0"/>
                    <a:pt x="812800" y="32439"/>
                    <a:pt x="812800" y="72455"/>
                  </a:cubicBezTo>
                  <a:lnTo>
                    <a:pt x="812800" y="740345"/>
                  </a:lnTo>
                  <a:cubicBezTo>
                    <a:pt x="812800" y="780361"/>
                    <a:pt x="780361" y="812800"/>
                    <a:pt x="740345" y="812800"/>
                  </a:cubicBezTo>
                  <a:lnTo>
                    <a:pt x="72455" y="812800"/>
                  </a:lnTo>
                  <a:cubicBezTo>
                    <a:pt x="32439" y="812800"/>
                    <a:pt x="0" y="780361"/>
                    <a:pt x="0" y="740345"/>
                  </a:cubicBezTo>
                  <a:lnTo>
                    <a:pt x="0" y="72455"/>
                  </a:lnTo>
                  <a:cubicBezTo>
                    <a:pt x="0" y="32439"/>
                    <a:pt x="32439" y="0"/>
                    <a:pt x="72455" y="0"/>
                  </a:cubicBezTo>
                  <a:close/>
                </a:path>
              </a:pathLst>
            </a:custGeom>
            <a:solidFill>
              <a:srgbClr val="CA874D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51722" y="2516983"/>
            <a:ext cx="5906768" cy="2978076"/>
            <a:chExt cx="1511671" cy="76215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11671" cy="762155"/>
            </a:xfrm>
            <a:custGeom>
              <a:rect l="l" t="t" r="r" b="b"/>
              <a:pathLst>
                <a:path w="1511671" h="762155">
                  <a:moveTo>
                    <a:pt x="26214" y="0"/>
                  </a:moveTo>
                  <a:lnTo>
                    <a:pt x="1485457" y="0"/>
                  </a:lnTo>
                  <a:cubicBezTo>
                    <a:pt x="1492410" y="0"/>
                    <a:pt x="1499077" y="2762"/>
                    <a:pt x="1503993" y="7678"/>
                  </a:cubicBezTo>
                  <a:cubicBezTo>
                    <a:pt x="1508909" y="12594"/>
                    <a:pt x="1511671" y="19261"/>
                    <a:pt x="1511671" y="26214"/>
                  </a:cubicBezTo>
                  <a:lnTo>
                    <a:pt x="1511671" y="735941"/>
                  </a:lnTo>
                  <a:cubicBezTo>
                    <a:pt x="1511671" y="742893"/>
                    <a:pt x="1508909" y="749561"/>
                    <a:pt x="1503993" y="754477"/>
                  </a:cubicBezTo>
                  <a:cubicBezTo>
                    <a:pt x="1499077" y="759393"/>
                    <a:pt x="1492410" y="762155"/>
                    <a:pt x="1485457" y="762155"/>
                  </a:cubicBezTo>
                  <a:lnTo>
                    <a:pt x="26214" y="762155"/>
                  </a:lnTo>
                  <a:cubicBezTo>
                    <a:pt x="19261" y="762155"/>
                    <a:pt x="12594" y="759393"/>
                    <a:pt x="7678" y="754477"/>
                  </a:cubicBezTo>
                  <a:cubicBezTo>
                    <a:pt x="2762" y="749561"/>
                    <a:pt x="0" y="742893"/>
                    <a:pt x="0" y="735941"/>
                  </a:cubicBezTo>
                  <a:lnTo>
                    <a:pt x="0" y="26214"/>
                  </a:lnTo>
                  <a:cubicBezTo>
                    <a:pt x="0" y="19261"/>
                    <a:pt x="2762" y="12594"/>
                    <a:pt x="7678" y="7678"/>
                  </a:cubicBezTo>
                  <a:cubicBezTo>
                    <a:pt x="12594" y="2762"/>
                    <a:pt x="19261" y="0"/>
                    <a:pt x="26214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511671" cy="809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95600" y="6052556"/>
            <a:ext cx="2137023" cy="2137023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72455" y="0"/>
                  </a:moveTo>
                  <a:lnTo>
                    <a:pt x="740345" y="0"/>
                  </a:lnTo>
                  <a:cubicBezTo>
                    <a:pt x="780361" y="0"/>
                    <a:pt x="812800" y="32439"/>
                    <a:pt x="812800" y="72455"/>
                  </a:cubicBezTo>
                  <a:lnTo>
                    <a:pt x="812800" y="740345"/>
                  </a:lnTo>
                  <a:cubicBezTo>
                    <a:pt x="812800" y="780361"/>
                    <a:pt x="780361" y="812800"/>
                    <a:pt x="740345" y="812800"/>
                  </a:cubicBezTo>
                  <a:lnTo>
                    <a:pt x="72455" y="812800"/>
                  </a:lnTo>
                  <a:cubicBezTo>
                    <a:pt x="32439" y="812800"/>
                    <a:pt x="0" y="780361"/>
                    <a:pt x="0" y="740345"/>
                  </a:cubicBezTo>
                  <a:lnTo>
                    <a:pt x="0" y="72455"/>
                  </a:lnTo>
                  <a:cubicBezTo>
                    <a:pt x="0" y="32439"/>
                    <a:pt x="32439" y="0"/>
                    <a:pt x="72455" y="0"/>
                  </a:cubicBezTo>
                  <a:close/>
                </a:path>
              </a:pathLst>
            </a:custGeom>
            <a:solidFill>
              <a:srgbClr val="CA874D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23268" y="6280224"/>
            <a:ext cx="5906768" cy="2978076"/>
            <a:chExt cx="1511671" cy="76215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1671" cy="762155"/>
            </a:xfrm>
            <a:custGeom>
              <a:rect l="l" t="t" r="r" b="b"/>
              <a:pathLst>
                <a:path w="1511671" h="762155">
                  <a:moveTo>
                    <a:pt x="26214" y="0"/>
                  </a:moveTo>
                  <a:lnTo>
                    <a:pt x="1485457" y="0"/>
                  </a:lnTo>
                  <a:cubicBezTo>
                    <a:pt x="1492410" y="0"/>
                    <a:pt x="1499077" y="2762"/>
                    <a:pt x="1503993" y="7678"/>
                  </a:cubicBezTo>
                  <a:cubicBezTo>
                    <a:pt x="1508909" y="12594"/>
                    <a:pt x="1511671" y="19261"/>
                    <a:pt x="1511671" y="26214"/>
                  </a:cubicBezTo>
                  <a:lnTo>
                    <a:pt x="1511671" y="735941"/>
                  </a:lnTo>
                  <a:cubicBezTo>
                    <a:pt x="1511671" y="742893"/>
                    <a:pt x="1508909" y="749561"/>
                    <a:pt x="1503993" y="754477"/>
                  </a:cubicBezTo>
                  <a:cubicBezTo>
                    <a:pt x="1499077" y="759393"/>
                    <a:pt x="1492410" y="762155"/>
                    <a:pt x="1485457" y="762155"/>
                  </a:cubicBezTo>
                  <a:lnTo>
                    <a:pt x="26214" y="762155"/>
                  </a:lnTo>
                  <a:cubicBezTo>
                    <a:pt x="19261" y="762155"/>
                    <a:pt x="12594" y="759393"/>
                    <a:pt x="7678" y="754477"/>
                  </a:cubicBezTo>
                  <a:cubicBezTo>
                    <a:pt x="2762" y="749561"/>
                    <a:pt x="0" y="742893"/>
                    <a:pt x="0" y="735941"/>
                  </a:cubicBezTo>
                  <a:lnTo>
                    <a:pt x="0" y="26214"/>
                  </a:lnTo>
                  <a:cubicBezTo>
                    <a:pt x="0" y="19261"/>
                    <a:pt x="2762" y="12594"/>
                    <a:pt x="7678" y="7678"/>
                  </a:cubicBezTo>
                  <a:cubicBezTo>
                    <a:pt x="12594" y="2762"/>
                    <a:pt x="19261" y="0"/>
                    <a:pt x="26214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511671" cy="809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66243" y="6569225"/>
            <a:ext cx="5734636" cy="551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5"/>
              </a:lnSpc>
            </a:pPr>
            <a:r>
              <a:rPr lang="en-US" sz="4380" spc="140">
                <a:solidFill>
                  <a:srgbClr val="000000"/>
                </a:solidFill>
                <a:latin typeface="Barlow Semi-Bold"/>
              </a:rPr>
              <a:t>By Application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7928" y="7301251"/>
            <a:ext cx="5792951" cy="1776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1"/>
              </a:lnSpc>
            </a:pPr>
            <a:r>
              <a:rPr lang="en-US" sz="3942" spc="126">
                <a:solidFill>
                  <a:srgbClr val="000000"/>
                </a:solidFill>
                <a:latin typeface="Barlow Semi-Bold"/>
              </a:rPr>
              <a:t>Military &amp; Homeland Security</a:t>
            </a:r>
          </a:p>
          <a:p>
            <a:pPr algn="ctr">
              <a:lnSpc>
                <a:spcPts val="4691"/>
              </a:lnSpc>
            </a:pPr>
            <a:r>
              <a:rPr lang="en-US" sz="3942" spc="126">
                <a:solidFill>
                  <a:srgbClr val="000000"/>
                </a:solidFill>
                <a:latin typeface="Barlow Semi-Bold"/>
              </a:rPr>
              <a:t>USD  1,993.85 Million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09334" y="2914264"/>
            <a:ext cx="5734636" cy="551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5"/>
              </a:lnSpc>
            </a:pPr>
            <a:r>
              <a:rPr lang="en-US" sz="4380" spc="140">
                <a:solidFill>
                  <a:srgbClr val="000000"/>
                </a:solidFill>
                <a:latin typeface="Barlow Semi-Bold"/>
              </a:rPr>
              <a:t>By Type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37085" y="3856631"/>
            <a:ext cx="5792951" cy="1186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1"/>
              </a:lnSpc>
            </a:pPr>
            <a:r>
              <a:rPr lang="en-US" sz="3942" spc="126">
                <a:solidFill>
                  <a:srgbClr val="000000"/>
                </a:solidFill>
                <a:latin typeface="Barlow Semi-Bold"/>
              </a:rPr>
              <a:t>Less than 70 cm</a:t>
            </a:r>
          </a:p>
          <a:p>
            <a:pPr algn="ctr">
              <a:lnSpc>
                <a:spcPts val="4691"/>
              </a:lnSpc>
            </a:pPr>
            <a:r>
              <a:rPr lang="en-US" sz="3942" spc="126">
                <a:solidFill>
                  <a:srgbClr val="000000"/>
                </a:solidFill>
                <a:latin typeface="Barlow Semi-Bold"/>
              </a:rPr>
              <a:t>USD 2,842.27 Million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142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271967" y="183110"/>
            <a:ext cx="18016034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127">
                <a:solidFill>
                  <a:srgbClr val="000000"/>
                </a:solidFill>
                <a:latin typeface="Canva Sans"/>
              </a:rPr>
              <a:t>Global  Aerospace Titanium Blisk Market Revenue share for 2022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412740" y="4234498"/>
            <a:ext cx="7846560" cy="1772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9"/>
              </a:lnSpc>
            </a:pPr>
            <a:r>
              <a:rPr lang="en-US" sz="6499" spc="207">
                <a:solidFill>
                  <a:srgbClr val="000000"/>
                </a:solidFill>
                <a:latin typeface="Barlow Semi-Bold"/>
              </a:rPr>
              <a:t>Asia Pacific</a:t>
            </a:r>
          </a:p>
          <a:p>
            <a:pPr algn="ctr">
              <a:lnSpc>
                <a:spcPts val="6889"/>
              </a:lnSpc>
            </a:pPr>
            <a:r>
              <a:rPr lang="en-US" sz="6499" spc="207">
                <a:solidFill>
                  <a:srgbClr val="000000"/>
                </a:solidFill>
                <a:latin typeface="Barlow Semi-Bold"/>
              </a:rPr>
              <a:t>USD 2,111.27 Million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11" b="-9211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6217234" y="2154874"/>
            <a:ext cx="7975016" cy="2939379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473078" y="5415809"/>
            <a:ext cx="8719172" cy="3296968"/>
            <a:chExt cx="7487197" cy="28311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831124"/>
            </a:xfrm>
            <a:custGeom>
              <a:rect l="l" t="t" r="r" b="b"/>
              <a:pathLst>
                <a:path w="7487197" h="2831124">
                  <a:moveTo>
                    <a:pt x="7362737" y="2831123"/>
                  </a:moveTo>
                  <a:lnTo>
                    <a:pt x="124460" y="2831123"/>
                  </a:lnTo>
                  <a:cubicBezTo>
                    <a:pt x="55880" y="2831123"/>
                    <a:pt x="0" y="2775243"/>
                    <a:pt x="0" y="27066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706663"/>
                  </a:lnTo>
                  <a:cubicBezTo>
                    <a:pt x="7487197" y="2775243"/>
                    <a:pt x="7431317" y="2831124"/>
                    <a:pt x="7362737" y="2831124"/>
                  </a:cubicBezTo>
                  <a:close/>
                </a:path>
              </a:pathLst>
            </a:custGeom>
            <a:solidFill>
              <a:srgbClr val="52321F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473078" y="2154874"/>
            <a:ext cx="8719172" cy="2939379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B68254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353114" y="2609638"/>
            <a:ext cx="2239928" cy="2029850"/>
            <a:chExt cx="1923438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52321F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095750" y="5870573"/>
            <a:ext cx="2497292" cy="2029850"/>
            <a:chExt cx="2144437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B68254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6474795" y="3330804"/>
            <a:ext cx="678429" cy="587519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52321F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6474795" y="6591739"/>
            <a:ext cx="678429" cy="587519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B68254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4353114" y="3285500"/>
            <a:ext cx="2239928" cy="523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1"/>
              </a:lnSpc>
              <a:spcBef>
                <a:spcPct val="0"/>
              </a:spcBef>
            </a:pPr>
            <a:r>
              <a:rPr lang="en-US" sz="3108" spc="9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95750" y="6595419"/>
            <a:ext cx="2754656" cy="523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1"/>
              </a:lnSpc>
              <a:spcBef>
                <a:spcPct val="0"/>
              </a:spcBef>
            </a:pPr>
            <a:r>
              <a:rPr lang="en-US" sz="3108" spc="9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07770" y="2292879"/>
            <a:ext cx="6848905" cy="252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1" lvl="1" indent="-431801">
              <a:lnSpc>
                <a:spcPts val="5000"/>
              </a:lnSpc>
              <a:buFont typeface="Arial"/>
              <a:buChar char="•"/>
            </a:pPr>
            <a:r>
              <a:rPr lang="en-US" sz="4000" spc="128">
                <a:solidFill>
                  <a:srgbClr val="FFFFFF"/>
                </a:solidFill>
                <a:latin typeface="Barlow Semi-Bold"/>
              </a:rPr>
              <a:t>Rise in demand for commercial aircraft</a:t>
            </a:r>
          </a:p>
          <a:p>
            <a:pPr marL="863601" lvl="1" indent="-431801">
              <a:lnSpc>
                <a:spcPts val="5000"/>
              </a:lnSpc>
              <a:buFont typeface="Arial"/>
              <a:buChar char="•"/>
            </a:pPr>
            <a:r>
              <a:rPr lang="en-US" sz="4000" spc="128">
                <a:solidFill>
                  <a:srgbClr val="FFFFFF"/>
                </a:solidFill>
                <a:latin typeface="Barlow Semi-Bold"/>
              </a:rPr>
              <a:t>Benefits associated with the usage of titanium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2076" y="6215574"/>
            <a:ext cx="6644599" cy="140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r>
              <a:rPr lang="en-US" sz="4000" spc="128">
                <a:solidFill>
                  <a:srgbClr val="FFFFFF"/>
                </a:solidFill>
                <a:latin typeface="Barlow Semi-Bold"/>
              </a:rPr>
              <a:t>Availability of substitute products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0" r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288598" y="2327564"/>
            <a:ext cx="13710805" cy="5631873"/>
            <a:chExt cx="3611076" cy="14832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11076" cy="1483292"/>
            </a:xfrm>
            <a:custGeom>
              <a:rect l="l" t="t" r="r" b="b"/>
              <a:pathLst>
                <a:path w="3611076" h="1483292">
                  <a:moveTo>
                    <a:pt x="0" y="0"/>
                  </a:moveTo>
                  <a:lnTo>
                    <a:pt x="3611076" y="0"/>
                  </a:lnTo>
                  <a:lnTo>
                    <a:pt x="3611076" y="1483292"/>
                  </a:lnTo>
                  <a:lnTo>
                    <a:pt x="0" y="1483292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611076" cy="1521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872889" y="2596887"/>
            <a:ext cx="10542222" cy="897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5"/>
              </a:lnSpc>
            </a:pPr>
            <a:r>
              <a:rPr lang="en-US" sz="6500">
                <a:solidFill>
                  <a:srgbClr val="000000"/>
                </a:solidFill>
                <a:latin typeface="Canva Sans"/>
              </a:rPr>
              <a:t>AUTHOR'S PERSPECTIVE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18484" y="3641122"/>
            <a:ext cx="13451032" cy="4013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0" lvl="1" indent="-291465">
              <a:lnSpc>
                <a:spcPts val="3212"/>
              </a:lnSpc>
              <a:buFont typeface="Arial"/>
              <a:buChar char="•"/>
            </a:pPr>
            <a:r>
              <a:rPr lang="en-US" sz="2700" spc="86">
                <a:solidFill>
                  <a:srgbClr val="000000"/>
                </a:solidFill>
                <a:latin typeface="Barlow"/>
              </a:rPr>
              <a:t>The Global Aerospace Titanium Blisk Market revenue in 2017: USD 4,082.04 Million</a:t>
            </a:r>
          </a:p>
          <a:p>
            <a:pPr marL="582930" lvl="1" indent="-291465">
              <a:lnSpc>
                <a:spcPts val="3212"/>
              </a:lnSpc>
              <a:buFont typeface="Arial"/>
              <a:buChar char="•"/>
            </a:pPr>
            <a:r>
              <a:rPr lang="en-US" sz="2700" spc="86">
                <a:solidFill>
                  <a:srgbClr val="000000"/>
                </a:solidFill>
                <a:latin typeface="Barlow"/>
              </a:rPr>
              <a:t>Less than 70 cm held for largest share of total revenue generated in 2020</a:t>
            </a:r>
          </a:p>
          <a:p>
            <a:pPr marL="582930" lvl="1" indent="-291465">
              <a:lnSpc>
                <a:spcPts val="3212"/>
              </a:lnSpc>
              <a:buFont typeface="Arial"/>
              <a:buChar char="•"/>
            </a:pPr>
            <a:r>
              <a:rPr lang="en-US" sz="2700" spc="86">
                <a:solidFill>
                  <a:srgbClr val="000000"/>
                </a:solidFill>
                <a:latin typeface="Barlow"/>
              </a:rPr>
              <a:t>Commercial held maximum share of Aerospace Titanium Blisk market in 2020</a:t>
            </a:r>
          </a:p>
          <a:p>
            <a:pPr marL="582930" lvl="1" indent="-291465">
              <a:lnSpc>
                <a:spcPts val="3212"/>
              </a:lnSpc>
              <a:buFont typeface="Arial"/>
              <a:buChar char="•"/>
            </a:pPr>
            <a:r>
              <a:rPr lang="en-US" sz="2700" spc="86">
                <a:solidFill>
                  <a:srgbClr val="000000"/>
                </a:solidFill>
                <a:latin typeface="Barlow"/>
              </a:rPr>
              <a:t>Rise in demand for commercial aircraft and benefits associated with the usage of titanium stimulated the growth of the aerospace titanium blisk market</a:t>
            </a:r>
          </a:p>
          <a:p>
            <a:pPr marL="582930" lvl="1" indent="-291465">
              <a:lnSpc>
                <a:spcPts val="3212"/>
              </a:lnSpc>
              <a:buFont typeface="Arial"/>
              <a:buChar char="•"/>
            </a:pPr>
            <a:r>
              <a:rPr lang="en-US" sz="2700" spc="86">
                <a:solidFill>
                  <a:srgbClr val="000000"/>
                </a:solidFill>
                <a:latin typeface="Barlow"/>
              </a:rPr>
              <a:t>Availability of substitute products can hinder the growth of the aerospace titanium blisk market</a:t>
            </a:r>
          </a:p>
          <a:p>
            <a:pPr marL="582930" lvl="1" indent="-291465">
              <a:lnSpc>
                <a:spcPts val="3212"/>
              </a:lnSpc>
              <a:buFont typeface="Arial"/>
              <a:buChar char="•"/>
            </a:pPr>
            <a:r>
              <a:rPr lang="en-US" sz="2700" spc="86">
                <a:solidFill>
                  <a:srgbClr val="000000"/>
                </a:solidFill>
                <a:latin typeface="Barlow"/>
              </a:rPr>
              <a:t>Rising usage of military aircraft expected to provide enormous growth opportunities for the growth of the aerospace titanium blisk market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12" b="-1322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7997569" y="3618135"/>
            <a:ext cx="4227340" cy="1525365"/>
          </a:xfrm>
          <a:custGeom>
            <a:rect l="l" t="t" r="r" b="b"/>
            <a:pathLst>
              <a:path w="4227340" h="1525365">
                <a:moveTo>
                  <a:pt x="0" y="0"/>
                </a:moveTo>
                <a:lnTo>
                  <a:pt x="4227340" y="0"/>
                </a:lnTo>
                <a:lnTo>
                  <a:pt x="4227340" y="1525365"/>
                </a:lnTo>
                <a:lnTo>
                  <a:pt x="0" y="15253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12826764" y="4049941"/>
            <a:ext cx="5188431" cy="1093559"/>
          </a:xfrm>
          <a:custGeom>
            <a:rect l="l" t="t" r="r" b="b"/>
            <a:pathLst>
              <a:path w="5188431" h="1093559">
                <a:moveTo>
                  <a:pt x="0" y="0"/>
                </a:moveTo>
                <a:lnTo>
                  <a:pt x="5188431" y="0"/>
                </a:lnTo>
                <a:lnTo>
                  <a:pt x="5188431" y="1093559"/>
                </a:lnTo>
                <a:lnTo>
                  <a:pt x="0" y="10935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1499" r="-1276" b="-53519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0" y="2422592"/>
            <a:ext cx="8548269" cy="7864408"/>
          </a:xfrm>
          <a:custGeom>
            <a:rect l="l" t="t" r="r" b="b"/>
            <a:pathLst>
              <a:path w="8548269" h="7864408">
                <a:moveTo>
                  <a:pt x="0" y="0"/>
                </a:moveTo>
                <a:lnTo>
                  <a:pt x="8548269" y="0"/>
                </a:lnTo>
                <a:lnTo>
                  <a:pt x="8548269" y="7864408"/>
                </a:lnTo>
                <a:lnTo>
                  <a:pt x="0" y="78644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2444" t="-13043" r="-93111" b="-33333"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7760015" y="5839842"/>
            <a:ext cx="5066749" cy="1029908"/>
          </a:xfrm>
          <a:custGeom>
            <a:rect l="l" t="t" r="r" b="b"/>
            <a:pathLst>
              <a:path w="5066749" h="1029907">
                <a:moveTo>
                  <a:pt x="0" y="0"/>
                </a:moveTo>
                <a:lnTo>
                  <a:pt x="5066749" y="0"/>
                </a:lnTo>
                <a:lnTo>
                  <a:pt x="5066749" y="1029908"/>
                </a:lnTo>
                <a:lnTo>
                  <a:pt x="0" y="10299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17" r="-817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3125752" y="5661381"/>
            <a:ext cx="4889443" cy="1208369"/>
          </a:xfrm>
          <a:custGeom>
            <a:rect l="l" t="t" r="r" b="b"/>
            <a:pathLst>
              <a:path w="4889443" h="1208369">
                <a:moveTo>
                  <a:pt x="0" y="0"/>
                </a:moveTo>
                <a:lnTo>
                  <a:pt x="4889443" y="0"/>
                </a:lnTo>
                <a:lnTo>
                  <a:pt x="4889443" y="1208369"/>
                </a:lnTo>
                <a:lnTo>
                  <a:pt x="0" y="12083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034" t="-31846" r="-7246" b="-36555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9773809" y="7289978"/>
            <a:ext cx="1589760" cy="2583360"/>
          </a:xfrm>
          <a:custGeom>
            <a:rect l="l" t="t" r="r" b="b"/>
            <a:pathLst>
              <a:path w="1589760" h="2583360">
                <a:moveTo>
                  <a:pt x="0" y="0"/>
                </a:moveTo>
                <a:lnTo>
                  <a:pt x="1589760" y="0"/>
                </a:lnTo>
                <a:lnTo>
                  <a:pt x="1589760" y="2583360"/>
                </a:lnTo>
                <a:lnTo>
                  <a:pt x="0" y="25833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2224909" y="8168739"/>
            <a:ext cx="5748409" cy="825838"/>
          </a:xfrm>
          <a:custGeom>
            <a:rect l="l" t="t" r="r" b="b"/>
            <a:pathLst>
              <a:path w="5748409" h="825838">
                <a:moveTo>
                  <a:pt x="0" y="0"/>
                </a:moveTo>
                <a:lnTo>
                  <a:pt x="5748408" y="0"/>
                </a:lnTo>
                <a:lnTo>
                  <a:pt x="5748408" y="825838"/>
                </a:lnTo>
                <a:lnTo>
                  <a:pt x="0" y="8258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348" t="-60975" r="-4859" b="-65522"/>
            </a:stretch>
          </a:blipFill>
        </p:spPr>
        <p:txBody>
          <a:bodyPr/>
          <a:lstStyle/>
          <a:p/>
        </p:txBody>
      </p:sp>
      <p:sp>
        <p:nvSpPr>
          <p:cNvPr id="10" name="TextBox 10"/>
          <p:cNvSpPr txBox="1"/>
          <p:nvPr/>
        </p:nvSpPr>
        <p:spPr>
          <a:xfrm>
            <a:off x="5162248" y="1228725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345680" y="736901"/>
            <a:ext cx="7331614" cy="414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2"/>
              </a:lnSpc>
            </a:pPr>
            <a:r>
              <a:rPr lang="en-US" sz="3234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73452" y="866774"/>
            <a:ext cx="9941097" cy="1461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07"/>
              </a:lnSpc>
            </a:pPr>
            <a:r>
              <a:rPr lang="en-US" sz="8505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256191" y="2180069"/>
            <a:ext cx="3510592" cy="2232225"/>
          </a:xfrm>
          <a:custGeom>
            <a:rect l="l" t="t" r="r" b="b"/>
            <a:pathLst>
              <a:path w="3510592" h="2232225">
                <a:moveTo>
                  <a:pt x="0" y="0"/>
                </a:moveTo>
                <a:lnTo>
                  <a:pt x="3510591" y="0"/>
                </a:lnTo>
                <a:lnTo>
                  <a:pt x="3510591" y="2232225"/>
                </a:lnTo>
                <a:lnTo>
                  <a:pt x="0" y="2232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362281" y="4288469"/>
            <a:ext cx="17563438" cy="106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26"/>
              </a:lnSpc>
              <a:spcBef>
                <a:spcPct val="0"/>
              </a:spcBef>
            </a:pPr>
            <a:r>
              <a:rPr lang="en-US" sz="6161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31739" y="5535517"/>
            <a:ext cx="10359495" cy="1144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5"/>
              </a:lnSpc>
              <a:spcBef>
                <a:spcPct val="0"/>
              </a:spcBef>
            </a:pPr>
            <a:r>
              <a:rPr lang="en-US" sz="3318" spc="331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645"/>
              </a:lnSpc>
              <a:spcBef>
                <a:spcPct val="0"/>
              </a:spcBef>
            </a:pPr>
            <a:r>
              <a:rPr lang="en-US" sz="3318" spc="331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25577" y="6870452"/>
            <a:ext cx="12636846" cy="563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0"/>
              </a:lnSpc>
            </a:pPr>
            <a:r>
              <a:rPr lang="en-US" sz="3314" spc="33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29091" y="7615282"/>
            <a:ext cx="15060323" cy="663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1"/>
              </a:lnSpc>
              <a:spcBef>
                <a:spcPct val="0"/>
              </a:spcBef>
            </a:pPr>
            <a:r>
              <a:rPr lang="en-US" sz="3894" spc="389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3894" u="sng" spc="389">
                <a:solidFill>
                  <a:srgbClr val="000000"/>
                </a:solidFill>
                <a:latin typeface="Lato"/>
                <a:hlinkClick r:id="rId4" tooltip="https://tinyurl.com/wmkz4utu"/>
              </a:rPr>
              <a:t>https://tinyurl.com/wmkz4utu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46026" y="9346339"/>
            <a:ext cx="8507676" cy="75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833" spc="28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2974"/>
              </a:lnSpc>
            </a:pPr>
            <a:r>
              <a:rPr lang="en-US" sz="2833" u="sng" spc="28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42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 Aerospace Titanium Blisk Market Report 2023</dc:title>
  <cp:lastModifiedBy>decipher market</cp:lastModifiedBy>
  <cp:revision>2</cp:revision>
  <dcterms:created xsi:type="dcterms:W3CDTF">2006-08-16T00:00:00Z</dcterms:created>
  <dcterms:modified xsi:type="dcterms:W3CDTF">2024-02-15T10:57:50Z</dcterms:modified>
</cp:coreProperties>
</file>