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Semi-Bold" panose="020B0604020202020204"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5.jpeg" /><Relationship Id="rId11" Type="http://schemas.openxmlformats.org/officeDocument/2006/relationships/image" Target="../media/image16.jpeg" /><Relationship Id="rId12" Type="http://schemas.openxmlformats.org/officeDocument/2006/relationships/image" Target="../media/image17.jpeg" /><Relationship Id="rId2" Type="http://schemas.openxmlformats.org/officeDocument/2006/relationships/image" Target="../media/image5.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10.jpeg" /><Relationship Id="rId6" Type="http://schemas.openxmlformats.org/officeDocument/2006/relationships/image" Target="../media/image11.jpeg" /><Relationship Id="rId7" Type="http://schemas.openxmlformats.org/officeDocument/2006/relationships/image" Target="../media/image12.jpeg" /><Relationship Id="rId8" Type="http://schemas.openxmlformats.org/officeDocument/2006/relationships/image" Target="../media/image13.jpeg" /><Relationship Id="rId9"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yztjethf"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1782041" y="2688648"/>
            <a:ext cx="14723918" cy="4909705"/>
            <a:chExt cx="3877904" cy="1293091"/>
          </a:xfrm>
        </p:grpSpPr>
        <p:sp>
          <p:nvSpPr>
            <p:cNvPr id="4" name="Freeform 4"/>
            <p:cNvSpPr/>
            <p:nvPr/>
          </p:nvSpPr>
          <p:spPr>
            <a:xfrm>
              <a:off x="0" y="0"/>
              <a:ext cx="3877904" cy="1293091"/>
            </a:xfrm>
            <a:custGeom>
              <a:rect l="l" t="t" r="r" b="b"/>
              <a:pathLst>
                <a:path w="3877904" h="1293091">
                  <a:moveTo>
                    <a:pt x="0" y="0"/>
                  </a:moveTo>
                  <a:lnTo>
                    <a:pt x="3877904" y="0"/>
                  </a:lnTo>
                  <a:lnTo>
                    <a:pt x="3877904" y="1293091"/>
                  </a:lnTo>
                  <a:lnTo>
                    <a:pt x="0" y="1293091"/>
                  </a:lnTo>
                  <a:close/>
                </a:path>
              </a:pathLst>
            </a:custGeom>
            <a:solidFill>
              <a:srgbClr val="FFFFFF">
                <a:alpha val="89804"/>
              </a:srgbClr>
            </a:solidFill>
          </p:spPr>
          <p:txBody>
            <a:bodyPr/>
            <a:lstStyle/>
            <a:p/>
          </p:txBody>
        </p:sp>
        <p:sp>
          <p:nvSpPr>
            <p:cNvPr id="5" name="TextBox 5"/>
            <p:cNvSpPr txBox="1"/>
            <p:nvPr/>
          </p:nvSpPr>
          <p:spPr>
            <a:xfrm>
              <a:off x="0" y="-38100"/>
              <a:ext cx="3877904" cy="1331191"/>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989859" y="3142307"/>
            <a:ext cx="14308282" cy="3686794"/>
          </a:xfrm>
          <a:prstGeom prst="rect">
            <a:avLst/>
          </a:prstGeom>
        </p:spPr>
        <p:txBody>
          <a:bodyPr lIns="0" tIns="0" rIns="0" bIns="0" rtlCol="0" anchor="t">
            <a:spAutoFit/>
          </a:bodyPr>
          <a:lstStyle/>
          <a:p>
            <a:pPr>
              <a:lnSpc>
                <a:spcPts val="9594"/>
              </a:lnSpc>
            </a:pPr>
            <a:r>
              <a:rPr lang="en-US" sz="9499">
                <a:solidFill>
                  <a:srgbClr val="000000"/>
                </a:solidFill>
                <a:latin typeface="Canva Sans"/>
              </a:rPr>
              <a:t>GLOBAL </a:t>
            </a:r>
          </a:p>
          <a:p>
            <a:pPr>
              <a:lnSpc>
                <a:spcPts val="9594"/>
              </a:lnSpc>
            </a:pPr>
            <a:r>
              <a:rPr lang="en-US" sz="9499">
                <a:solidFill>
                  <a:srgbClr val="000000"/>
                </a:solidFill>
                <a:latin typeface="Canva Sans"/>
              </a:rPr>
              <a:t>AERIAL FIREFIGHTING</a:t>
            </a:r>
          </a:p>
          <a:p>
            <a:pPr>
              <a:lnSpc>
                <a:spcPts val="9594"/>
              </a:lnSpc>
            </a:pPr>
            <a:r>
              <a:rPr lang="en-US" sz="9499">
                <a:solidFill>
                  <a:srgbClr val="000000"/>
                </a:solidFill>
                <a:latin typeface="Canva Sans"/>
              </a:rPr>
              <a:t>MARKET REPORT 2024</a:t>
            </a:r>
          </a:p>
        </p:txBody>
      </p:sp>
      <p:sp>
        <p:nvSpPr>
          <p:cNvPr id="7" name="TextBox 7"/>
          <p:cNvSpPr txBox="1"/>
          <p:nvPr/>
        </p:nvSpPr>
        <p:spPr>
          <a:xfrm>
            <a:off x="4747926" y="6743376"/>
            <a:ext cx="8792149" cy="688974"/>
          </a:xfrm>
          <a:prstGeom prst="rect">
            <a:avLst/>
          </a:prstGeom>
        </p:spPr>
        <p:txBody>
          <a:bodyPr lIns="0" tIns="0" rIns="0" bIns="0" rtlCol="0" anchor="t">
            <a:spAutoFit/>
          </a:bodyPr>
          <a:lstStyle/>
          <a:p>
            <a:pPr algn="ctr">
              <a:lnSpc>
                <a:spcPts val="5600"/>
              </a:lnSpc>
            </a:pPr>
            <a:r>
              <a:rPr lang="en-US" sz="4000">
                <a:solidFill>
                  <a:srgbClr val="000000"/>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4242" b="-10202"/>
            </a:stretch>
          </a:blipFill>
        </p:spPr>
        <p:txBody>
          <a:bodyPr/>
          <a:lstStyle/>
          <a:p/>
        </p:txBody>
      </p:sp>
      <p:grpSp>
        <p:nvGrpSpPr>
          <p:cNvPr id="3" name="Group 3"/>
          <p:cNvGrpSpPr/>
          <p:nvPr/>
        </p:nvGrpSpPr>
        <p:grpSpPr>
          <a:xfrm>
            <a:off x="7990609" y="3028950"/>
            <a:ext cx="9892145" cy="6229350"/>
            <a:chExt cx="2605339" cy="1640652"/>
          </a:xfrm>
        </p:grpSpPr>
        <p:sp>
          <p:nvSpPr>
            <p:cNvPr id="4" name="Freeform 4"/>
            <p:cNvSpPr/>
            <p:nvPr/>
          </p:nvSpPr>
          <p:spPr>
            <a:xfrm>
              <a:off x="0" y="0"/>
              <a:ext cx="2605339" cy="1640652"/>
            </a:xfrm>
            <a:custGeom>
              <a:rect l="l" t="t" r="r" b="b"/>
              <a:pathLst>
                <a:path w="2605339" h="1640652">
                  <a:moveTo>
                    <a:pt x="39914" y="0"/>
                  </a:moveTo>
                  <a:lnTo>
                    <a:pt x="2565424" y="0"/>
                  </a:lnTo>
                  <a:cubicBezTo>
                    <a:pt x="2576010" y="0"/>
                    <a:pt x="2586163" y="4205"/>
                    <a:pt x="2593648" y="11691"/>
                  </a:cubicBezTo>
                  <a:cubicBezTo>
                    <a:pt x="2601133" y="19176"/>
                    <a:pt x="2605339" y="29328"/>
                    <a:pt x="2605339" y="39914"/>
                  </a:cubicBezTo>
                  <a:lnTo>
                    <a:pt x="2605339" y="1600737"/>
                  </a:lnTo>
                  <a:cubicBezTo>
                    <a:pt x="2605339" y="1622782"/>
                    <a:pt x="2587468" y="1640652"/>
                    <a:pt x="2565424" y="1640652"/>
                  </a:cubicBezTo>
                  <a:lnTo>
                    <a:pt x="39914" y="1640652"/>
                  </a:lnTo>
                  <a:cubicBezTo>
                    <a:pt x="29328" y="1640652"/>
                    <a:pt x="19176" y="1636447"/>
                    <a:pt x="11691" y="1628961"/>
                  </a:cubicBezTo>
                  <a:cubicBezTo>
                    <a:pt x="4205" y="1621476"/>
                    <a:pt x="0" y="1611323"/>
                    <a:pt x="0" y="1600737"/>
                  </a:cubicBezTo>
                  <a:lnTo>
                    <a:pt x="0" y="39914"/>
                  </a:lnTo>
                  <a:cubicBezTo>
                    <a:pt x="0" y="29328"/>
                    <a:pt x="4205" y="19176"/>
                    <a:pt x="11691" y="11691"/>
                  </a:cubicBezTo>
                  <a:cubicBezTo>
                    <a:pt x="19176" y="4205"/>
                    <a:pt x="29328" y="0"/>
                    <a:pt x="39914" y="0"/>
                  </a:cubicBezTo>
                  <a:close/>
                </a:path>
              </a:pathLst>
            </a:custGeom>
            <a:solidFill>
              <a:srgbClr val="000000">
                <a:alpha val="69804"/>
              </a:srgbClr>
            </a:solidFill>
          </p:spPr>
          <p:txBody>
            <a:bodyPr/>
            <a:lstStyle/>
            <a:p/>
          </p:txBody>
        </p:sp>
        <p:sp>
          <p:nvSpPr>
            <p:cNvPr id="5" name="TextBox 5"/>
            <p:cNvSpPr txBox="1"/>
            <p:nvPr/>
          </p:nvSpPr>
          <p:spPr>
            <a:xfrm>
              <a:off x="0" y="-38100"/>
              <a:ext cx="2605339" cy="167875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743128" y="622614"/>
            <a:ext cx="8801745"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8364682" y="3537239"/>
            <a:ext cx="9221932" cy="5368542"/>
          </a:xfrm>
          <a:prstGeom prst="rect">
            <a:avLst/>
          </a:prstGeom>
        </p:spPr>
        <p:txBody>
          <a:bodyPr lIns="0" tIns="0" rIns="0" bIns="0" rtlCol="0" anchor="t">
            <a:spAutoFit/>
          </a:bodyPr>
          <a:lstStyle/>
          <a:p>
            <a:pPr>
              <a:lnSpc>
                <a:spcPts val="3837"/>
              </a:lnSpc>
              <a:spcBef>
                <a:spcPct val="0"/>
              </a:spcBef>
            </a:pPr>
            <a:r>
              <a:rPr lang="en-US" sz="3799">
                <a:solidFill>
                  <a:srgbClr val="FFFFFF"/>
                </a:solidFill>
                <a:latin typeface="Canva Sans"/>
              </a:rPr>
              <a:t>Aerial firefighting is the employment of airplanes and other aerial resources to tackle fires. Aerial firefighting assists in the control of wildfires by continually delivering enormous amounts of water and fire-fighting solutions to the fire's hot spot. To keep a fire from spreading, it employs water, water enhancers like foams and gels, and specially manufactured fire retardants like Phos-Chek.</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8894" b="-7076"/>
            </a:stretch>
          </a:blipFill>
        </p:spPr>
        <p:txBody>
          <a:bodyPr/>
          <a:lstStyle/>
          <a:p/>
        </p:txBody>
      </p:sp>
      <p:sp>
        <p:nvSpPr>
          <p:cNvPr id="3" name="TextBox 3"/>
          <p:cNvSpPr txBox="1"/>
          <p:nvPr/>
        </p:nvSpPr>
        <p:spPr>
          <a:xfrm>
            <a:off x="5162248" y="905741"/>
            <a:ext cx="7963503" cy="800100"/>
          </a:xfrm>
          <a:prstGeom prst="rect">
            <a:avLst/>
          </a:prstGeom>
        </p:spPr>
        <p:txBody>
          <a:bodyPr lIns="0" tIns="0" rIns="0" bIns="0" rtlCol="0" anchor="t">
            <a:spAutoFit/>
          </a:bodyPr>
          <a:lstStyle/>
          <a:p>
            <a:pPr algn="ctr">
              <a:lnSpc>
                <a:spcPts val="5850"/>
              </a:lnSpc>
            </a:pPr>
            <a:r>
              <a:rPr lang="en-US" sz="6500">
                <a:solidFill>
                  <a:srgbClr val="FFFFFF"/>
                </a:solidFill>
                <a:latin typeface="Canva Sans"/>
              </a:rPr>
              <a:t>KEY INSIGHTS</a:t>
            </a:r>
          </a:p>
        </p:txBody>
      </p:sp>
      <p:grpSp>
        <p:nvGrpSpPr>
          <p:cNvPr id="4" name="Group 4"/>
          <p:cNvGrpSpPr/>
          <p:nvPr/>
        </p:nvGrpSpPr>
        <p:grpSpPr>
          <a:xfrm>
            <a:off x="9950099" y="2455268"/>
            <a:ext cx="6972229" cy="2110836"/>
            <a:chExt cx="860407" cy="260488"/>
          </a:xfrm>
        </p:grpSpPr>
        <p:sp>
          <p:nvSpPr>
            <p:cNvPr id="5" name="Freeform 5"/>
            <p:cNvSpPr/>
            <p:nvPr/>
          </p:nvSpPr>
          <p:spPr>
            <a:xfrm>
              <a:off x="0" y="0"/>
              <a:ext cx="860407" cy="260488"/>
            </a:xfrm>
            <a:custGeom>
              <a:rect l="l" t="t" r="r" b="b"/>
              <a:pathLst>
                <a:path w="860407" h="260488">
                  <a:moveTo>
                    <a:pt x="111039" y="0"/>
                  </a:moveTo>
                  <a:lnTo>
                    <a:pt x="749368" y="0"/>
                  </a:lnTo>
                  <a:cubicBezTo>
                    <a:pt x="810693" y="0"/>
                    <a:pt x="860407" y="49714"/>
                    <a:pt x="860407" y="111039"/>
                  </a:cubicBezTo>
                  <a:lnTo>
                    <a:pt x="860407" y="149448"/>
                  </a:lnTo>
                  <a:cubicBezTo>
                    <a:pt x="860407" y="210774"/>
                    <a:pt x="810693" y="260488"/>
                    <a:pt x="749368" y="260488"/>
                  </a:cubicBezTo>
                  <a:lnTo>
                    <a:pt x="111039" y="260488"/>
                  </a:lnTo>
                  <a:cubicBezTo>
                    <a:pt x="49714" y="260488"/>
                    <a:pt x="0" y="210774"/>
                    <a:pt x="0" y="149448"/>
                  </a:cubicBezTo>
                  <a:lnTo>
                    <a:pt x="0" y="111039"/>
                  </a:lnTo>
                  <a:cubicBezTo>
                    <a:pt x="0" y="49714"/>
                    <a:pt x="49714" y="0"/>
                    <a:pt x="111039" y="0"/>
                  </a:cubicBezTo>
                  <a:close/>
                </a:path>
              </a:pathLst>
            </a:custGeom>
            <a:solidFill>
              <a:srgbClr val="F8F8F8"/>
            </a:solidFill>
          </p:spPr>
          <p:txBody>
            <a:bodyPr/>
            <a:lstStyle/>
            <a:p/>
          </p:txBody>
        </p:sp>
        <p:sp>
          <p:nvSpPr>
            <p:cNvPr id="6" name="TextBox 6"/>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7" name="Freeform 7"/>
          <p:cNvSpPr/>
          <p:nvPr/>
        </p:nvSpPr>
        <p:spPr>
          <a:xfrm>
            <a:off x="10237114" y="2714620"/>
            <a:ext cx="1702982" cy="1700853"/>
          </a:xfrm>
          <a:custGeom>
            <a:rect l="l" t="t" r="r" b="b"/>
            <a:pathLst>
              <a:path w="1702982" h="1700853">
                <a:moveTo>
                  <a:pt x="0" y="0"/>
                </a:moveTo>
                <a:lnTo>
                  <a:pt x="1702982" y="0"/>
                </a:lnTo>
                <a:lnTo>
                  <a:pt x="1702982" y="1700853"/>
                </a:lnTo>
                <a:lnTo>
                  <a:pt x="0" y="1700853"/>
                </a:lnTo>
                <a:lnTo>
                  <a:pt x="0" y="0"/>
                </a:lnTo>
                <a:close/>
              </a:path>
            </a:pathLst>
          </a:custGeom>
          <a:blipFill>
            <a:blip r:embed="rId3"/>
            <a:stretch>
              <a:fillRect/>
            </a:stretch>
          </a:blipFill>
        </p:spPr>
        <p:txBody>
          <a:bodyPr/>
          <a:lstStyle/>
          <a:p/>
        </p:txBody>
      </p:sp>
      <p:grpSp>
        <p:nvGrpSpPr>
          <p:cNvPr id="8" name="Group 8"/>
          <p:cNvGrpSpPr/>
          <p:nvPr/>
        </p:nvGrpSpPr>
        <p:grpSpPr>
          <a:xfrm>
            <a:off x="10197410" y="2646555"/>
            <a:ext cx="1677901" cy="1677901"/>
            <a:chExt cx="812800" cy="812800"/>
          </a:xfrm>
        </p:grpSpPr>
        <p:sp>
          <p:nvSpPr>
            <p:cNvPr id="9" name="Freeform 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0" name="TextBox 1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1" name="TextBox 11"/>
          <p:cNvSpPr txBox="1"/>
          <p:nvPr/>
        </p:nvSpPr>
        <p:spPr>
          <a:xfrm>
            <a:off x="10421792" y="3105493"/>
            <a:ext cx="1229136" cy="655369"/>
          </a:xfrm>
          <a:prstGeom prst="rect">
            <a:avLst/>
          </a:prstGeom>
        </p:spPr>
        <p:txBody>
          <a:bodyPr lIns="0" tIns="0" rIns="0" bIns="0" rtlCol="0" anchor="t">
            <a:spAutoFit/>
          </a:bodyPr>
          <a:lstStyle/>
          <a:p>
            <a:pPr algn="ctr">
              <a:lnSpc>
                <a:spcPts val="5067"/>
              </a:lnSpc>
              <a:spcBef>
                <a:spcPct val="0"/>
              </a:spcBef>
            </a:pPr>
            <a:r>
              <a:rPr lang="en-US" sz="3619">
                <a:solidFill>
                  <a:srgbClr val="3A6AD6"/>
                </a:solidFill>
                <a:latin typeface="Poppins Bold"/>
              </a:rPr>
              <a:t>2017</a:t>
            </a:r>
          </a:p>
        </p:txBody>
      </p:sp>
      <p:grpSp>
        <p:nvGrpSpPr>
          <p:cNvPr id="12" name="Group 12"/>
          <p:cNvGrpSpPr/>
          <p:nvPr/>
        </p:nvGrpSpPr>
        <p:grpSpPr>
          <a:xfrm>
            <a:off x="9950099" y="7147464"/>
            <a:ext cx="6972229" cy="2110836"/>
            <a:chExt cx="860407" cy="260488"/>
          </a:xfrm>
        </p:grpSpPr>
        <p:sp>
          <p:nvSpPr>
            <p:cNvPr id="13" name="Freeform 13"/>
            <p:cNvSpPr/>
            <p:nvPr/>
          </p:nvSpPr>
          <p:spPr>
            <a:xfrm>
              <a:off x="0" y="0"/>
              <a:ext cx="860407" cy="260488"/>
            </a:xfrm>
            <a:custGeom>
              <a:rect l="l" t="t" r="r" b="b"/>
              <a:pathLst>
                <a:path w="860407" h="260488">
                  <a:moveTo>
                    <a:pt x="111039" y="0"/>
                  </a:moveTo>
                  <a:lnTo>
                    <a:pt x="749368" y="0"/>
                  </a:lnTo>
                  <a:cubicBezTo>
                    <a:pt x="810693" y="0"/>
                    <a:pt x="860407" y="49714"/>
                    <a:pt x="860407" y="111039"/>
                  </a:cubicBezTo>
                  <a:lnTo>
                    <a:pt x="860407" y="149448"/>
                  </a:lnTo>
                  <a:cubicBezTo>
                    <a:pt x="860407" y="210774"/>
                    <a:pt x="810693" y="260488"/>
                    <a:pt x="749368" y="260488"/>
                  </a:cubicBezTo>
                  <a:lnTo>
                    <a:pt x="111039" y="260488"/>
                  </a:lnTo>
                  <a:cubicBezTo>
                    <a:pt x="49714" y="260488"/>
                    <a:pt x="0" y="210774"/>
                    <a:pt x="0" y="149448"/>
                  </a:cubicBezTo>
                  <a:lnTo>
                    <a:pt x="0" y="111039"/>
                  </a:lnTo>
                  <a:cubicBezTo>
                    <a:pt x="0" y="49714"/>
                    <a:pt x="49714" y="0"/>
                    <a:pt x="111039" y="0"/>
                  </a:cubicBezTo>
                  <a:close/>
                </a:path>
              </a:pathLst>
            </a:custGeom>
            <a:solidFill>
              <a:srgbClr val="F8F8F8"/>
            </a:solidFill>
          </p:spPr>
          <p:txBody>
            <a:bodyPr/>
            <a:lstStyle/>
            <a:p/>
          </p:txBody>
        </p:sp>
        <p:sp>
          <p:nvSpPr>
            <p:cNvPr id="14" name="TextBox 1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5" name="Freeform 15"/>
          <p:cNvSpPr/>
          <p:nvPr/>
        </p:nvSpPr>
        <p:spPr>
          <a:xfrm>
            <a:off x="10237114" y="7406816"/>
            <a:ext cx="1702982" cy="1700853"/>
          </a:xfrm>
          <a:custGeom>
            <a:rect l="l" t="t" r="r" b="b"/>
            <a:pathLst>
              <a:path w="1702982" h="1700853">
                <a:moveTo>
                  <a:pt x="0" y="0"/>
                </a:moveTo>
                <a:lnTo>
                  <a:pt x="1702982" y="0"/>
                </a:lnTo>
                <a:lnTo>
                  <a:pt x="1702982" y="1700853"/>
                </a:lnTo>
                <a:lnTo>
                  <a:pt x="0" y="1700853"/>
                </a:lnTo>
                <a:lnTo>
                  <a:pt x="0" y="0"/>
                </a:lnTo>
                <a:close/>
              </a:path>
            </a:pathLst>
          </a:custGeom>
          <a:blipFill>
            <a:blip r:embed="rId3"/>
            <a:stretch>
              <a:fillRect/>
            </a:stretch>
          </a:blipFill>
        </p:spPr>
        <p:txBody>
          <a:bodyPr/>
          <a:lstStyle/>
          <a:p/>
        </p:txBody>
      </p:sp>
      <p:grpSp>
        <p:nvGrpSpPr>
          <p:cNvPr id="16" name="Group 16"/>
          <p:cNvGrpSpPr/>
          <p:nvPr/>
        </p:nvGrpSpPr>
        <p:grpSpPr>
          <a:xfrm>
            <a:off x="10197410" y="7338751"/>
            <a:ext cx="1677901" cy="1677901"/>
            <a:chExt cx="812800" cy="812800"/>
          </a:xfrm>
        </p:grpSpPr>
        <p:sp>
          <p:nvSpPr>
            <p:cNvPr id="17" name="Freeform 1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8" name="TextBox 1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9" name="TextBox 19"/>
          <p:cNvSpPr txBox="1"/>
          <p:nvPr/>
        </p:nvSpPr>
        <p:spPr>
          <a:xfrm>
            <a:off x="10421792" y="7731136"/>
            <a:ext cx="1229136" cy="1156989"/>
          </a:xfrm>
          <a:prstGeom prst="rect">
            <a:avLst/>
          </a:prstGeom>
        </p:spPr>
        <p:txBody>
          <a:bodyPr lIns="0" tIns="0" rIns="0" bIns="0" rtlCol="0" anchor="t">
            <a:spAutoFit/>
          </a:bodyPr>
          <a:lstStyle/>
          <a:p>
            <a:pPr algn="ctr">
              <a:lnSpc>
                <a:spcPts val="2895"/>
              </a:lnSpc>
            </a:pPr>
            <a:r>
              <a:rPr lang="en-US" sz="3619">
                <a:solidFill>
                  <a:srgbClr val="3A6AD6"/>
                </a:solidFill>
                <a:latin typeface="Poppins Bold"/>
              </a:rPr>
              <a:t>2023- 2030</a:t>
            </a:r>
          </a:p>
        </p:txBody>
      </p:sp>
      <p:sp>
        <p:nvSpPr>
          <p:cNvPr id="20" name="TextBox 20"/>
          <p:cNvSpPr txBox="1"/>
          <p:nvPr/>
        </p:nvSpPr>
        <p:spPr>
          <a:xfrm>
            <a:off x="11650928" y="2696272"/>
            <a:ext cx="5074252" cy="1437810"/>
          </a:xfrm>
          <a:prstGeom prst="rect">
            <a:avLst/>
          </a:prstGeom>
        </p:spPr>
        <p:txBody>
          <a:bodyPr lIns="0" tIns="0" rIns="0" bIns="0" rtlCol="0" anchor="t">
            <a:spAutoFit/>
          </a:bodyPr>
          <a:lstStyle/>
          <a:p>
            <a:pPr algn="ctr">
              <a:lnSpc>
                <a:spcPts val="5621"/>
              </a:lnSpc>
            </a:pPr>
            <a:r>
              <a:rPr lang="en-US" sz="4015">
                <a:solidFill>
                  <a:srgbClr val="3B3B3B"/>
                </a:solidFill>
                <a:latin typeface="Poppins"/>
              </a:rPr>
              <a:t>MARKET SIZE</a:t>
            </a:r>
          </a:p>
          <a:p>
            <a:pPr algn="ctr">
              <a:lnSpc>
                <a:spcPts val="5621"/>
              </a:lnSpc>
              <a:spcBef>
                <a:spcPct val="0"/>
              </a:spcBef>
            </a:pPr>
            <a:r>
              <a:rPr lang="en-US" sz="4015">
                <a:solidFill>
                  <a:srgbClr val="3B3B3B"/>
                </a:solidFill>
                <a:latin typeface="Poppins"/>
              </a:rPr>
              <a:t>USD8,372.03 Million</a:t>
            </a:r>
          </a:p>
        </p:txBody>
      </p:sp>
      <p:sp>
        <p:nvSpPr>
          <p:cNvPr id="21" name="TextBox 21"/>
          <p:cNvSpPr txBox="1"/>
          <p:nvPr/>
        </p:nvSpPr>
        <p:spPr>
          <a:xfrm>
            <a:off x="11650928" y="7445069"/>
            <a:ext cx="4684593" cy="1437810"/>
          </a:xfrm>
          <a:prstGeom prst="rect">
            <a:avLst/>
          </a:prstGeom>
        </p:spPr>
        <p:txBody>
          <a:bodyPr lIns="0" tIns="0" rIns="0" bIns="0" rtlCol="0" anchor="t">
            <a:spAutoFit/>
          </a:bodyPr>
          <a:lstStyle/>
          <a:p>
            <a:pPr algn="ctr">
              <a:lnSpc>
                <a:spcPts val="5621"/>
              </a:lnSpc>
            </a:pPr>
            <a:r>
              <a:rPr lang="en-US" sz="4015">
                <a:solidFill>
                  <a:srgbClr val="3B3B3B"/>
                </a:solidFill>
                <a:latin typeface="Poppins"/>
              </a:rPr>
              <a:t>CAGR</a:t>
            </a:r>
          </a:p>
          <a:p>
            <a:pPr algn="ctr">
              <a:lnSpc>
                <a:spcPts val="5621"/>
              </a:lnSpc>
              <a:spcBef>
                <a:spcPct val="0"/>
              </a:spcBef>
            </a:pPr>
            <a:r>
              <a:rPr lang="en-US" sz="4015">
                <a:solidFill>
                  <a:srgbClr val="3B3B3B"/>
                </a:solidFill>
                <a:latin typeface="Poppins"/>
              </a:rPr>
              <a:t>5.56%</a:t>
            </a:r>
          </a:p>
        </p:txBody>
      </p:sp>
      <p:grpSp>
        <p:nvGrpSpPr>
          <p:cNvPr id="22" name="Group 22"/>
          <p:cNvGrpSpPr/>
          <p:nvPr/>
        </p:nvGrpSpPr>
        <p:grpSpPr>
          <a:xfrm>
            <a:off x="9950099" y="4800832"/>
            <a:ext cx="6972229" cy="2110836"/>
            <a:chExt cx="860407" cy="260488"/>
          </a:xfrm>
        </p:grpSpPr>
        <p:sp>
          <p:nvSpPr>
            <p:cNvPr id="23" name="Freeform 23"/>
            <p:cNvSpPr/>
            <p:nvPr/>
          </p:nvSpPr>
          <p:spPr>
            <a:xfrm>
              <a:off x="0" y="0"/>
              <a:ext cx="860407" cy="260488"/>
            </a:xfrm>
            <a:custGeom>
              <a:rect l="l" t="t" r="r" b="b"/>
              <a:pathLst>
                <a:path w="860407" h="260488">
                  <a:moveTo>
                    <a:pt x="111039" y="0"/>
                  </a:moveTo>
                  <a:lnTo>
                    <a:pt x="749368" y="0"/>
                  </a:lnTo>
                  <a:cubicBezTo>
                    <a:pt x="810693" y="0"/>
                    <a:pt x="860407" y="49714"/>
                    <a:pt x="860407" y="111039"/>
                  </a:cubicBezTo>
                  <a:lnTo>
                    <a:pt x="860407" y="149448"/>
                  </a:lnTo>
                  <a:cubicBezTo>
                    <a:pt x="860407" y="210774"/>
                    <a:pt x="810693" y="260488"/>
                    <a:pt x="749368" y="260488"/>
                  </a:cubicBezTo>
                  <a:lnTo>
                    <a:pt x="111039" y="260488"/>
                  </a:lnTo>
                  <a:cubicBezTo>
                    <a:pt x="49714" y="260488"/>
                    <a:pt x="0" y="210774"/>
                    <a:pt x="0" y="149448"/>
                  </a:cubicBezTo>
                  <a:lnTo>
                    <a:pt x="0" y="111039"/>
                  </a:lnTo>
                  <a:cubicBezTo>
                    <a:pt x="0" y="49714"/>
                    <a:pt x="49714" y="0"/>
                    <a:pt x="111039" y="0"/>
                  </a:cubicBezTo>
                  <a:close/>
                </a:path>
              </a:pathLst>
            </a:custGeom>
            <a:solidFill>
              <a:srgbClr val="F8F8F8"/>
            </a:solidFill>
          </p:spPr>
          <p:txBody>
            <a:bodyPr/>
            <a:lstStyle/>
            <a:p/>
          </p:txBody>
        </p:sp>
        <p:sp>
          <p:nvSpPr>
            <p:cNvPr id="24" name="TextBox 24"/>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25" name="Freeform 25"/>
          <p:cNvSpPr/>
          <p:nvPr/>
        </p:nvSpPr>
        <p:spPr>
          <a:xfrm>
            <a:off x="10237114" y="5060185"/>
            <a:ext cx="1702982" cy="1700853"/>
          </a:xfrm>
          <a:custGeom>
            <a:rect l="l" t="t" r="r" b="b"/>
            <a:pathLst>
              <a:path w="1702982" h="1700853">
                <a:moveTo>
                  <a:pt x="0" y="0"/>
                </a:moveTo>
                <a:lnTo>
                  <a:pt x="1702982" y="0"/>
                </a:lnTo>
                <a:lnTo>
                  <a:pt x="1702982" y="1700853"/>
                </a:lnTo>
                <a:lnTo>
                  <a:pt x="0" y="1700853"/>
                </a:lnTo>
                <a:lnTo>
                  <a:pt x="0" y="0"/>
                </a:lnTo>
                <a:close/>
              </a:path>
            </a:pathLst>
          </a:custGeom>
          <a:blipFill>
            <a:blip r:embed="rId3"/>
            <a:stretch>
              <a:fillRect/>
            </a:stretch>
          </a:blipFill>
        </p:spPr>
        <p:txBody>
          <a:bodyPr/>
          <a:lstStyle/>
          <a:p/>
        </p:txBody>
      </p:sp>
      <p:grpSp>
        <p:nvGrpSpPr>
          <p:cNvPr id="26" name="Group 26"/>
          <p:cNvGrpSpPr/>
          <p:nvPr/>
        </p:nvGrpSpPr>
        <p:grpSpPr>
          <a:xfrm>
            <a:off x="10197410" y="4992120"/>
            <a:ext cx="1677901" cy="1677901"/>
            <a:chExt cx="812800" cy="812800"/>
          </a:xfrm>
        </p:grpSpPr>
        <p:sp>
          <p:nvSpPr>
            <p:cNvPr id="27" name="Freeform 27"/>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8" name="TextBox 28"/>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9" name="TextBox 29"/>
          <p:cNvSpPr txBox="1"/>
          <p:nvPr/>
        </p:nvSpPr>
        <p:spPr>
          <a:xfrm>
            <a:off x="10421792" y="5451058"/>
            <a:ext cx="1229136" cy="655369"/>
          </a:xfrm>
          <a:prstGeom prst="rect">
            <a:avLst/>
          </a:prstGeom>
        </p:spPr>
        <p:txBody>
          <a:bodyPr lIns="0" tIns="0" rIns="0" bIns="0" rtlCol="0" anchor="t">
            <a:spAutoFit/>
          </a:bodyPr>
          <a:lstStyle/>
          <a:p>
            <a:pPr algn="ctr">
              <a:lnSpc>
                <a:spcPts val="5067"/>
              </a:lnSpc>
              <a:spcBef>
                <a:spcPct val="0"/>
              </a:spcBef>
            </a:pPr>
            <a:r>
              <a:rPr lang="en-US" sz="3619">
                <a:solidFill>
                  <a:srgbClr val="3A6AD6"/>
                </a:solidFill>
                <a:latin typeface="Poppins Bold"/>
              </a:rPr>
              <a:t>2029</a:t>
            </a:r>
          </a:p>
        </p:txBody>
      </p:sp>
      <p:sp>
        <p:nvSpPr>
          <p:cNvPr id="30" name="TextBox 30"/>
          <p:cNvSpPr txBox="1"/>
          <p:nvPr/>
        </p:nvSpPr>
        <p:spPr>
          <a:xfrm>
            <a:off x="11650928" y="5134556"/>
            <a:ext cx="4684593" cy="1437810"/>
          </a:xfrm>
          <a:prstGeom prst="rect">
            <a:avLst/>
          </a:prstGeom>
        </p:spPr>
        <p:txBody>
          <a:bodyPr lIns="0" tIns="0" rIns="0" bIns="0" rtlCol="0" anchor="t">
            <a:spAutoFit/>
          </a:bodyPr>
          <a:lstStyle/>
          <a:p>
            <a:pPr algn="ctr">
              <a:lnSpc>
                <a:spcPts val="5621"/>
              </a:lnSpc>
            </a:pPr>
            <a:r>
              <a:rPr lang="en-US" sz="4015">
                <a:solidFill>
                  <a:srgbClr val="3B3B3B"/>
                </a:solidFill>
                <a:latin typeface="Poppins"/>
              </a:rPr>
              <a:t>FORECAAST</a:t>
            </a:r>
          </a:p>
          <a:p>
            <a:pPr algn="ctr">
              <a:lnSpc>
                <a:spcPts val="5621"/>
              </a:lnSpc>
              <a:spcBef>
                <a:spcPct val="0"/>
              </a:spcBef>
            </a:pPr>
            <a:r>
              <a:rPr lang="en-US" sz="4015">
                <a:solidFill>
                  <a:srgbClr val="3B3B3B"/>
                </a:solidFill>
                <a:latin typeface="Poppins"/>
              </a:rPr>
              <a:t>$12,076.44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8423" b="0"/>
            </a:stretch>
          </a:blipFill>
        </p:spPr>
        <p:txBody>
          <a:bodyPr/>
          <a:lstStyle/>
          <a:p/>
        </p:txBody>
      </p:sp>
      <p:sp>
        <p:nvSpPr>
          <p:cNvPr id="3" name="TextBox 3"/>
          <p:cNvSpPr txBox="1"/>
          <p:nvPr/>
        </p:nvSpPr>
        <p:spPr>
          <a:xfrm>
            <a:off x="467223" y="290857"/>
            <a:ext cx="17353555"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grpSp>
        <p:nvGrpSpPr>
          <p:cNvPr id="4" name="Group 4"/>
          <p:cNvGrpSpPr/>
          <p:nvPr/>
        </p:nvGrpSpPr>
        <p:grpSpPr>
          <a:xfrm>
            <a:off x="9953327" y="1931761"/>
            <a:ext cx="2359374" cy="2359374"/>
            <a:chExt cx="812800" cy="812800"/>
          </a:xfrm>
        </p:grpSpPr>
        <p:sp>
          <p:nvSpPr>
            <p:cNvPr id="5" name="Freeform 5"/>
            <p:cNvSpPr/>
            <p:nvPr/>
          </p:nvSpPr>
          <p:spPr>
            <a:xfrm>
              <a:off x="0" y="0"/>
              <a:ext cx="812800" cy="812800"/>
            </a:xfrm>
            <a:custGeom>
              <a:rect l="l" t="t" r="r" b="b"/>
              <a:pathLst>
                <a:path w="812800" h="812800">
                  <a:moveTo>
                    <a:pt x="65627" y="0"/>
                  </a:moveTo>
                  <a:lnTo>
                    <a:pt x="747173" y="0"/>
                  </a:lnTo>
                  <a:cubicBezTo>
                    <a:pt x="764578" y="0"/>
                    <a:pt x="781271" y="6914"/>
                    <a:pt x="793578" y="19222"/>
                  </a:cubicBezTo>
                  <a:cubicBezTo>
                    <a:pt x="805886" y="31529"/>
                    <a:pt x="812800" y="48222"/>
                    <a:pt x="812800" y="65627"/>
                  </a:cubicBezTo>
                  <a:lnTo>
                    <a:pt x="812800" y="747173"/>
                  </a:lnTo>
                  <a:cubicBezTo>
                    <a:pt x="812800" y="764578"/>
                    <a:pt x="805886" y="781271"/>
                    <a:pt x="793578" y="793578"/>
                  </a:cubicBezTo>
                  <a:cubicBezTo>
                    <a:pt x="781271" y="805886"/>
                    <a:pt x="764578" y="812800"/>
                    <a:pt x="747173" y="812800"/>
                  </a:cubicBezTo>
                  <a:lnTo>
                    <a:pt x="65627" y="812800"/>
                  </a:lnTo>
                  <a:cubicBezTo>
                    <a:pt x="48222" y="812800"/>
                    <a:pt x="31529" y="805886"/>
                    <a:pt x="19222" y="793578"/>
                  </a:cubicBezTo>
                  <a:cubicBezTo>
                    <a:pt x="6914" y="781271"/>
                    <a:pt x="0" y="764578"/>
                    <a:pt x="0" y="747173"/>
                  </a:cubicBezTo>
                  <a:lnTo>
                    <a:pt x="0" y="65627"/>
                  </a:lnTo>
                  <a:cubicBezTo>
                    <a:pt x="0" y="48222"/>
                    <a:pt x="6914" y="31529"/>
                    <a:pt x="19222" y="19222"/>
                  </a:cubicBezTo>
                  <a:cubicBezTo>
                    <a:pt x="31529" y="6914"/>
                    <a:pt x="48222" y="0"/>
                    <a:pt x="65627" y="0"/>
                  </a:cubicBezTo>
                  <a:close/>
                </a:path>
              </a:pathLst>
            </a:custGeom>
            <a:solidFill>
              <a:srgbClr val="792D06"/>
            </a:solidFill>
          </p:spPr>
          <p:txBody>
            <a:bodyPr/>
            <a:lstStyle/>
            <a:p/>
          </p:txBody>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7" name="Group 7"/>
          <p:cNvGrpSpPr/>
          <p:nvPr/>
        </p:nvGrpSpPr>
        <p:grpSpPr>
          <a:xfrm>
            <a:off x="10204683" y="2183117"/>
            <a:ext cx="6521350" cy="3287936"/>
            <a:chExt cx="1511671" cy="762155"/>
          </a:xfrm>
        </p:grpSpPr>
        <p:sp>
          <p:nvSpPr>
            <p:cNvPr id="8" name="Freeform 8"/>
            <p:cNvSpPr/>
            <p:nvPr/>
          </p:nvSpPr>
          <p:spPr>
            <a:xfrm>
              <a:off x="0" y="0"/>
              <a:ext cx="1511671" cy="762155"/>
            </a:xfrm>
            <a:custGeom>
              <a:rect l="l" t="t" r="r" b="b"/>
              <a:pathLst>
                <a:path w="1511671" h="762155">
                  <a:moveTo>
                    <a:pt x="23743" y="0"/>
                  </a:moveTo>
                  <a:lnTo>
                    <a:pt x="1487928" y="0"/>
                  </a:lnTo>
                  <a:cubicBezTo>
                    <a:pt x="1494225" y="0"/>
                    <a:pt x="1500264" y="2502"/>
                    <a:pt x="1504717" y="6954"/>
                  </a:cubicBezTo>
                  <a:cubicBezTo>
                    <a:pt x="1509170" y="11407"/>
                    <a:pt x="1511671" y="17446"/>
                    <a:pt x="1511671" y="23743"/>
                  </a:cubicBezTo>
                  <a:lnTo>
                    <a:pt x="1511671" y="738411"/>
                  </a:lnTo>
                  <a:cubicBezTo>
                    <a:pt x="1511671" y="744709"/>
                    <a:pt x="1509170" y="750748"/>
                    <a:pt x="1504717" y="755200"/>
                  </a:cubicBezTo>
                  <a:cubicBezTo>
                    <a:pt x="1500264" y="759653"/>
                    <a:pt x="1494225" y="762155"/>
                    <a:pt x="1487928" y="762155"/>
                  </a:cubicBezTo>
                  <a:lnTo>
                    <a:pt x="23743" y="762155"/>
                  </a:lnTo>
                  <a:cubicBezTo>
                    <a:pt x="17446" y="762155"/>
                    <a:pt x="11407" y="759653"/>
                    <a:pt x="6954" y="755200"/>
                  </a:cubicBezTo>
                  <a:cubicBezTo>
                    <a:pt x="2502" y="750748"/>
                    <a:pt x="0" y="744709"/>
                    <a:pt x="0" y="738411"/>
                  </a:cubicBezTo>
                  <a:lnTo>
                    <a:pt x="0" y="23743"/>
                  </a:lnTo>
                  <a:cubicBezTo>
                    <a:pt x="0" y="17446"/>
                    <a:pt x="2502" y="11407"/>
                    <a:pt x="6954" y="6954"/>
                  </a:cubicBezTo>
                  <a:cubicBezTo>
                    <a:pt x="11407" y="2502"/>
                    <a:pt x="17446" y="0"/>
                    <a:pt x="23743" y="0"/>
                  </a:cubicBezTo>
                  <a:close/>
                </a:path>
              </a:pathLst>
            </a:custGeom>
            <a:solidFill>
              <a:srgbClr val="FFFFFF"/>
            </a:solidFill>
            <a:ln w="38100" cap="sq">
              <a:solidFill>
                <a:srgbClr val="48ABFF"/>
              </a:solidFill>
              <a:prstDash val="solid"/>
              <a:miter/>
            </a:ln>
          </p:spPr>
          <p:txBody>
            <a:bodyPr/>
            <a:lstStyle/>
            <a:p/>
          </p:txBody>
        </p:sp>
        <p:sp>
          <p:nvSpPr>
            <p:cNvPr id="9" name="TextBox 9"/>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9921912" y="5894229"/>
            <a:ext cx="2359374" cy="2359374"/>
            <a:chExt cx="812800" cy="812800"/>
          </a:xfrm>
        </p:grpSpPr>
        <p:sp>
          <p:nvSpPr>
            <p:cNvPr id="11" name="Freeform 11"/>
            <p:cNvSpPr/>
            <p:nvPr/>
          </p:nvSpPr>
          <p:spPr>
            <a:xfrm>
              <a:off x="0" y="0"/>
              <a:ext cx="812800" cy="812800"/>
            </a:xfrm>
            <a:custGeom>
              <a:rect l="l" t="t" r="r" b="b"/>
              <a:pathLst>
                <a:path w="812800" h="812800">
                  <a:moveTo>
                    <a:pt x="65627" y="0"/>
                  </a:moveTo>
                  <a:lnTo>
                    <a:pt x="747173" y="0"/>
                  </a:lnTo>
                  <a:cubicBezTo>
                    <a:pt x="764578" y="0"/>
                    <a:pt x="781271" y="6914"/>
                    <a:pt x="793578" y="19222"/>
                  </a:cubicBezTo>
                  <a:cubicBezTo>
                    <a:pt x="805886" y="31529"/>
                    <a:pt x="812800" y="48222"/>
                    <a:pt x="812800" y="65627"/>
                  </a:cubicBezTo>
                  <a:lnTo>
                    <a:pt x="812800" y="747173"/>
                  </a:lnTo>
                  <a:cubicBezTo>
                    <a:pt x="812800" y="764578"/>
                    <a:pt x="805886" y="781271"/>
                    <a:pt x="793578" y="793578"/>
                  </a:cubicBezTo>
                  <a:cubicBezTo>
                    <a:pt x="781271" y="805886"/>
                    <a:pt x="764578" y="812800"/>
                    <a:pt x="747173" y="812800"/>
                  </a:cubicBezTo>
                  <a:lnTo>
                    <a:pt x="65627" y="812800"/>
                  </a:lnTo>
                  <a:cubicBezTo>
                    <a:pt x="48222" y="812800"/>
                    <a:pt x="31529" y="805886"/>
                    <a:pt x="19222" y="793578"/>
                  </a:cubicBezTo>
                  <a:cubicBezTo>
                    <a:pt x="6914" y="781271"/>
                    <a:pt x="0" y="764578"/>
                    <a:pt x="0" y="747173"/>
                  </a:cubicBezTo>
                  <a:lnTo>
                    <a:pt x="0" y="65627"/>
                  </a:lnTo>
                  <a:cubicBezTo>
                    <a:pt x="0" y="48222"/>
                    <a:pt x="6914" y="31529"/>
                    <a:pt x="19222" y="19222"/>
                  </a:cubicBezTo>
                  <a:cubicBezTo>
                    <a:pt x="31529" y="6914"/>
                    <a:pt x="48222" y="0"/>
                    <a:pt x="65627" y="0"/>
                  </a:cubicBezTo>
                  <a:close/>
                </a:path>
              </a:pathLst>
            </a:custGeom>
            <a:solidFill>
              <a:srgbClr val="792D06"/>
            </a:solidFill>
          </p:spPr>
          <p:txBody>
            <a:bodyPr/>
            <a:lstStyle/>
            <a:p/>
          </p:txBody>
        </p:sp>
        <p:sp>
          <p:nvSpPr>
            <p:cNvPr id="12" name="TextBox 12"/>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3" name="Group 13"/>
          <p:cNvGrpSpPr/>
          <p:nvPr/>
        </p:nvGrpSpPr>
        <p:grpSpPr>
          <a:xfrm>
            <a:off x="10173268" y="6145585"/>
            <a:ext cx="6521350" cy="3287936"/>
            <a:chExt cx="1511671" cy="762155"/>
          </a:xfrm>
        </p:grpSpPr>
        <p:sp>
          <p:nvSpPr>
            <p:cNvPr id="14" name="Freeform 14"/>
            <p:cNvSpPr/>
            <p:nvPr/>
          </p:nvSpPr>
          <p:spPr>
            <a:xfrm>
              <a:off x="0" y="0"/>
              <a:ext cx="1511671" cy="762155"/>
            </a:xfrm>
            <a:custGeom>
              <a:rect l="l" t="t" r="r" b="b"/>
              <a:pathLst>
                <a:path w="1511671" h="762155">
                  <a:moveTo>
                    <a:pt x="23743" y="0"/>
                  </a:moveTo>
                  <a:lnTo>
                    <a:pt x="1487928" y="0"/>
                  </a:lnTo>
                  <a:cubicBezTo>
                    <a:pt x="1494225" y="0"/>
                    <a:pt x="1500264" y="2502"/>
                    <a:pt x="1504717" y="6954"/>
                  </a:cubicBezTo>
                  <a:cubicBezTo>
                    <a:pt x="1509170" y="11407"/>
                    <a:pt x="1511671" y="17446"/>
                    <a:pt x="1511671" y="23743"/>
                  </a:cubicBezTo>
                  <a:lnTo>
                    <a:pt x="1511671" y="738411"/>
                  </a:lnTo>
                  <a:cubicBezTo>
                    <a:pt x="1511671" y="744709"/>
                    <a:pt x="1509170" y="750748"/>
                    <a:pt x="1504717" y="755200"/>
                  </a:cubicBezTo>
                  <a:cubicBezTo>
                    <a:pt x="1500264" y="759653"/>
                    <a:pt x="1494225" y="762155"/>
                    <a:pt x="1487928" y="762155"/>
                  </a:cubicBezTo>
                  <a:lnTo>
                    <a:pt x="23743" y="762155"/>
                  </a:lnTo>
                  <a:cubicBezTo>
                    <a:pt x="17446" y="762155"/>
                    <a:pt x="11407" y="759653"/>
                    <a:pt x="6954" y="755200"/>
                  </a:cubicBezTo>
                  <a:cubicBezTo>
                    <a:pt x="2502" y="750748"/>
                    <a:pt x="0" y="744709"/>
                    <a:pt x="0" y="738411"/>
                  </a:cubicBezTo>
                  <a:lnTo>
                    <a:pt x="0" y="23743"/>
                  </a:lnTo>
                  <a:cubicBezTo>
                    <a:pt x="0" y="17446"/>
                    <a:pt x="2502" y="11407"/>
                    <a:pt x="6954" y="6954"/>
                  </a:cubicBezTo>
                  <a:cubicBezTo>
                    <a:pt x="11407" y="2502"/>
                    <a:pt x="17446" y="0"/>
                    <a:pt x="23743" y="0"/>
                  </a:cubicBezTo>
                  <a:close/>
                </a:path>
              </a:pathLst>
            </a:custGeom>
            <a:solidFill>
              <a:srgbClr val="FFFFFF"/>
            </a:solidFill>
            <a:ln w="38100" cap="sq">
              <a:solidFill>
                <a:srgbClr val="48ABFF"/>
              </a:solidFill>
              <a:prstDash val="solid"/>
              <a:miter/>
            </a:ln>
          </p:spPr>
          <p:txBody>
            <a:bodyPr/>
            <a:lstStyle/>
            <a:p/>
          </p:txBody>
        </p:sp>
        <p:sp>
          <p:nvSpPr>
            <p:cNvPr id="15" name="TextBox 15"/>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6" name="TextBox 16"/>
          <p:cNvSpPr txBox="1"/>
          <p:nvPr/>
        </p:nvSpPr>
        <p:spPr>
          <a:xfrm>
            <a:off x="10331119" y="6555953"/>
            <a:ext cx="6331308" cy="611627"/>
          </a:xfrm>
          <a:prstGeom prst="rect">
            <a:avLst/>
          </a:prstGeom>
        </p:spPr>
        <p:txBody>
          <a:bodyPr lIns="0" tIns="0" rIns="0" bIns="0" rtlCol="0" anchor="t">
            <a:spAutoFit/>
          </a:bodyPr>
          <a:lstStyle/>
          <a:p>
            <a:pPr algn="ctr">
              <a:lnSpc>
                <a:spcPts val="4400"/>
              </a:lnSpc>
            </a:pPr>
            <a:r>
              <a:rPr lang="en-US" sz="4835" spc="154">
                <a:solidFill>
                  <a:srgbClr val="000000"/>
                </a:solidFill>
                <a:latin typeface="Barlow Semi-Bold"/>
              </a:rPr>
              <a:t>Application analysis </a:t>
            </a:r>
          </a:p>
        </p:txBody>
      </p:sp>
      <p:sp>
        <p:nvSpPr>
          <p:cNvPr id="17" name="TextBox 17"/>
          <p:cNvSpPr txBox="1"/>
          <p:nvPr/>
        </p:nvSpPr>
        <p:spPr>
          <a:xfrm>
            <a:off x="10236097" y="7598844"/>
            <a:ext cx="6395691" cy="1309517"/>
          </a:xfrm>
          <a:prstGeom prst="rect">
            <a:avLst/>
          </a:prstGeom>
        </p:spPr>
        <p:txBody>
          <a:bodyPr lIns="0" tIns="0" rIns="0" bIns="0" rtlCol="0" anchor="t">
            <a:spAutoFit/>
          </a:bodyPr>
          <a:lstStyle/>
          <a:p>
            <a:pPr algn="ctr">
              <a:lnSpc>
                <a:spcPts val="5179"/>
              </a:lnSpc>
            </a:pPr>
            <a:r>
              <a:rPr lang="en-US" sz="4352" spc="139">
                <a:solidFill>
                  <a:srgbClr val="000000"/>
                </a:solidFill>
                <a:latin typeface="Barlow Semi-Bold"/>
              </a:rPr>
              <a:t>Multi-Rotor</a:t>
            </a:r>
          </a:p>
          <a:p>
            <a:pPr algn="ctr">
              <a:lnSpc>
                <a:spcPts val="5179"/>
              </a:lnSpc>
            </a:pPr>
            <a:r>
              <a:rPr lang="en-US" sz="4352" spc="139">
                <a:solidFill>
                  <a:srgbClr val="000000"/>
                </a:solidFill>
                <a:latin typeface="Barlow Semi-Bold"/>
              </a:rPr>
              <a:t>USD 4,609.12 Million</a:t>
            </a:r>
          </a:p>
        </p:txBody>
      </p:sp>
      <p:sp>
        <p:nvSpPr>
          <p:cNvPr id="18" name="TextBox 18"/>
          <p:cNvSpPr txBox="1"/>
          <p:nvPr/>
        </p:nvSpPr>
        <p:spPr>
          <a:xfrm>
            <a:off x="10363310" y="2499821"/>
            <a:ext cx="6331308" cy="611627"/>
          </a:xfrm>
          <a:prstGeom prst="rect">
            <a:avLst/>
          </a:prstGeom>
        </p:spPr>
        <p:txBody>
          <a:bodyPr lIns="0" tIns="0" rIns="0" bIns="0" rtlCol="0" anchor="t">
            <a:spAutoFit/>
          </a:bodyPr>
          <a:lstStyle/>
          <a:p>
            <a:pPr algn="ctr">
              <a:lnSpc>
                <a:spcPts val="4400"/>
              </a:lnSpc>
            </a:pPr>
            <a:r>
              <a:rPr lang="en-US" sz="4835" spc="154">
                <a:solidFill>
                  <a:srgbClr val="000000"/>
                </a:solidFill>
                <a:latin typeface="Barlow Semi-Bold"/>
              </a:rPr>
              <a:t>Type segment</a:t>
            </a:r>
          </a:p>
        </p:txBody>
      </p:sp>
      <p:sp>
        <p:nvSpPr>
          <p:cNvPr id="19" name="TextBox 19"/>
          <p:cNvSpPr txBox="1"/>
          <p:nvPr/>
        </p:nvSpPr>
        <p:spPr>
          <a:xfrm>
            <a:off x="10267512" y="3310379"/>
            <a:ext cx="6395691" cy="1961512"/>
          </a:xfrm>
          <a:prstGeom prst="rect">
            <a:avLst/>
          </a:prstGeom>
        </p:spPr>
        <p:txBody>
          <a:bodyPr lIns="0" tIns="0" rIns="0" bIns="0" rtlCol="0" anchor="t">
            <a:spAutoFit/>
          </a:bodyPr>
          <a:lstStyle/>
          <a:p>
            <a:pPr algn="ctr">
              <a:lnSpc>
                <a:spcPts val="5179"/>
              </a:lnSpc>
            </a:pPr>
            <a:r>
              <a:rPr lang="en-US" sz="4352" spc="139">
                <a:solidFill>
                  <a:srgbClr val="000000"/>
                </a:solidFill>
                <a:latin typeface="Barlow Semi-Bold"/>
              </a:rPr>
              <a:t>Firefighting Organizations</a:t>
            </a:r>
          </a:p>
          <a:p>
            <a:pPr algn="ctr">
              <a:lnSpc>
                <a:spcPts val="5179"/>
              </a:lnSpc>
            </a:pPr>
            <a:r>
              <a:rPr lang="en-US" sz="4352" spc="139">
                <a:solidFill>
                  <a:srgbClr val="000000"/>
                </a:solidFill>
                <a:latin typeface="Barlow Semi-Bold"/>
              </a:rPr>
              <a:t>USD 9,583.81 Million</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28700"/>
            <a:ext cx="11205204" cy="9258300"/>
          </a:xfrm>
          <a:custGeom>
            <a:rect l="l" t="t" r="r" b="b"/>
            <a:pathLst>
              <a:path w="11205204" h="9258300">
                <a:moveTo>
                  <a:pt x="0" y="0"/>
                </a:moveTo>
                <a:lnTo>
                  <a:pt x="11205204" y="0"/>
                </a:lnTo>
                <a:lnTo>
                  <a:pt x="11205204"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271967" y="173585"/>
            <a:ext cx="18016034" cy="811531"/>
          </a:xfrm>
          <a:prstGeom prst="rect">
            <a:avLst/>
          </a:prstGeom>
        </p:spPr>
        <p:txBody>
          <a:bodyPr lIns="0" tIns="0" rIns="0" bIns="0" rtlCol="0" anchor="t">
            <a:spAutoFit/>
          </a:bodyPr>
          <a:lstStyle/>
          <a:p>
            <a:pPr algn="ctr">
              <a:lnSpc>
                <a:spcPts val="6719"/>
              </a:lnSpc>
              <a:spcBef>
                <a:spcPct val="0"/>
              </a:spcBef>
            </a:pPr>
            <a:r>
              <a:rPr lang="en-US" sz="4799" spc="153">
                <a:solidFill>
                  <a:srgbClr val="000000"/>
                </a:solidFill>
                <a:latin typeface="Canva Sans"/>
              </a:rPr>
              <a:t>Global Aerial Firefighting Market Revenue share for 2022</a:t>
            </a:r>
          </a:p>
        </p:txBody>
      </p:sp>
      <p:sp>
        <p:nvSpPr>
          <p:cNvPr id="4" name="TextBox 4"/>
          <p:cNvSpPr txBox="1"/>
          <p:nvPr/>
        </p:nvSpPr>
        <p:spPr>
          <a:xfrm>
            <a:off x="9279983" y="5210175"/>
            <a:ext cx="8509489" cy="1640205"/>
          </a:xfrm>
          <a:prstGeom prst="rect">
            <a:avLst/>
          </a:prstGeom>
        </p:spPr>
        <p:txBody>
          <a:bodyPr lIns="0" tIns="0" rIns="0" bIns="0" rtlCol="0" anchor="t">
            <a:spAutoFit/>
          </a:bodyPr>
          <a:lstStyle/>
          <a:p>
            <a:pPr algn="ctr">
              <a:lnSpc>
                <a:spcPts val="6360"/>
              </a:lnSpc>
            </a:pPr>
            <a:r>
              <a:rPr lang="en-US" sz="6000" spc="192">
                <a:solidFill>
                  <a:srgbClr val="000000"/>
                </a:solidFill>
                <a:latin typeface="Barlow Semi-Bold"/>
              </a:rPr>
              <a:t>North America </a:t>
            </a:r>
          </a:p>
          <a:p>
            <a:pPr algn="ctr">
              <a:lnSpc>
                <a:spcPts val="6360"/>
              </a:lnSpc>
            </a:pPr>
            <a:r>
              <a:rPr lang="en-US" sz="6000" spc="192">
                <a:solidFill>
                  <a:srgbClr val="000000"/>
                </a:solidFill>
                <a:latin typeface="Barlow Semi-Bold"/>
              </a:rPr>
              <a:t> USD 2,112.22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grpSp>
        <p:nvGrpSpPr>
          <p:cNvPr id="3" name="Group 3"/>
          <p:cNvGrpSpPr/>
          <p:nvPr/>
        </p:nvGrpSpPr>
        <p:grpSpPr>
          <a:xfrm>
            <a:off x="9149794" y="1867338"/>
            <a:ext cx="8383390" cy="3089895"/>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8367532" y="5295254"/>
            <a:ext cx="9165652" cy="3124408"/>
            <a:chExt cx="7487197" cy="2552253"/>
          </a:xfrm>
        </p:grpSpPr>
        <p:sp>
          <p:nvSpPr>
            <p:cNvPr id="6" name="Freeform 6"/>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52321F"/>
            </a:solidFill>
          </p:spPr>
          <p:txBody>
            <a:bodyPr/>
            <a:lstStyle/>
            <a:p/>
          </p:txBody>
        </p:sp>
      </p:grpSp>
      <p:grpSp>
        <p:nvGrpSpPr>
          <p:cNvPr id="7" name="Group 7"/>
          <p:cNvGrpSpPr/>
          <p:nvPr/>
        </p:nvGrpSpPr>
        <p:grpSpPr>
          <a:xfrm>
            <a:off x="8367532" y="1867338"/>
            <a:ext cx="9165652" cy="3089895"/>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B68254"/>
            </a:solidFill>
          </p:spPr>
          <p:txBody>
            <a:bodyPr/>
            <a:lstStyle/>
            <a:p/>
          </p:txBody>
        </p:sp>
      </p:grpSp>
      <p:grpSp>
        <p:nvGrpSpPr>
          <p:cNvPr id="9" name="Group 9"/>
          <p:cNvGrpSpPr/>
          <p:nvPr/>
        </p:nvGrpSpPr>
        <p:grpSpPr>
          <a:xfrm>
            <a:off x="7190219" y="2345389"/>
            <a:ext cx="2354627" cy="2133792"/>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52321F"/>
            </a:solidFill>
          </p:spPr>
          <p:txBody>
            <a:bodyPr/>
            <a:lstStyle/>
            <a:p/>
          </p:txBody>
        </p:sp>
      </p:grpSp>
      <p:grpSp>
        <p:nvGrpSpPr>
          <p:cNvPr id="11" name="Group 11"/>
          <p:cNvGrpSpPr/>
          <p:nvPr/>
        </p:nvGrpSpPr>
        <p:grpSpPr>
          <a:xfrm>
            <a:off x="6919676" y="5715024"/>
            <a:ext cx="2625170" cy="2133792"/>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B68254"/>
            </a:solidFill>
          </p:spPr>
          <p:txBody>
            <a:bodyPr/>
            <a:lstStyle/>
            <a:p/>
          </p:txBody>
        </p:sp>
      </p:grpSp>
      <p:grpSp>
        <p:nvGrpSpPr>
          <p:cNvPr id="13" name="Group 13"/>
          <p:cNvGrpSpPr>
            <a:grpSpLocks noChangeAspect="1"/>
          </p:cNvGrpSpPr>
          <p:nvPr/>
        </p:nvGrpSpPr>
        <p:grpSpPr>
          <a:xfrm rot="5400000">
            <a:off x="9420544" y="3103483"/>
            <a:ext cx="713169" cy="617604"/>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2321F"/>
            </a:solidFill>
          </p:spPr>
          <p:txBody>
            <a:bodyPr/>
            <a:lstStyle/>
            <a:p/>
          </p:txBody>
        </p:sp>
      </p:grpSp>
      <p:grpSp>
        <p:nvGrpSpPr>
          <p:cNvPr id="15" name="Group 15"/>
          <p:cNvGrpSpPr>
            <a:grpSpLocks noChangeAspect="1"/>
          </p:cNvGrpSpPr>
          <p:nvPr/>
        </p:nvGrpSpPr>
        <p:grpSpPr>
          <a:xfrm rot="5400000">
            <a:off x="9420544" y="6531399"/>
            <a:ext cx="713169" cy="617604"/>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B68254"/>
            </a:solidFill>
          </p:spPr>
          <p:txBody>
            <a:bodyPr/>
            <a:lstStyle/>
            <a:p/>
          </p:txBody>
        </p:sp>
      </p:grpSp>
      <p:sp>
        <p:nvSpPr>
          <p:cNvPr id="17" name="TextBox 17"/>
          <p:cNvSpPr txBox="1"/>
          <p:nvPr/>
        </p:nvSpPr>
        <p:spPr>
          <a:xfrm>
            <a:off x="7190219" y="3049261"/>
            <a:ext cx="2354627" cy="556389"/>
          </a:xfrm>
          <a:prstGeom prst="rect">
            <a:avLst/>
          </a:prstGeom>
        </p:spPr>
        <p:txBody>
          <a:bodyPr lIns="0" tIns="0" rIns="0" bIns="0" rtlCol="0" anchor="t">
            <a:spAutoFit/>
          </a:bodyPr>
          <a:lstStyle/>
          <a:p>
            <a:pPr algn="ctr">
              <a:lnSpc>
                <a:spcPts val="4574"/>
              </a:lnSpc>
              <a:spcBef>
                <a:spcPct val="0"/>
              </a:spcBef>
            </a:pPr>
            <a:r>
              <a:rPr lang="en-US" sz="3267" spc="104">
                <a:solidFill>
                  <a:srgbClr val="FFFFFF"/>
                </a:solidFill>
                <a:latin typeface="Garet Bold"/>
              </a:rPr>
              <a:t>Drivers</a:t>
            </a:r>
          </a:p>
        </p:txBody>
      </p:sp>
      <p:sp>
        <p:nvSpPr>
          <p:cNvPr id="18" name="TextBox 18"/>
          <p:cNvSpPr txBox="1"/>
          <p:nvPr/>
        </p:nvSpPr>
        <p:spPr>
          <a:xfrm>
            <a:off x="6919676" y="6528669"/>
            <a:ext cx="2895713" cy="556389"/>
          </a:xfrm>
          <a:prstGeom prst="rect">
            <a:avLst/>
          </a:prstGeom>
        </p:spPr>
        <p:txBody>
          <a:bodyPr lIns="0" tIns="0" rIns="0" bIns="0" rtlCol="0" anchor="t">
            <a:spAutoFit/>
          </a:bodyPr>
          <a:lstStyle/>
          <a:p>
            <a:pPr algn="ctr">
              <a:lnSpc>
                <a:spcPts val="4574"/>
              </a:lnSpc>
              <a:spcBef>
                <a:spcPct val="0"/>
              </a:spcBef>
            </a:pPr>
            <a:r>
              <a:rPr lang="en-US" sz="3267" spc="104">
                <a:solidFill>
                  <a:srgbClr val="FFFFFF"/>
                </a:solidFill>
                <a:latin typeface="Garet Bold"/>
              </a:rPr>
              <a:t>Restraints</a:t>
            </a:r>
          </a:p>
        </p:txBody>
      </p:sp>
      <p:sp>
        <p:nvSpPr>
          <p:cNvPr id="19" name="TextBox 19"/>
          <p:cNvSpPr txBox="1"/>
          <p:nvPr/>
        </p:nvSpPr>
        <p:spPr>
          <a:xfrm>
            <a:off x="10085663" y="2547992"/>
            <a:ext cx="7199614" cy="1587501"/>
          </a:xfrm>
          <a:prstGeom prst="rect">
            <a:avLst/>
          </a:prstGeom>
        </p:spPr>
        <p:txBody>
          <a:bodyPr lIns="0" tIns="0" rIns="0" bIns="0" rtlCol="0" anchor="t">
            <a:spAutoFit/>
          </a:bodyPr>
          <a:lstStyle/>
          <a:p>
            <a:pPr>
              <a:lnSpc>
                <a:spcPts val="6249"/>
              </a:lnSpc>
            </a:pPr>
            <a:r>
              <a:rPr lang="en-US" sz="4999" spc="159">
                <a:solidFill>
                  <a:srgbClr val="FFFFFF"/>
                </a:solidFill>
                <a:latin typeface="Barlow Semi-Bold"/>
              </a:rPr>
              <a:t>Increase in fire-related incidents</a:t>
            </a:r>
          </a:p>
        </p:txBody>
      </p:sp>
      <p:sp>
        <p:nvSpPr>
          <p:cNvPr id="20" name="TextBox 20"/>
          <p:cNvSpPr txBox="1"/>
          <p:nvPr/>
        </p:nvSpPr>
        <p:spPr>
          <a:xfrm>
            <a:off x="10300431" y="5920833"/>
            <a:ext cx="6984846" cy="1758950"/>
          </a:xfrm>
          <a:prstGeom prst="rect">
            <a:avLst/>
          </a:prstGeom>
        </p:spPr>
        <p:txBody>
          <a:bodyPr lIns="0" tIns="0" rIns="0" bIns="0" rtlCol="0" anchor="t">
            <a:spAutoFit/>
          </a:bodyPr>
          <a:lstStyle/>
          <a:p>
            <a:pPr>
              <a:lnSpc>
                <a:spcPts val="7000"/>
              </a:lnSpc>
            </a:pPr>
            <a:r>
              <a:rPr lang="en-US" sz="5000" spc="160">
                <a:solidFill>
                  <a:srgbClr val="FFFFFF"/>
                </a:solidFill>
                <a:latin typeface="Barlow Semi-Bold"/>
              </a:rPr>
              <a:t>High cost associated with aerial firefighting</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r="-41"/>
            </a:stretch>
          </a:blipFill>
        </p:spPr>
        <p:txBody>
          <a:bodyPr/>
          <a:lstStyle/>
          <a:p/>
        </p:txBody>
      </p:sp>
      <p:grpSp>
        <p:nvGrpSpPr>
          <p:cNvPr id="3" name="Group 3"/>
          <p:cNvGrpSpPr/>
          <p:nvPr/>
        </p:nvGrpSpPr>
        <p:grpSpPr>
          <a:xfrm>
            <a:off x="6405995" y="2431473"/>
            <a:ext cx="11632623" cy="7450282"/>
            <a:chExt cx="3063736" cy="1962214"/>
          </a:xfrm>
        </p:grpSpPr>
        <p:sp>
          <p:nvSpPr>
            <p:cNvPr id="4" name="Freeform 4"/>
            <p:cNvSpPr/>
            <p:nvPr/>
          </p:nvSpPr>
          <p:spPr>
            <a:xfrm>
              <a:off x="0" y="0"/>
              <a:ext cx="3063736" cy="1962214"/>
            </a:xfrm>
            <a:custGeom>
              <a:rect l="l" t="t" r="r" b="b"/>
              <a:pathLst>
                <a:path w="3063736" h="1962214">
                  <a:moveTo>
                    <a:pt x="33942" y="0"/>
                  </a:moveTo>
                  <a:lnTo>
                    <a:pt x="3029794" y="0"/>
                  </a:lnTo>
                  <a:cubicBezTo>
                    <a:pt x="3048540" y="0"/>
                    <a:pt x="3063736" y="15196"/>
                    <a:pt x="3063736" y="33942"/>
                  </a:cubicBezTo>
                  <a:lnTo>
                    <a:pt x="3063736" y="1928272"/>
                  </a:lnTo>
                  <a:cubicBezTo>
                    <a:pt x="3063736" y="1947018"/>
                    <a:pt x="3048540" y="1962214"/>
                    <a:pt x="3029794" y="1962214"/>
                  </a:cubicBezTo>
                  <a:lnTo>
                    <a:pt x="33942" y="1962214"/>
                  </a:lnTo>
                  <a:cubicBezTo>
                    <a:pt x="15196" y="1962214"/>
                    <a:pt x="0" y="1947018"/>
                    <a:pt x="0" y="1928272"/>
                  </a:cubicBezTo>
                  <a:lnTo>
                    <a:pt x="0" y="33942"/>
                  </a:lnTo>
                  <a:cubicBezTo>
                    <a:pt x="0" y="15196"/>
                    <a:pt x="15196" y="0"/>
                    <a:pt x="33942" y="0"/>
                  </a:cubicBezTo>
                  <a:close/>
                </a:path>
              </a:pathLst>
            </a:custGeom>
            <a:solidFill>
              <a:srgbClr val="000000">
                <a:alpha val="69804"/>
              </a:srgbClr>
            </a:solidFill>
          </p:spPr>
          <p:txBody>
            <a:bodyPr/>
            <a:lstStyle/>
            <a:p/>
          </p:txBody>
        </p:sp>
        <p:sp>
          <p:nvSpPr>
            <p:cNvPr id="5" name="TextBox 5"/>
            <p:cNvSpPr txBox="1"/>
            <p:nvPr/>
          </p:nvSpPr>
          <p:spPr>
            <a:xfrm>
              <a:off x="0" y="-38100"/>
              <a:ext cx="3063736" cy="200031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509207" y="650554"/>
            <a:ext cx="10957859" cy="832492"/>
          </a:xfrm>
          <a:prstGeom prst="rect">
            <a:avLst/>
          </a:prstGeom>
        </p:spPr>
        <p:txBody>
          <a:bodyPr lIns="0" tIns="0" rIns="0" bIns="0" rtlCol="0" anchor="t">
            <a:spAutoFit/>
          </a:bodyPr>
          <a:lstStyle/>
          <a:p>
            <a:pPr algn="ctr">
              <a:lnSpc>
                <a:spcPts val="6420"/>
              </a:lnSpc>
            </a:pPr>
            <a:r>
              <a:rPr lang="en-US" sz="6000">
                <a:solidFill>
                  <a:srgbClr val="000000"/>
                </a:solidFill>
                <a:latin typeface="Canva Sans"/>
              </a:rPr>
              <a:t>AUTHOR'S PERSPECTIVE</a:t>
            </a:r>
          </a:p>
        </p:txBody>
      </p:sp>
      <p:sp>
        <p:nvSpPr>
          <p:cNvPr id="7" name="TextBox 7"/>
          <p:cNvSpPr txBox="1"/>
          <p:nvPr/>
        </p:nvSpPr>
        <p:spPr>
          <a:xfrm>
            <a:off x="6631998" y="2800003"/>
            <a:ext cx="11180618" cy="6656071"/>
          </a:xfrm>
          <a:prstGeom prst="rect">
            <a:avLst/>
          </a:prstGeom>
        </p:spPr>
        <p:txBody>
          <a:bodyPr lIns="0" tIns="0" rIns="0" bIns="0" rtlCol="0" anchor="t">
            <a:spAutoFit/>
          </a:bodyPr>
          <a:lstStyle/>
          <a:p>
            <a:pPr marL="582922" lvl="1" indent="-291461">
              <a:lnSpc>
                <a:spcPts val="3779"/>
              </a:lnSpc>
              <a:buFont typeface="Arial"/>
              <a:buChar char="•"/>
            </a:pPr>
            <a:r>
              <a:rPr lang="en-US" sz="2699">
                <a:solidFill>
                  <a:srgbClr val="FFFFFF"/>
                </a:solidFill>
                <a:latin typeface="Canva Sans"/>
              </a:rPr>
              <a:t>The Global Aerial Firefighting Market revenue in 2017: USD 8,372.03 Million</a:t>
            </a:r>
          </a:p>
          <a:p>
            <a:pPr marL="582922" lvl="1" indent="-291461">
              <a:lnSpc>
                <a:spcPts val="3779"/>
              </a:lnSpc>
              <a:buFont typeface="Arial"/>
              <a:buChar char="•"/>
            </a:pPr>
            <a:r>
              <a:rPr lang="en-US" sz="2699">
                <a:solidFill>
                  <a:srgbClr val="FFFFFF"/>
                </a:solidFill>
                <a:latin typeface="Canva Sans"/>
              </a:rPr>
              <a:t>Firefighting Organizations held for largest share of total revenue generated in 2020</a:t>
            </a:r>
          </a:p>
          <a:p>
            <a:pPr marL="582922" lvl="1" indent="-291461">
              <a:lnSpc>
                <a:spcPts val="3779"/>
              </a:lnSpc>
              <a:buFont typeface="Arial"/>
              <a:buChar char="•"/>
            </a:pPr>
            <a:r>
              <a:rPr lang="en-US" sz="2699">
                <a:solidFill>
                  <a:srgbClr val="FFFFFF"/>
                </a:solidFill>
                <a:latin typeface="Canva Sans"/>
              </a:rPr>
              <a:t>Fixed Wing held maximum share of Aerial Firefighting market in 2020</a:t>
            </a:r>
          </a:p>
          <a:p>
            <a:pPr marL="582922" lvl="1" indent="-291461">
              <a:lnSpc>
                <a:spcPts val="3779"/>
              </a:lnSpc>
              <a:buFont typeface="Arial"/>
              <a:buChar char="•"/>
            </a:pPr>
            <a:r>
              <a:rPr lang="en-US" sz="2699">
                <a:solidFill>
                  <a:srgbClr val="FFFFFF"/>
                </a:solidFill>
                <a:latin typeface="Canva Sans"/>
              </a:rPr>
              <a:t>Increase in fire-related incidents and rising usage of aircraft in firefighting are driving the growth of the aerial firefighting market</a:t>
            </a:r>
          </a:p>
          <a:p>
            <a:pPr marL="582922" lvl="1" indent="-291461">
              <a:lnSpc>
                <a:spcPts val="3779"/>
              </a:lnSpc>
              <a:buFont typeface="Arial"/>
              <a:buChar char="•"/>
            </a:pPr>
            <a:r>
              <a:rPr lang="en-US" sz="2699">
                <a:solidFill>
                  <a:srgbClr val="FFFFFF"/>
                </a:solidFill>
                <a:latin typeface="Canva Sans"/>
              </a:rPr>
              <a:t>High-cost associated with aerial firefighting can hamper the growth of the aerial firefighting market</a:t>
            </a:r>
          </a:p>
          <a:p>
            <a:pPr marL="582922" lvl="1" indent="-291461">
              <a:lnSpc>
                <a:spcPts val="3779"/>
              </a:lnSpc>
              <a:buFont typeface="Arial"/>
              <a:buChar char="•"/>
            </a:pPr>
            <a:r>
              <a:rPr lang="en-US" sz="2699">
                <a:solidFill>
                  <a:srgbClr val="FFFFFF"/>
                </a:solidFill>
                <a:latin typeface="Canva Sans"/>
              </a:rPr>
              <a:t>Availability of technologically advanced aerial firefighting will provide enormous growth opportunities for the growth of the aerial firefighting market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11" b="-9211"/>
            </a:stretch>
          </a:blipFill>
        </p:spPr>
        <p:txBody>
          <a:bodyPr/>
          <a:lstStyle/>
          <a:p/>
        </p:txBody>
      </p:sp>
      <p:sp>
        <p:nvSpPr>
          <p:cNvPr id="3" name="Freeform 3"/>
          <p:cNvSpPr/>
          <p:nvPr/>
        </p:nvSpPr>
        <p:spPr>
          <a:xfrm>
            <a:off x="226475" y="2952763"/>
            <a:ext cx="4252606" cy="1722305"/>
          </a:xfrm>
          <a:custGeom>
            <a:rect l="l" t="t" r="r" b="b"/>
            <a:pathLst>
              <a:path w="4252606" h="1722305">
                <a:moveTo>
                  <a:pt x="0" y="0"/>
                </a:moveTo>
                <a:lnTo>
                  <a:pt x="4252607" y="0"/>
                </a:lnTo>
                <a:lnTo>
                  <a:pt x="4252607" y="1722306"/>
                </a:lnTo>
                <a:lnTo>
                  <a:pt x="0" y="1722306"/>
                </a:lnTo>
                <a:lnTo>
                  <a:pt x="0" y="0"/>
                </a:lnTo>
                <a:close/>
              </a:path>
            </a:pathLst>
          </a:custGeom>
          <a:blipFill>
            <a:blip r:embed="rId3"/>
            <a:stretch>
              <a:fillRect/>
            </a:stretch>
          </a:blipFill>
        </p:spPr>
        <p:txBody>
          <a:bodyPr/>
          <a:lstStyle/>
          <a:p/>
        </p:txBody>
      </p:sp>
      <p:sp>
        <p:nvSpPr>
          <p:cNvPr id="4" name="Freeform 4"/>
          <p:cNvSpPr/>
          <p:nvPr/>
        </p:nvSpPr>
        <p:spPr>
          <a:xfrm>
            <a:off x="0" y="5549946"/>
            <a:ext cx="6566101" cy="850857"/>
          </a:xfrm>
          <a:custGeom>
            <a:rect l="l" t="t" r="r" b="b"/>
            <a:pathLst>
              <a:path w="6566101" h="850857">
                <a:moveTo>
                  <a:pt x="0" y="0"/>
                </a:moveTo>
                <a:lnTo>
                  <a:pt x="6566101" y="0"/>
                </a:lnTo>
                <a:lnTo>
                  <a:pt x="6566101" y="850857"/>
                </a:lnTo>
                <a:lnTo>
                  <a:pt x="0" y="850857"/>
                </a:lnTo>
                <a:lnTo>
                  <a:pt x="0" y="0"/>
                </a:lnTo>
                <a:close/>
              </a:path>
            </a:pathLst>
          </a:custGeom>
          <a:blipFill>
            <a:blip r:embed="rId4"/>
            <a:stretch>
              <a:fillRect/>
            </a:stretch>
          </a:blipFill>
        </p:spPr>
        <p:txBody>
          <a:bodyPr/>
          <a:lstStyle/>
          <a:p/>
        </p:txBody>
      </p:sp>
      <p:sp>
        <p:nvSpPr>
          <p:cNvPr id="5" name="Freeform 5"/>
          <p:cNvSpPr/>
          <p:nvPr/>
        </p:nvSpPr>
        <p:spPr>
          <a:xfrm>
            <a:off x="7614187" y="4885338"/>
            <a:ext cx="2965741" cy="1936178"/>
          </a:xfrm>
          <a:custGeom>
            <a:rect l="l" t="t" r="r" b="b"/>
            <a:pathLst>
              <a:path w="2965741" h="1936178">
                <a:moveTo>
                  <a:pt x="0" y="0"/>
                </a:moveTo>
                <a:lnTo>
                  <a:pt x="2965741" y="0"/>
                </a:lnTo>
                <a:lnTo>
                  <a:pt x="2965741" y="1936177"/>
                </a:lnTo>
                <a:lnTo>
                  <a:pt x="0" y="1936177"/>
                </a:lnTo>
                <a:lnTo>
                  <a:pt x="0" y="0"/>
                </a:lnTo>
                <a:close/>
              </a:path>
            </a:pathLst>
          </a:custGeom>
          <a:blipFill>
            <a:blip r:embed="rId5"/>
            <a:stretch>
              <a:fillRect t="-21043" b="-32131"/>
            </a:stretch>
          </a:blipFill>
        </p:spPr>
        <p:txBody>
          <a:bodyPr/>
          <a:lstStyle/>
          <a:p/>
        </p:txBody>
      </p:sp>
      <p:sp>
        <p:nvSpPr>
          <p:cNvPr id="6" name="Freeform 6"/>
          <p:cNvSpPr/>
          <p:nvPr/>
        </p:nvSpPr>
        <p:spPr>
          <a:xfrm>
            <a:off x="875676" y="7557170"/>
            <a:ext cx="2954205" cy="1701130"/>
          </a:xfrm>
          <a:custGeom>
            <a:rect l="l" t="t" r="r" b="b"/>
            <a:pathLst>
              <a:path w="2954205" h="1701130">
                <a:moveTo>
                  <a:pt x="0" y="0"/>
                </a:moveTo>
                <a:lnTo>
                  <a:pt x="2954205" y="0"/>
                </a:lnTo>
                <a:lnTo>
                  <a:pt x="2954205" y="1701130"/>
                </a:lnTo>
                <a:lnTo>
                  <a:pt x="0" y="1701130"/>
                </a:lnTo>
                <a:lnTo>
                  <a:pt x="0" y="0"/>
                </a:lnTo>
                <a:close/>
              </a:path>
            </a:pathLst>
          </a:custGeom>
          <a:blipFill>
            <a:blip r:embed="rId6"/>
            <a:stretch>
              <a:fillRect/>
            </a:stretch>
          </a:blipFill>
        </p:spPr>
        <p:txBody>
          <a:bodyPr/>
          <a:lstStyle/>
          <a:p/>
        </p:txBody>
      </p:sp>
      <p:sp>
        <p:nvSpPr>
          <p:cNvPr id="7" name="Freeform 7"/>
          <p:cNvSpPr/>
          <p:nvPr/>
        </p:nvSpPr>
        <p:spPr>
          <a:xfrm>
            <a:off x="14632271" y="3046140"/>
            <a:ext cx="3360188" cy="1295773"/>
          </a:xfrm>
          <a:custGeom>
            <a:rect l="l" t="t" r="r" b="b"/>
            <a:pathLst>
              <a:path w="3360188" h="1295773">
                <a:moveTo>
                  <a:pt x="0" y="0"/>
                </a:moveTo>
                <a:lnTo>
                  <a:pt x="3360188" y="0"/>
                </a:lnTo>
                <a:lnTo>
                  <a:pt x="3360188" y="1295773"/>
                </a:lnTo>
                <a:lnTo>
                  <a:pt x="0" y="1295773"/>
                </a:lnTo>
                <a:lnTo>
                  <a:pt x="0" y="0"/>
                </a:lnTo>
                <a:close/>
              </a:path>
            </a:pathLst>
          </a:custGeom>
          <a:blipFill>
            <a:blip r:embed="rId7"/>
            <a:stretch>
              <a:fillRect/>
            </a:stretch>
          </a:blipFill>
        </p:spPr>
        <p:txBody>
          <a:bodyPr/>
          <a:lstStyle/>
          <a:p/>
        </p:txBody>
      </p:sp>
      <p:sp>
        <p:nvSpPr>
          <p:cNvPr id="8" name="Freeform 8"/>
          <p:cNvSpPr/>
          <p:nvPr/>
        </p:nvSpPr>
        <p:spPr>
          <a:xfrm>
            <a:off x="12109816" y="5251477"/>
            <a:ext cx="5044910" cy="1203899"/>
          </a:xfrm>
          <a:custGeom>
            <a:rect l="l" t="t" r="r" b="b"/>
            <a:pathLst>
              <a:path w="5044910" h="1203899">
                <a:moveTo>
                  <a:pt x="0" y="0"/>
                </a:moveTo>
                <a:lnTo>
                  <a:pt x="5044910" y="0"/>
                </a:lnTo>
                <a:lnTo>
                  <a:pt x="5044910" y="1203899"/>
                </a:lnTo>
                <a:lnTo>
                  <a:pt x="0" y="1203899"/>
                </a:lnTo>
                <a:lnTo>
                  <a:pt x="0" y="0"/>
                </a:lnTo>
                <a:close/>
              </a:path>
            </a:pathLst>
          </a:custGeom>
          <a:blipFill>
            <a:blip r:embed="rId8"/>
            <a:stretch>
              <a:fillRect/>
            </a:stretch>
          </a:blipFill>
        </p:spPr>
        <p:txBody>
          <a:bodyPr/>
          <a:lstStyle/>
          <a:p/>
        </p:txBody>
      </p:sp>
      <p:sp>
        <p:nvSpPr>
          <p:cNvPr id="9" name="Freeform 9"/>
          <p:cNvSpPr/>
          <p:nvPr/>
        </p:nvSpPr>
        <p:spPr>
          <a:xfrm>
            <a:off x="5405785" y="2961404"/>
            <a:ext cx="5174143" cy="1465244"/>
          </a:xfrm>
          <a:custGeom>
            <a:rect l="l" t="t" r="r" b="b"/>
            <a:pathLst>
              <a:path w="5174143" h="1465244">
                <a:moveTo>
                  <a:pt x="0" y="0"/>
                </a:moveTo>
                <a:lnTo>
                  <a:pt x="5174143" y="0"/>
                </a:lnTo>
                <a:lnTo>
                  <a:pt x="5174143" y="1465245"/>
                </a:lnTo>
                <a:lnTo>
                  <a:pt x="0" y="1465245"/>
                </a:lnTo>
                <a:lnTo>
                  <a:pt x="0" y="0"/>
                </a:lnTo>
                <a:close/>
              </a:path>
            </a:pathLst>
          </a:custGeom>
          <a:blipFill>
            <a:blip r:embed="rId9"/>
            <a:stretch>
              <a:fillRect l="-4424" t="-17968" r="-6194" b="-21093"/>
            </a:stretch>
          </a:blipFill>
        </p:spPr>
        <p:txBody>
          <a:bodyPr/>
          <a:lstStyle/>
          <a:p/>
        </p:txBody>
      </p:sp>
      <p:sp>
        <p:nvSpPr>
          <p:cNvPr id="10" name="Freeform 10"/>
          <p:cNvSpPr/>
          <p:nvPr/>
        </p:nvSpPr>
        <p:spPr>
          <a:xfrm>
            <a:off x="11625058" y="2712984"/>
            <a:ext cx="1962084" cy="1962084"/>
          </a:xfrm>
          <a:custGeom>
            <a:rect l="l" t="t" r="r" b="b"/>
            <a:pathLst>
              <a:path w="1962084" h="1962084">
                <a:moveTo>
                  <a:pt x="0" y="0"/>
                </a:moveTo>
                <a:lnTo>
                  <a:pt x="1962084" y="0"/>
                </a:lnTo>
                <a:lnTo>
                  <a:pt x="1962084" y="1962085"/>
                </a:lnTo>
                <a:lnTo>
                  <a:pt x="0" y="1962085"/>
                </a:lnTo>
                <a:lnTo>
                  <a:pt x="0" y="0"/>
                </a:lnTo>
                <a:close/>
              </a:path>
            </a:pathLst>
          </a:custGeom>
          <a:blipFill>
            <a:blip r:embed="rId10"/>
            <a:stretch>
              <a:fillRect l="-111" t="-223" r="-334" b="-223"/>
            </a:stretch>
          </a:blipFill>
        </p:spPr>
        <p:txBody>
          <a:bodyPr/>
          <a:lstStyle/>
          <a:p/>
        </p:txBody>
      </p:sp>
      <p:sp>
        <p:nvSpPr>
          <p:cNvPr id="11" name="Freeform 11"/>
          <p:cNvSpPr/>
          <p:nvPr/>
        </p:nvSpPr>
        <p:spPr>
          <a:xfrm>
            <a:off x="5871437" y="7557170"/>
            <a:ext cx="4708491" cy="1470396"/>
          </a:xfrm>
          <a:custGeom>
            <a:rect l="l" t="t" r="r" b="b"/>
            <a:pathLst>
              <a:path w="4708491" h="1470396">
                <a:moveTo>
                  <a:pt x="0" y="0"/>
                </a:moveTo>
                <a:lnTo>
                  <a:pt x="4708491" y="0"/>
                </a:lnTo>
                <a:lnTo>
                  <a:pt x="4708491" y="1470396"/>
                </a:lnTo>
                <a:lnTo>
                  <a:pt x="0" y="1470396"/>
                </a:lnTo>
                <a:lnTo>
                  <a:pt x="0" y="0"/>
                </a:lnTo>
                <a:close/>
              </a:path>
            </a:pathLst>
          </a:custGeom>
          <a:blipFill>
            <a:blip r:embed="rId11"/>
            <a:stretch>
              <a:fillRect l="-23540" t="-71412" r="-23849" b="-76372"/>
            </a:stretch>
          </a:blipFill>
        </p:spPr>
        <p:txBody>
          <a:bodyPr/>
          <a:lstStyle/>
          <a:p/>
        </p:txBody>
      </p:sp>
      <p:sp>
        <p:nvSpPr>
          <p:cNvPr id="12" name="Freeform 12"/>
          <p:cNvSpPr/>
          <p:nvPr/>
        </p:nvSpPr>
        <p:spPr>
          <a:xfrm>
            <a:off x="11897743" y="7185868"/>
            <a:ext cx="5678205" cy="1533285"/>
          </a:xfrm>
          <a:custGeom>
            <a:rect l="l" t="t" r="r" b="b"/>
            <a:pathLst>
              <a:path w="5678205" h="1533285">
                <a:moveTo>
                  <a:pt x="0" y="0"/>
                </a:moveTo>
                <a:lnTo>
                  <a:pt x="5678205" y="0"/>
                </a:lnTo>
                <a:lnTo>
                  <a:pt x="5678205" y="1533285"/>
                </a:lnTo>
                <a:lnTo>
                  <a:pt x="0" y="1533285"/>
                </a:lnTo>
                <a:lnTo>
                  <a:pt x="0" y="0"/>
                </a:lnTo>
                <a:close/>
              </a:path>
            </a:pathLst>
          </a:custGeom>
          <a:blipFill>
            <a:blip r:embed="rId12"/>
            <a:stretch>
              <a:fillRect l="-6534" t="-61202" r="-7253" b="-59420"/>
            </a:stretch>
          </a:blipFill>
        </p:spPr>
        <p:txBody>
          <a:bodyPr/>
          <a:lstStyle/>
          <a:p/>
        </p:txBody>
      </p:sp>
      <p:sp>
        <p:nvSpPr>
          <p:cNvPr id="13" name="TextBox 13"/>
          <p:cNvSpPr txBox="1"/>
          <p:nvPr/>
        </p:nvSpPr>
        <p:spPr>
          <a:xfrm>
            <a:off x="5162248" y="700088"/>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sp>
        <p:nvSpPr>
          <p:cNvPr id="3" name="TextBox 3"/>
          <p:cNvSpPr txBox="1"/>
          <p:nvPr/>
        </p:nvSpPr>
        <p:spPr>
          <a:xfrm>
            <a:off x="5123210" y="581037"/>
            <a:ext cx="7761030" cy="443207"/>
          </a:xfrm>
          <a:prstGeom prst="rect">
            <a:avLst/>
          </a:prstGeom>
        </p:spPr>
        <p:txBody>
          <a:bodyPr lIns="0" tIns="0" rIns="0" bIns="0" rtlCol="0" anchor="t">
            <a:spAutoFit/>
          </a:bodyPr>
          <a:lstStyle/>
          <a:p>
            <a:pPr algn="ctr">
              <a:lnSpc>
                <a:spcPts val="3252"/>
              </a:lnSpc>
            </a:pPr>
            <a:r>
              <a:rPr lang="en-US" sz="3424">
                <a:solidFill>
                  <a:srgbClr val="000000"/>
                </a:solidFill>
                <a:latin typeface="Georgia Pro Bold"/>
              </a:rPr>
              <a:t>For Full Report</a:t>
            </a:r>
          </a:p>
        </p:txBody>
      </p:sp>
      <p:sp>
        <p:nvSpPr>
          <p:cNvPr id="4" name="TextBox 4"/>
          <p:cNvSpPr txBox="1"/>
          <p:nvPr/>
        </p:nvSpPr>
        <p:spPr>
          <a:xfrm>
            <a:off x="3882324" y="733022"/>
            <a:ext cx="10523352" cy="1537203"/>
          </a:xfrm>
          <a:prstGeom prst="rect">
            <a:avLst/>
          </a:prstGeom>
        </p:spPr>
        <p:txBody>
          <a:bodyPr lIns="0" tIns="0" rIns="0" bIns="0" rtlCol="0" anchor="t">
            <a:spAutoFit/>
          </a:bodyPr>
          <a:lstStyle/>
          <a:p>
            <a:pPr algn="ctr">
              <a:lnSpc>
                <a:spcPts val="12605"/>
              </a:lnSpc>
            </a:pPr>
            <a:r>
              <a:rPr lang="en-US" sz="9003">
                <a:solidFill>
                  <a:srgbClr val="000000"/>
                </a:solidFill>
                <a:latin typeface="Canva Sans Bold"/>
              </a:rPr>
              <a:t>Contact us</a:t>
            </a:r>
          </a:p>
        </p:txBody>
      </p:sp>
      <p:sp>
        <p:nvSpPr>
          <p:cNvPr id="5" name="Freeform 5"/>
          <p:cNvSpPr/>
          <p:nvPr/>
        </p:nvSpPr>
        <p:spPr>
          <a:xfrm>
            <a:off x="7145621" y="2113196"/>
            <a:ext cx="3716209" cy="2362968"/>
          </a:xfrm>
          <a:custGeom>
            <a:rect l="l" t="t" r="r" b="b"/>
            <a:pathLst>
              <a:path w="3716208" h="2362968">
                <a:moveTo>
                  <a:pt x="0" y="0"/>
                </a:moveTo>
                <a:lnTo>
                  <a:pt x="3716209" y="0"/>
                </a:lnTo>
                <a:lnTo>
                  <a:pt x="3716209" y="2362967"/>
                </a:lnTo>
                <a:lnTo>
                  <a:pt x="0" y="2362967"/>
                </a:lnTo>
                <a:lnTo>
                  <a:pt x="0" y="0"/>
                </a:lnTo>
                <a:close/>
              </a:path>
            </a:pathLst>
          </a:custGeom>
          <a:blipFill>
            <a:blip r:embed="rId3"/>
            <a:stretch>
              <a:fillRect/>
            </a:stretch>
          </a:blipFill>
        </p:spPr>
        <p:txBody>
          <a:bodyPr/>
          <a:lstStyle/>
          <a:p/>
        </p:txBody>
      </p:sp>
      <p:sp>
        <p:nvSpPr>
          <p:cNvPr id="6" name="TextBox 6"/>
          <p:cNvSpPr txBox="1"/>
          <p:nvPr/>
        </p:nvSpPr>
        <p:spPr>
          <a:xfrm>
            <a:off x="-152069" y="4342813"/>
            <a:ext cx="18592138" cy="1127119"/>
          </a:xfrm>
          <a:prstGeom prst="rect">
            <a:avLst/>
          </a:prstGeom>
        </p:spPr>
        <p:txBody>
          <a:bodyPr lIns="0" tIns="0" rIns="0" bIns="0" rtlCol="0" anchor="t">
            <a:spAutoFit/>
          </a:bodyPr>
          <a:lstStyle/>
          <a:p>
            <a:pPr algn="ctr">
              <a:lnSpc>
                <a:spcPts val="9131"/>
              </a:lnSpc>
              <a:spcBef>
                <a:spcPct val="0"/>
              </a:spcBef>
            </a:pPr>
            <a:r>
              <a:rPr lang="en-US" sz="6522">
                <a:solidFill>
                  <a:srgbClr val="000000"/>
                </a:solidFill>
                <a:latin typeface="Lato Bold"/>
              </a:rPr>
              <a:t>COGNITIVE MARKET RESEARCH</a:t>
            </a:r>
          </a:p>
        </p:txBody>
      </p:sp>
      <p:sp>
        <p:nvSpPr>
          <p:cNvPr id="7" name="TextBox 7"/>
          <p:cNvSpPr txBox="1"/>
          <p:nvPr/>
        </p:nvSpPr>
        <p:spPr>
          <a:xfrm>
            <a:off x="3520597" y="5659555"/>
            <a:ext cx="10966256" cy="1217085"/>
          </a:xfrm>
          <a:prstGeom prst="rect">
            <a:avLst/>
          </a:prstGeom>
        </p:spPr>
        <p:txBody>
          <a:bodyPr lIns="0" tIns="0" rIns="0" bIns="0" rtlCol="0" anchor="t">
            <a:spAutoFit/>
          </a:bodyPr>
          <a:lstStyle/>
          <a:p>
            <a:pPr algn="ctr">
              <a:lnSpc>
                <a:spcPts val="4918"/>
              </a:lnSpc>
              <a:spcBef>
                <a:spcPct val="0"/>
              </a:spcBef>
            </a:pPr>
            <a:r>
              <a:rPr lang="en-US" sz="3512" spc="351">
                <a:solidFill>
                  <a:srgbClr val="000000"/>
                </a:solidFill>
                <a:latin typeface="Lato"/>
              </a:rPr>
              <a:t>Tel: +1 312-376-8303 | +44 020-8123-0732</a:t>
            </a:r>
          </a:p>
          <a:p>
            <a:pPr algn="ctr">
              <a:lnSpc>
                <a:spcPts val="4918"/>
              </a:lnSpc>
              <a:spcBef>
                <a:spcPct val="0"/>
              </a:spcBef>
            </a:pPr>
            <a:r>
              <a:rPr lang="en-US" sz="3512" spc="351">
                <a:solidFill>
                  <a:srgbClr val="000000"/>
                </a:solidFill>
                <a:latin typeface="Lato"/>
              </a:rPr>
              <a:t>India: (+91) 983-496-8611</a:t>
            </a:r>
          </a:p>
        </p:txBody>
      </p:sp>
      <p:sp>
        <p:nvSpPr>
          <p:cNvPr id="8" name="TextBox 8"/>
          <p:cNvSpPr txBox="1"/>
          <p:nvPr/>
        </p:nvSpPr>
        <p:spPr>
          <a:xfrm>
            <a:off x="2455504" y="7072677"/>
            <a:ext cx="13376993" cy="602130"/>
          </a:xfrm>
          <a:prstGeom prst="rect">
            <a:avLst/>
          </a:prstGeom>
        </p:spPr>
        <p:txBody>
          <a:bodyPr lIns="0" tIns="0" rIns="0" bIns="0" rtlCol="0" anchor="t">
            <a:spAutoFit/>
          </a:bodyPr>
          <a:lstStyle/>
          <a:p>
            <a:pPr algn="ctr">
              <a:lnSpc>
                <a:spcPts val="4912"/>
              </a:lnSpc>
            </a:pPr>
            <a:r>
              <a:rPr lang="en-US" sz="3508" spc="357">
                <a:solidFill>
                  <a:srgbClr val="000000"/>
                </a:solidFill>
                <a:latin typeface="Lato"/>
              </a:rPr>
              <a:t>sales@cognitivemarketresearch.com</a:t>
            </a:r>
          </a:p>
        </p:txBody>
      </p:sp>
      <p:sp>
        <p:nvSpPr>
          <p:cNvPr id="9" name="TextBox 9"/>
          <p:cNvSpPr txBox="1"/>
          <p:nvPr/>
        </p:nvSpPr>
        <p:spPr>
          <a:xfrm>
            <a:off x="1400652" y="7861690"/>
            <a:ext cx="15942414" cy="704923"/>
          </a:xfrm>
          <a:prstGeom prst="rect">
            <a:avLst/>
          </a:prstGeom>
        </p:spPr>
        <p:txBody>
          <a:bodyPr lIns="0" tIns="0" rIns="0" bIns="0" rtlCol="0" anchor="t">
            <a:spAutoFit/>
          </a:bodyPr>
          <a:lstStyle/>
          <a:p>
            <a:pPr algn="ctr">
              <a:lnSpc>
                <a:spcPts val="5770"/>
              </a:lnSpc>
              <a:spcBef>
                <a:spcPct val="0"/>
              </a:spcBef>
            </a:pPr>
            <a:r>
              <a:rPr lang="en-US" sz="4122" spc="412">
                <a:solidFill>
                  <a:srgbClr val="000000"/>
                </a:solidFill>
                <a:latin typeface="Lato"/>
              </a:rPr>
              <a:t>Access the Full Report :</a:t>
            </a:r>
            <a:r>
              <a:rPr lang="en-US" sz="4122" u="sng" spc="412">
                <a:solidFill>
                  <a:srgbClr val="000000"/>
                </a:solidFill>
                <a:latin typeface="Lato"/>
                <a:hlinkClick r:id="rId4" tooltip="https://tinyurl.com/yztjethf"/>
              </a:rPr>
              <a:t> https://tinyurl.com/yztjethf</a:t>
            </a:r>
          </a:p>
        </p:txBody>
      </p:sp>
      <p:sp>
        <p:nvSpPr>
          <p:cNvPr id="10" name="TextBox 10"/>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Aerial Firefighting Market Report 2023</dc:title>
  <cp:lastModifiedBy>decipher market</cp:lastModifiedBy>
  <cp:revision>2</cp:revision>
  <dcterms:created xsi:type="dcterms:W3CDTF">2006-08-16T00:00:00Z</dcterms:created>
  <dcterms:modified xsi:type="dcterms:W3CDTF">2024-02-15T10:57:57Z</dcterms:modified>
</cp:coreProperties>
</file>