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panose="020B0604020202020204"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15" Type="http://schemas.openxmlformats.org/officeDocument/2006/relationships/image" Target="../media/image23.jpeg" /><Relationship Id="rId16" Type="http://schemas.openxmlformats.org/officeDocument/2006/relationships/image" Target="../media/image24.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jpeg" /><Relationship Id="rId3" Type="http://schemas.openxmlformats.org/officeDocument/2006/relationships/image" Target="../media/image26.jpeg" /><Relationship Id="rId4" Type="http://schemas.openxmlformats.org/officeDocument/2006/relationships/hyperlink" Target="http://tinyurl.com/uj8wdxnw"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2500"/>
            </a:stretch>
          </a:blipFill>
        </p:spPr>
        <p:txBody>
          <a:bodyPr/>
          <a:lstStyle/>
          <a:p/>
        </p:txBody>
      </p:sp>
      <p:grpSp>
        <p:nvGrpSpPr>
          <p:cNvPr id="3" name="Group 3"/>
          <p:cNvGrpSpPr/>
          <p:nvPr/>
        </p:nvGrpSpPr>
        <p:grpSpPr>
          <a:xfrm>
            <a:off x="3854667" y="2545773"/>
            <a:ext cx="10371786" cy="5195455"/>
            <a:chExt cx="3783656" cy="1895316"/>
          </a:xfrm>
        </p:grpSpPr>
        <p:sp>
          <p:nvSpPr>
            <p:cNvPr id="4" name="Freeform 4"/>
            <p:cNvSpPr/>
            <p:nvPr/>
          </p:nvSpPr>
          <p:spPr>
            <a:xfrm>
              <a:off x="0" y="0"/>
              <a:ext cx="3783655" cy="1895316"/>
            </a:xfrm>
            <a:custGeom>
              <a:rect l="l" t="t" r="r" b="b"/>
              <a:pathLst>
                <a:path w="3783655" h="1895316">
                  <a:moveTo>
                    <a:pt x="0" y="0"/>
                  </a:moveTo>
                  <a:lnTo>
                    <a:pt x="3783655" y="0"/>
                  </a:lnTo>
                  <a:lnTo>
                    <a:pt x="3783655" y="1895316"/>
                  </a:lnTo>
                  <a:lnTo>
                    <a:pt x="0" y="1895316"/>
                  </a:lnTo>
                  <a:close/>
                </a:path>
              </a:pathLst>
            </a:custGeom>
            <a:solidFill>
              <a:srgbClr val="8C89B1">
                <a:alpha val="89804"/>
              </a:srgbClr>
            </a:solidFill>
          </p:spPr>
          <p:txBody>
            <a:bodyPr/>
            <a:lstStyle/>
            <a:p/>
          </p:txBody>
        </p:sp>
      </p:grpSp>
      <p:sp>
        <p:nvSpPr>
          <p:cNvPr id="5" name="TextBox 5"/>
          <p:cNvSpPr txBox="1"/>
          <p:nvPr/>
        </p:nvSpPr>
        <p:spPr>
          <a:xfrm>
            <a:off x="4061547" y="3253977"/>
            <a:ext cx="10164907" cy="3076703"/>
          </a:xfrm>
          <a:prstGeom prst="rect">
            <a:avLst/>
          </a:prstGeom>
        </p:spPr>
        <p:txBody>
          <a:bodyPr lIns="0" tIns="0" rIns="0" bIns="0" rtlCol="0" anchor="t">
            <a:spAutoFit/>
          </a:bodyPr>
          <a:lstStyle/>
          <a:p>
            <a:pPr algn="just">
              <a:lnSpc>
                <a:spcPts val="7979"/>
              </a:lnSpc>
            </a:pPr>
            <a:r>
              <a:rPr lang="en-US" sz="7900">
                <a:solidFill>
                  <a:srgbClr val="FFFFFF"/>
                </a:solidFill>
                <a:latin typeface="Barlow"/>
              </a:rPr>
              <a:t>GLOBAL </a:t>
            </a:r>
          </a:p>
          <a:p>
            <a:pPr>
              <a:lnSpc>
                <a:spcPts val="7979"/>
              </a:lnSpc>
            </a:pPr>
            <a:r>
              <a:rPr lang="en-US" sz="7900">
                <a:solidFill>
                  <a:srgbClr val="FFFFFF"/>
                </a:solidFill>
                <a:latin typeface="Barlow"/>
              </a:rPr>
              <a:t>AR AND VR SOFTWARE</a:t>
            </a:r>
          </a:p>
          <a:p>
            <a:pPr>
              <a:lnSpc>
                <a:spcPts val="7979"/>
              </a:lnSpc>
            </a:pPr>
            <a:r>
              <a:rPr lang="en-US" sz="7900">
                <a:solidFill>
                  <a:srgbClr val="FFFFFF"/>
                </a:solidFill>
                <a:latin typeface="Barlow"/>
              </a:rPr>
              <a:t>MARKET REPORT 2024</a:t>
            </a:r>
          </a:p>
        </p:txBody>
      </p:sp>
      <p:sp>
        <p:nvSpPr>
          <p:cNvPr id="6" name="TextBox 6"/>
          <p:cNvSpPr txBox="1"/>
          <p:nvPr/>
        </p:nvSpPr>
        <p:spPr>
          <a:xfrm>
            <a:off x="4438217" y="6901008"/>
            <a:ext cx="8792149"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250" r="-6250"/>
            </a:stretch>
          </a:blipFill>
        </p:spPr>
        <p:txBody>
          <a:bodyPr/>
          <a:lstStyle/>
          <a:p/>
        </p:txBody>
      </p:sp>
      <p:grpSp>
        <p:nvGrpSpPr>
          <p:cNvPr id="3" name="Group 3"/>
          <p:cNvGrpSpPr/>
          <p:nvPr/>
        </p:nvGrpSpPr>
        <p:grpSpPr>
          <a:xfrm>
            <a:off x="3340677" y="1971675"/>
            <a:ext cx="10957214" cy="6343650"/>
            <a:chExt cx="2885851" cy="1670756"/>
          </a:xfrm>
        </p:grpSpPr>
        <p:sp>
          <p:nvSpPr>
            <p:cNvPr id="4" name="Freeform 4"/>
            <p:cNvSpPr/>
            <p:nvPr/>
          </p:nvSpPr>
          <p:spPr>
            <a:xfrm>
              <a:off x="0" y="0"/>
              <a:ext cx="2885851" cy="1670756"/>
            </a:xfrm>
            <a:custGeom>
              <a:rect l="l" t="t" r="r" b="b"/>
              <a:pathLst>
                <a:path w="2885851" h="1670756">
                  <a:moveTo>
                    <a:pt x="36035" y="0"/>
                  </a:moveTo>
                  <a:lnTo>
                    <a:pt x="2849816" y="0"/>
                  </a:lnTo>
                  <a:cubicBezTo>
                    <a:pt x="2869717" y="0"/>
                    <a:pt x="2885851" y="16133"/>
                    <a:pt x="2885851" y="36035"/>
                  </a:cubicBezTo>
                  <a:lnTo>
                    <a:pt x="2885851" y="1634721"/>
                  </a:lnTo>
                  <a:cubicBezTo>
                    <a:pt x="2885851" y="1644278"/>
                    <a:pt x="2882054" y="1653443"/>
                    <a:pt x="2875296" y="1660201"/>
                  </a:cubicBezTo>
                  <a:cubicBezTo>
                    <a:pt x="2868538" y="1666959"/>
                    <a:pt x="2859373" y="1670756"/>
                    <a:pt x="2849816" y="1670756"/>
                  </a:cubicBezTo>
                  <a:lnTo>
                    <a:pt x="36035" y="1670756"/>
                  </a:lnTo>
                  <a:cubicBezTo>
                    <a:pt x="26478" y="1670756"/>
                    <a:pt x="17312" y="1666959"/>
                    <a:pt x="10554" y="1660201"/>
                  </a:cubicBezTo>
                  <a:cubicBezTo>
                    <a:pt x="3796" y="1653443"/>
                    <a:pt x="0" y="1644278"/>
                    <a:pt x="0" y="1634721"/>
                  </a:cubicBezTo>
                  <a:lnTo>
                    <a:pt x="0" y="36035"/>
                  </a:lnTo>
                  <a:cubicBezTo>
                    <a:pt x="0" y="16133"/>
                    <a:pt x="16133" y="0"/>
                    <a:pt x="36035" y="0"/>
                  </a:cubicBezTo>
                  <a:close/>
                </a:path>
              </a:pathLst>
            </a:custGeom>
            <a:solidFill>
              <a:srgbClr val="43B4BE"/>
            </a:solidFill>
          </p:spPr>
          <p:txBody>
            <a:bodyPr/>
            <a:lstStyle/>
            <a:p/>
          </p:txBody>
        </p:sp>
        <p:sp>
          <p:nvSpPr>
            <p:cNvPr id="5" name="TextBox 5"/>
            <p:cNvSpPr txBox="1"/>
            <p:nvPr/>
          </p:nvSpPr>
          <p:spPr>
            <a:xfrm>
              <a:off x="0" y="-38100"/>
              <a:ext cx="2885851" cy="170885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87024" y="622617"/>
            <a:ext cx="7929589" cy="897890"/>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3636818" y="2376170"/>
            <a:ext cx="10661073" cy="5477510"/>
          </a:xfrm>
          <a:prstGeom prst="rect">
            <a:avLst/>
          </a:prstGeom>
        </p:spPr>
        <p:txBody>
          <a:bodyPr lIns="0" tIns="0" rIns="0" bIns="0" rtlCol="0" anchor="t">
            <a:spAutoFit/>
          </a:bodyPr>
          <a:lstStyle/>
          <a:p>
            <a:pPr>
              <a:lnSpc>
                <a:spcPts val="3640"/>
              </a:lnSpc>
              <a:spcBef>
                <a:spcPct val="0"/>
              </a:spcBef>
            </a:pPr>
            <a:r>
              <a:rPr lang="en-US" sz="2600" spc="260">
                <a:solidFill>
                  <a:srgbClr val="FFFFFF"/>
                </a:solidFill>
                <a:latin typeface="Garet"/>
              </a:rPr>
              <a:t>Augmented Reality software is an amplifying and interactive version of the real-world surrounding which is received through digital visual elements, and other sensory stimuli through holographic technology. Virtual Reality is a mesmeric experience that may need a headset to replace the users surrounding view completely with stimulated, mesmeric, and interactive virtual surroundings. AR users control their existence in the environment and VR users are dominated by the system. AR enhances both the real and virtual world while VR enhances only the fictional world.</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250" r="-6250"/>
            </a:stretch>
          </a:blipFill>
        </p:spPr>
        <p:txBody>
          <a:bodyPr/>
          <a:lstStyle/>
          <a:p/>
        </p:txBody>
      </p:sp>
      <p:grpSp>
        <p:nvGrpSpPr>
          <p:cNvPr id="3" name="Group 3"/>
          <p:cNvGrpSpPr/>
          <p:nvPr/>
        </p:nvGrpSpPr>
        <p:grpSpPr>
          <a:xfrm>
            <a:off x="5846297" y="6673781"/>
            <a:ext cx="6595406" cy="1996753"/>
            <a:chExt cx="860407" cy="260488"/>
          </a:xfrm>
        </p:grpSpPr>
        <p:sp>
          <p:nvSpPr>
            <p:cNvPr id="4" name="Freeform 4"/>
            <p:cNvSpPr/>
            <p:nvPr/>
          </p:nvSpPr>
          <p:spPr>
            <a:xfrm>
              <a:off x="0" y="0"/>
              <a:ext cx="860407" cy="260488"/>
            </a:xfrm>
            <a:custGeom>
              <a:rect l="l" t="t" r="r" b="b"/>
              <a:pathLst>
                <a:path w="860407" h="260488">
                  <a:moveTo>
                    <a:pt x="117384" y="0"/>
                  </a:moveTo>
                  <a:lnTo>
                    <a:pt x="743024" y="0"/>
                  </a:lnTo>
                  <a:cubicBezTo>
                    <a:pt x="774156" y="0"/>
                    <a:pt x="804013" y="12367"/>
                    <a:pt x="826026" y="34381"/>
                  </a:cubicBezTo>
                  <a:cubicBezTo>
                    <a:pt x="848040" y="56395"/>
                    <a:pt x="860407" y="86251"/>
                    <a:pt x="860407" y="117384"/>
                  </a:cubicBezTo>
                  <a:lnTo>
                    <a:pt x="860407" y="143104"/>
                  </a:lnTo>
                  <a:cubicBezTo>
                    <a:pt x="860407" y="174236"/>
                    <a:pt x="848040" y="204093"/>
                    <a:pt x="826026" y="226107"/>
                  </a:cubicBezTo>
                  <a:cubicBezTo>
                    <a:pt x="804013" y="248120"/>
                    <a:pt x="774156" y="260488"/>
                    <a:pt x="743024" y="260488"/>
                  </a:cubicBezTo>
                  <a:lnTo>
                    <a:pt x="117384" y="260488"/>
                  </a:lnTo>
                  <a:cubicBezTo>
                    <a:pt x="86251" y="260488"/>
                    <a:pt x="56395" y="248120"/>
                    <a:pt x="34381" y="226107"/>
                  </a:cubicBezTo>
                  <a:cubicBezTo>
                    <a:pt x="12367" y="204093"/>
                    <a:pt x="0" y="174236"/>
                    <a:pt x="0" y="143104"/>
                  </a:cubicBezTo>
                  <a:lnTo>
                    <a:pt x="0" y="117384"/>
                  </a:lnTo>
                  <a:cubicBezTo>
                    <a:pt x="0" y="86251"/>
                    <a:pt x="12367" y="56395"/>
                    <a:pt x="34381" y="34381"/>
                  </a:cubicBezTo>
                  <a:cubicBezTo>
                    <a:pt x="56395" y="12367"/>
                    <a:pt x="86251" y="0"/>
                    <a:pt x="117384" y="0"/>
                  </a:cubicBezTo>
                  <a:close/>
                </a:path>
              </a:pathLst>
            </a:custGeom>
            <a:solidFill>
              <a:srgbClr val="43B4B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117800" y="6919117"/>
            <a:ext cx="1610942" cy="1608928"/>
          </a:xfrm>
          <a:custGeom>
            <a:rect l="l" t="t" r="r" b="b"/>
            <a:pathLst>
              <a:path w="1610942" h="1608928">
                <a:moveTo>
                  <a:pt x="0" y="0"/>
                </a:moveTo>
                <a:lnTo>
                  <a:pt x="1610942" y="0"/>
                </a:lnTo>
                <a:lnTo>
                  <a:pt x="1610942" y="1608928"/>
                </a:lnTo>
                <a:lnTo>
                  <a:pt x="0" y="1608928"/>
                </a:lnTo>
                <a:lnTo>
                  <a:pt x="0" y="0"/>
                </a:lnTo>
                <a:close/>
              </a:path>
            </a:pathLst>
          </a:custGeom>
          <a:blipFill>
            <a:blip r:embed="rId3"/>
            <a:stretch>
              <a:fillRect/>
            </a:stretch>
          </a:blipFill>
        </p:spPr>
        <p:txBody>
          <a:bodyPr/>
          <a:lstStyle/>
          <a:p/>
        </p:txBody>
      </p:sp>
      <p:grpSp>
        <p:nvGrpSpPr>
          <p:cNvPr id="7" name="Group 7"/>
          <p:cNvGrpSpPr/>
          <p:nvPr/>
        </p:nvGrpSpPr>
        <p:grpSpPr>
          <a:xfrm>
            <a:off x="6080242" y="6854730"/>
            <a:ext cx="1587217" cy="158721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5846297" y="2289283"/>
            <a:ext cx="6595406" cy="1996753"/>
            <a:chExt cx="860407" cy="260488"/>
          </a:xfrm>
        </p:grpSpPr>
        <p:sp>
          <p:nvSpPr>
            <p:cNvPr id="11" name="Freeform 11"/>
            <p:cNvSpPr/>
            <p:nvPr/>
          </p:nvSpPr>
          <p:spPr>
            <a:xfrm>
              <a:off x="0" y="0"/>
              <a:ext cx="860407" cy="260488"/>
            </a:xfrm>
            <a:custGeom>
              <a:rect l="l" t="t" r="r" b="b"/>
              <a:pathLst>
                <a:path w="860407" h="260488">
                  <a:moveTo>
                    <a:pt x="117384" y="0"/>
                  </a:moveTo>
                  <a:lnTo>
                    <a:pt x="743024" y="0"/>
                  </a:lnTo>
                  <a:cubicBezTo>
                    <a:pt x="774156" y="0"/>
                    <a:pt x="804013" y="12367"/>
                    <a:pt x="826026" y="34381"/>
                  </a:cubicBezTo>
                  <a:cubicBezTo>
                    <a:pt x="848040" y="56395"/>
                    <a:pt x="860407" y="86251"/>
                    <a:pt x="860407" y="117384"/>
                  </a:cubicBezTo>
                  <a:lnTo>
                    <a:pt x="860407" y="143104"/>
                  </a:lnTo>
                  <a:cubicBezTo>
                    <a:pt x="860407" y="174236"/>
                    <a:pt x="848040" y="204093"/>
                    <a:pt x="826026" y="226107"/>
                  </a:cubicBezTo>
                  <a:cubicBezTo>
                    <a:pt x="804013" y="248120"/>
                    <a:pt x="774156" y="260488"/>
                    <a:pt x="743024" y="260488"/>
                  </a:cubicBezTo>
                  <a:lnTo>
                    <a:pt x="117384" y="260488"/>
                  </a:lnTo>
                  <a:cubicBezTo>
                    <a:pt x="86251" y="260488"/>
                    <a:pt x="56395" y="248120"/>
                    <a:pt x="34381" y="226107"/>
                  </a:cubicBezTo>
                  <a:cubicBezTo>
                    <a:pt x="12367" y="204093"/>
                    <a:pt x="0" y="174236"/>
                    <a:pt x="0" y="143104"/>
                  </a:cubicBezTo>
                  <a:lnTo>
                    <a:pt x="0" y="117384"/>
                  </a:lnTo>
                  <a:cubicBezTo>
                    <a:pt x="0" y="86251"/>
                    <a:pt x="12367" y="56395"/>
                    <a:pt x="34381" y="34381"/>
                  </a:cubicBezTo>
                  <a:cubicBezTo>
                    <a:pt x="56395" y="12367"/>
                    <a:pt x="86251" y="0"/>
                    <a:pt x="117384" y="0"/>
                  </a:cubicBezTo>
                  <a:close/>
                </a:path>
              </a:pathLst>
            </a:custGeom>
            <a:solidFill>
              <a:srgbClr val="43B4BE"/>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6117800" y="2534619"/>
            <a:ext cx="1610942" cy="1608928"/>
          </a:xfrm>
          <a:custGeom>
            <a:rect l="l" t="t" r="r" b="b"/>
            <a:pathLst>
              <a:path w="1610942" h="1608928">
                <a:moveTo>
                  <a:pt x="0" y="0"/>
                </a:moveTo>
                <a:lnTo>
                  <a:pt x="1610942" y="0"/>
                </a:lnTo>
                <a:lnTo>
                  <a:pt x="1610942" y="1608928"/>
                </a:lnTo>
                <a:lnTo>
                  <a:pt x="0" y="1608928"/>
                </a:lnTo>
                <a:lnTo>
                  <a:pt x="0" y="0"/>
                </a:lnTo>
                <a:close/>
              </a:path>
            </a:pathLst>
          </a:custGeom>
          <a:blipFill>
            <a:blip r:embed="rId3"/>
            <a:stretch>
              <a:fillRect/>
            </a:stretch>
          </a:blipFill>
        </p:spPr>
        <p:txBody>
          <a:bodyPr/>
          <a:lstStyle/>
          <a:p/>
        </p:txBody>
      </p:sp>
      <p:grpSp>
        <p:nvGrpSpPr>
          <p:cNvPr id="14" name="Group 14"/>
          <p:cNvGrpSpPr/>
          <p:nvPr/>
        </p:nvGrpSpPr>
        <p:grpSpPr>
          <a:xfrm>
            <a:off x="6080242" y="2470232"/>
            <a:ext cx="1587217" cy="1587217"/>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5846297" y="4482238"/>
            <a:ext cx="6595406" cy="1996753"/>
            <a:chExt cx="860407" cy="260488"/>
          </a:xfrm>
        </p:grpSpPr>
        <p:sp>
          <p:nvSpPr>
            <p:cNvPr id="18" name="Freeform 18"/>
            <p:cNvSpPr/>
            <p:nvPr/>
          </p:nvSpPr>
          <p:spPr>
            <a:xfrm>
              <a:off x="0" y="0"/>
              <a:ext cx="860407" cy="260488"/>
            </a:xfrm>
            <a:custGeom>
              <a:rect l="l" t="t" r="r" b="b"/>
              <a:pathLst>
                <a:path w="860407" h="260488">
                  <a:moveTo>
                    <a:pt x="117384" y="0"/>
                  </a:moveTo>
                  <a:lnTo>
                    <a:pt x="743024" y="0"/>
                  </a:lnTo>
                  <a:cubicBezTo>
                    <a:pt x="774156" y="0"/>
                    <a:pt x="804013" y="12367"/>
                    <a:pt x="826026" y="34381"/>
                  </a:cubicBezTo>
                  <a:cubicBezTo>
                    <a:pt x="848040" y="56395"/>
                    <a:pt x="860407" y="86251"/>
                    <a:pt x="860407" y="117384"/>
                  </a:cubicBezTo>
                  <a:lnTo>
                    <a:pt x="860407" y="143104"/>
                  </a:lnTo>
                  <a:cubicBezTo>
                    <a:pt x="860407" y="174236"/>
                    <a:pt x="848040" y="204093"/>
                    <a:pt x="826026" y="226107"/>
                  </a:cubicBezTo>
                  <a:cubicBezTo>
                    <a:pt x="804013" y="248120"/>
                    <a:pt x="774156" y="260488"/>
                    <a:pt x="743024" y="260488"/>
                  </a:cubicBezTo>
                  <a:lnTo>
                    <a:pt x="117384" y="260488"/>
                  </a:lnTo>
                  <a:cubicBezTo>
                    <a:pt x="86251" y="260488"/>
                    <a:pt x="56395" y="248120"/>
                    <a:pt x="34381" y="226107"/>
                  </a:cubicBezTo>
                  <a:cubicBezTo>
                    <a:pt x="12367" y="204093"/>
                    <a:pt x="0" y="174236"/>
                    <a:pt x="0" y="143104"/>
                  </a:cubicBezTo>
                  <a:lnTo>
                    <a:pt x="0" y="117384"/>
                  </a:lnTo>
                  <a:cubicBezTo>
                    <a:pt x="0" y="86251"/>
                    <a:pt x="12367" y="56395"/>
                    <a:pt x="34381" y="34381"/>
                  </a:cubicBezTo>
                  <a:cubicBezTo>
                    <a:pt x="56395" y="12367"/>
                    <a:pt x="86251" y="0"/>
                    <a:pt x="117384" y="0"/>
                  </a:cubicBezTo>
                  <a:close/>
                </a:path>
              </a:pathLst>
            </a:custGeom>
            <a:solidFill>
              <a:srgbClr val="43B4BE"/>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6117800" y="4727574"/>
            <a:ext cx="1610942" cy="1608928"/>
          </a:xfrm>
          <a:custGeom>
            <a:rect l="l" t="t" r="r" b="b"/>
            <a:pathLst>
              <a:path w="1610942" h="1608928">
                <a:moveTo>
                  <a:pt x="0" y="0"/>
                </a:moveTo>
                <a:lnTo>
                  <a:pt x="1610942" y="0"/>
                </a:lnTo>
                <a:lnTo>
                  <a:pt x="1610942" y="1608928"/>
                </a:lnTo>
                <a:lnTo>
                  <a:pt x="0" y="1608928"/>
                </a:lnTo>
                <a:lnTo>
                  <a:pt x="0" y="0"/>
                </a:lnTo>
                <a:close/>
              </a:path>
            </a:pathLst>
          </a:custGeom>
          <a:blipFill>
            <a:blip r:embed="rId3"/>
            <a:stretch>
              <a:fillRect/>
            </a:stretch>
          </a:blipFill>
        </p:spPr>
        <p:txBody>
          <a:bodyPr/>
          <a:lstStyle/>
          <a:p/>
        </p:txBody>
      </p:sp>
      <p:grpSp>
        <p:nvGrpSpPr>
          <p:cNvPr id="21" name="Group 21"/>
          <p:cNvGrpSpPr/>
          <p:nvPr/>
        </p:nvGrpSpPr>
        <p:grpSpPr>
          <a:xfrm>
            <a:off x="6080242" y="4663187"/>
            <a:ext cx="1587217" cy="1587217"/>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6292498" y="7212521"/>
            <a:ext cx="1162706" cy="1112360"/>
          </a:xfrm>
          <a:prstGeom prst="rect">
            <a:avLst/>
          </a:prstGeom>
        </p:spPr>
        <p:txBody>
          <a:bodyPr lIns="0" tIns="0" rIns="0" bIns="0" rtlCol="0" anchor="t">
            <a:spAutoFit/>
          </a:bodyPr>
          <a:lstStyle/>
          <a:p>
            <a:pPr algn="ctr">
              <a:lnSpc>
                <a:spcPts val="2739"/>
              </a:lnSpc>
            </a:pPr>
            <a:r>
              <a:rPr lang="en-US" sz="3423">
                <a:solidFill>
                  <a:srgbClr val="1E3048"/>
                </a:solidFill>
                <a:latin typeface="Poppins Bold"/>
              </a:rPr>
              <a:t>2023- 2030</a:t>
            </a:r>
          </a:p>
        </p:txBody>
      </p:sp>
      <p:sp>
        <p:nvSpPr>
          <p:cNvPr id="25" name="TextBox 25"/>
          <p:cNvSpPr txBox="1"/>
          <p:nvPr/>
        </p:nvSpPr>
        <p:spPr>
          <a:xfrm>
            <a:off x="7581419" y="6974972"/>
            <a:ext cx="4431408" cy="1334670"/>
          </a:xfrm>
          <a:prstGeom prst="rect">
            <a:avLst/>
          </a:prstGeom>
        </p:spPr>
        <p:txBody>
          <a:bodyPr lIns="0" tIns="0" rIns="0" bIns="0" rtlCol="0" anchor="t">
            <a:spAutoFit/>
          </a:bodyPr>
          <a:lstStyle/>
          <a:p>
            <a:pPr algn="ctr">
              <a:lnSpc>
                <a:spcPts val="5178"/>
              </a:lnSpc>
            </a:pPr>
            <a:r>
              <a:rPr lang="en-US" sz="3699">
                <a:solidFill>
                  <a:srgbClr val="FFFFFF"/>
                </a:solidFill>
                <a:latin typeface="Poppins"/>
              </a:rPr>
              <a:t>CAGR</a:t>
            </a:r>
          </a:p>
          <a:p>
            <a:pPr algn="ctr">
              <a:lnSpc>
                <a:spcPts val="5178"/>
              </a:lnSpc>
              <a:spcBef>
                <a:spcPct val="0"/>
              </a:spcBef>
            </a:pPr>
            <a:r>
              <a:rPr lang="en-US" sz="3699">
                <a:solidFill>
                  <a:srgbClr val="FFFFFF"/>
                </a:solidFill>
                <a:latin typeface="Poppins"/>
              </a:rPr>
              <a:t>28.2%</a:t>
            </a:r>
          </a:p>
        </p:txBody>
      </p:sp>
      <p:sp>
        <p:nvSpPr>
          <p:cNvPr id="26" name="TextBox 26"/>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7" name="TextBox 27"/>
          <p:cNvSpPr txBox="1"/>
          <p:nvPr/>
        </p:nvSpPr>
        <p:spPr>
          <a:xfrm>
            <a:off x="6292498" y="3089204"/>
            <a:ext cx="1162706" cy="429593"/>
          </a:xfrm>
          <a:prstGeom prst="rect">
            <a:avLst/>
          </a:prstGeom>
        </p:spPr>
        <p:txBody>
          <a:bodyPr lIns="0" tIns="0" rIns="0" bIns="0" rtlCol="0" anchor="t">
            <a:spAutoFit/>
          </a:bodyPr>
          <a:lstStyle/>
          <a:p>
            <a:pPr marL="0" lvl="0" indent="0" algn="ctr">
              <a:lnSpc>
                <a:spcPts val="2739"/>
              </a:lnSpc>
              <a:spcBef>
                <a:spcPct val="0"/>
              </a:spcBef>
            </a:pPr>
            <a:r>
              <a:rPr lang="en-US" sz="3423" u="none" strike="noStrike">
                <a:solidFill>
                  <a:srgbClr val="1E3048"/>
                </a:solidFill>
                <a:latin typeface="Poppins Bold"/>
              </a:rPr>
              <a:t>2022</a:t>
            </a:r>
          </a:p>
        </p:txBody>
      </p:sp>
      <p:sp>
        <p:nvSpPr>
          <p:cNvPr id="28" name="TextBox 28"/>
          <p:cNvSpPr txBox="1"/>
          <p:nvPr/>
        </p:nvSpPr>
        <p:spPr>
          <a:xfrm>
            <a:off x="7468534" y="2623962"/>
            <a:ext cx="4657177" cy="1273440"/>
          </a:xfrm>
          <a:prstGeom prst="rect">
            <a:avLst/>
          </a:prstGeom>
        </p:spPr>
        <p:txBody>
          <a:bodyPr lIns="0" tIns="0" rIns="0" bIns="0" rtlCol="0" anchor="t">
            <a:spAutoFit/>
          </a:bodyPr>
          <a:lstStyle/>
          <a:p>
            <a:pPr algn="ctr">
              <a:lnSpc>
                <a:spcPts val="5024"/>
              </a:lnSpc>
            </a:pPr>
            <a:r>
              <a:rPr lang="en-US" sz="3589">
                <a:solidFill>
                  <a:srgbClr val="FFFFFF"/>
                </a:solidFill>
                <a:latin typeface="Poppins"/>
              </a:rPr>
              <a:t>MARKET SIZE </a:t>
            </a:r>
          </a:p>
          <a:p>
            <a:pPr algn="ctr">
              <a:lnSpc>
                <a:spcPts val="5024"/>
              </a:lnSpc>
              <a:spcBef>
                <a:spcPct val="0"/>
              </a:spcBef>
            </a:pPr>
            <a:r>
              <a:rPr lang="en-US" sz="3589">
                <a:solidFill>
                  <a:srgbClr val="FFFFFF"/>
                </a:solidFill>
                <a:latin typeface="Poppins"/>
              </a:rPr>
              <a:t>USD 33.25 Billion</a:t>
            </a:r>
          </a:p>
        </p:txBody>
      </p:sp>
      <p:sp>
        <p:nvSpPr>
          <p:cNvPr id="29" name="TextBox 29"/>
          <p:cNvSpPr txBox="1"/>
          <p:nvPr/>
        </p:nvSpPr>
        <p:spPr>
          <a:xfrm>
            <a:off x="6292498" y="5282158"/>
            <a:ext cx="1162706" cy="429593"/>
          </a:xfrm>
          <a:prstGeom prst="rect">
            <a:avLst/>
          </a:prstGeom>
        </p:spPr>
        <p:txBody>
          <a:bodyPr lIns="0" tIns="0" rIns="0" bIns="0" rtlCol="0" anchor="t">
            <a:spAutoFit/>
          </a:bodyPr>
          <a:lstStyle/>
          <a:p>
            <a:pPr marL="0" lvl="0" indent="0" algn="ctr">
              <a:lnSpc>
                <a:spcPts val="2739"/>
              </a:lnSpc>
              <a:spcBef>
                <a:spcPct val="0"/>
              </a:spcBef>
            </a:pPr>
            <a:r>
              <a:rPr lang="en-US" sz="3423" u="none" strike="noStrike">
                <a:solidFill>
                  <a:srgbClr val="1E3048"/>
                </a:solidFill>
                <a:latin typeface="Poppins Bold"/>
              </a:rPr>
              <a:t>2030</a:t>
            </a:r>
          </a:p>
        </p:txBody>
      </p:sp>
      <p:sp>
        <p:nvSpPr>
          <p:cNvPr id="30" name="TextBox 30"/>
          <p:cNvSpPr txBox="1"/>
          <p:nvPr/>
        </p:nvSpPr>
        <p:spPr>
          <a:xfrm>
            <a:off x="7468534" y="4816917"/>
            <a:ext cx="4657177" cy="1273440"/>
          </a:xfrm>
          <a:prstGeom prst="rect">
            <a:avLst/>
          </a:prstGeom>
        </p:spPr>
        <p:txBody>
          <a:bodyPr lIns="0" tIns="0" rIns="0" bIns="0" rtlCol="0" anchor="t">
            <a:spAutoFit/>
          </a:bodyPr>
          <a:lstStyle/>
          <a:p>
            <a:pPr algn="ctr">
              <a:lnSpc>
                <a:spcPts val="5024"/>
              </a:lnSpc>
            </a:pPr>
            <a:r>
              <a:rPr lang="en-US" sz="3589">
                <a:solidFill>
                  <a:srgbClr val="FFFFFF"/>
                </a:solidFill>
                <a:latin typeface="Poppins"/>
              </a:rPr>
              <a:t>MARKET SIZE </a:t>
            </a:r>
          </a:p>
          <a:p>
            <a:pPr algn="ctr">
              <a:lnSpc>
                <a:spcPts val="5024"/>
              </a:lnSpc>
              <a:spcBef>
                <a:spcPct val="0"/>
              </a:spcBef>
            </a:pPr>
            <a:r>
              <a:rPr lang="en-US" sz="3589">
                <a:solidFill>
                  <a:srgbClr val="FFFFFF"/>
                </a:solidFill>
                <a:latin typeface="Poppins"/>
              </a:rPr>
              <a:t>USD 242.02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814" b="-12814"/>
            </a:stretch>
          </a:blipFill>
        </p:spPr>
        <p:txBody>
          <a:bodyPr/>
          <a:lstStyle/>
          <a:p/>
        </p:txBody>
      </p:sp>
      <p:grpSp>
        <p:nvGrpSpPr>
          <p:cNvPr id="3" name="Group 3"/>
          <p:cNvGrpSpPr/>
          <p:nvPr/>
        </p:nvGrpSpPr>
        <p:grpSpPr>
          <a:xfrm>
            <a:off x="-8199" y="0"/>
            <a:ext cx="18296199" cy="1501486"/>
            <a:chExt cx="4818752" cy="395453"/>
          </a:xfrm>
        </p:grpSpPr>
        <p:sp>
          <p:nvSpPr>
            <p:cNvPr id="4" name="Freeform 4"/>
            <p:cNvSpPr/>
            <p:nvPr/>
          </p:nvSpPr>
          <p:spPr>
            <a:xfrm>
              <a:off x="0" y="0"/>
              <a:ext cx="4818752" cy="395453"/>
            </a:xfrm>
            <a:custGeom>
              <a:rect l="l" t="t" r="r" b="b"/>
              <a:pathLst>
                <a:path w="4818752" h="395453">
                  <a:moveTo>
                    <a:pt x="0" y="0"/>
                  </a:moveTo>
                  <a:lnTo>
                    <a:pt x="4818752" y="0"/>
                  </a:lnTo>
                  <a:lnTo>
                    <a:pt x="4818752" y="395453"/>
                  </a:lnTo>
                  <a:lnTo>
                    <a:pt x="0" y="395453"/>
                  </a:lnTo>
                  <a:close/>
                </a:path>
              </a:pathLst>
            </a:custGeom>
            <a:solidFill>
              <a:srgbClr val="000000">
                <a:alpha val="54902"/>
              </a:srgbClr>
            </a:solidFill>
          </p:spPr>
          <p:txBody>
            <a:bodyPr/>
            <a:lstStyle/>
            <a:p/>
          </p:txBody>
        </p:sp>
        <p:sp>
          <p:nvSpPr>
            <p:cNvPr id="5" name="TextBox 5"/>
            <p:cNvSpPr txBox="1"/>
            <p:nvPr/>
          </p:nvSpPr>
          <p:spPr>
            <a:xfrm>
              <a:off x="0" y="-38100"/>
              <a:ext cx="4818752" cy="43355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93200" y="193529"/>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7" name="Group 7"/>
          <p:cNvGrpSpPr/>
          <p:nvPr/>
        </p:nvGrpSpPr>
        <p:grpSpPr>
          <a:xfrm>
            <a:off x="3541892" y="1985579"/>
            <a:ext cx="6163578" cy="2519940"/>
            <a:chExt cx="6777126" cy="2770785"/>
          </a:xfrm>
        </p:grpSpPr>
        <p:sp>
          <p:nvSpPr>
            <p:cNvPr id="8" name="Freeform 8"/>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716250">
                <a:alpha val="89804"/>
              </a:srgbClr>
            </a:solidFill>
          </p:spPr>
          <p:txBody>
            <a:bodyPr/>
            <a:lstStyle/>
            <a:p/>
          </p:txBody>
        </p:sp>
      </p:grpSp>
      <p:grpSp>
        <p:nvGrpSpPr>
          <p:cNvPr id="9" name="Group 9"/>
          <p:cNvGrpSpPr/>
          <p:nvPr/>
        </p:nvGrpSpPr>
        <p:grpSpPr>
          <a:xfrm rot="5400000">
            <a:off x="1920655" y="638875"/>
            <a:ext cx="1287965" cy="5129275"/>
            <a:chExt cx="3130550" cy="12467300"/>
          </a:xfrm>
        </p:grpSpPr>
        <p:sp>
          <p:nvSpPr>
            <p:cNvPr id="10" name="Freeform 10"/>
            <p:cNvSpPr/>
            <p:nvPr/>
          </p:nvSpPr>
          <p:spPr>
            <a:xfrm>
              <a:off x="0" y="0"/>
              <a:ext cx="3130550" cy="12467299"/>
            </a:xfrm>
            <a:custGeom>
              <a:rect l="l" t="t" r="r" b="b"/>
              <a:pathLst>
                <a:path w="3130550" h="12467299">
                  <a:moveTo>
                    <a:pt x="0" y="1123950"/>
                  </a:moveTo>
                  <a:lnTo>
                    <a:pt x="0" y="12467299"/>
                  </a:lnTo>
                  <a:lnTo>
                    <a:pt x="3130550" y="12467299"/>
                  </a:lnTo>
                  <a:lnTo>
                    <a:pt x="3130550" y="0"/>
                  </a:lnTo>
                  <a:close/>
                </a:path>
              </a:pathLst>
            </a:custGeom>
            <a:solidFill>
              <a:srgbClr val="F8F8F8"/>
            </a:solidFill>
          </p:spPr>
          <p:txBody>
            <a:bodyPr/>
            <a:lstStyle/>
            <a:p/>
          </p:txBody>
        </p:sp>
      </p:grpSp>
      <p:grpSp>
        <p:nvGrpSpPr>
          <p:cNvPr id="11" name="Group 11"/>
          <p:cNvGrpSpPr/>
          <p:nvPr/>
        </p:nvGrpSpPr>
        <p:grpSpPr>
          <a:xfrm>
            <a:off x="3541892" y="4759422"/>
            <a:ext cx="6163578" cy="2519940"/>
            <a:chExt cx="6777126" cy="2770785"/>
          </a:xfrm>
        </p:grpSpPr>
        <p:sp>
          <p:nvSpPr>
            <p:cNvPr id="12" name="Freeform 12"/>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1C1917">
                <a:alpha val="89804"/>
              </a:srgbClr>
            </a:solidFill>
          </p:spPr>
          <p:txBody>
            <a:bodyPr/>
            <a:lstStyle/>
            <a:p/>
          </p:txBody>
        </p:sp>
      </p:grpSp>
      <p:grpSp>
        <p:nvGrpSpPr>
          <p:cNvPr id="13" name="Group 13"/>
          <p:cNvGrpSpPr/>
          <p:nvPr/>
        </p:nvGrpSpPr>
        <p:grpSpPr>
          <a:xfrm rot="5400000">
            <a:off x="1920655" y="3445491"/>
            <a:ext cx="1287965" cy="5129275"/>
            <a:chExt cx="3130550" cy="12467300"/>
          </a:xfrm>
        </p:grpSpPr>
        <p:sp>
          <p:nvSpPr>
            <p:cNvPr id="14" name="Freeform 14"/>
            <p:cNvSpPr/>
            <p:nvPr/>
          </p:nvSpPr>
          <p:spPr>
            <a:xfrm>
              <a:off x="0" y="0"/>
              <a:ext cx="3130550" cy="12467299"/>
            </a:xfrm>
            <a:custGeom>
              <a:rect l="l" t="t" r="r" b="b"/>
              <a:pathLst>
                <a:path w="3130550" h="12467299">
                  <a:moveTo>
                    <a:pt x="0" y="1123950"/>
                  </a:moveTo>
                  <a:lnTo>
                    <a:pt x="0" y="12467299"/>
                  </a:lnTo>
                  <a:lnTo>
                    <a:pt x="3130550" y="12467299"/>
                  </a:lnTo>
                  <a:lnTo>
                    <a:pt x="3130550" y="0"/>
                  </a:lnTo>
                  <a:close/>
                </a:path>
              </a:pathLst>
            </a:custGeom>
            <a:solidFill>
              <a:srgbClr val="F8F8F8"/>
            </a:solidFill>
          </p:spPr>
          <p:txBody>
            <a:bodyPr/>
            <a:lstStyle/>
            <a:p/>
          </p:txBody>
        </p:sp>
      </p:grpSp>
      <p:grpSp>
        <p:nvGrpSpPr>
          <p:cNvPr id="15" name="Group 15"/>
          <p:cNvGrpSpPr/>
          <p:nvPr/>
        </p:nvGrpSpPr>
        <p:grpSpPr>
          <a:xfrm>
            <a:off x="3541892" y="7533265"/>
            <a:ext cx="6163578" cy="2519940"/>
            <a:chExt cx="6777126" cy="2770785"/>
          </a:xfrm>
        </p:grpSpPr>
        <p:sp>
          <p:nvSpPr>
            <p:cNvPr id="16" name="Freeform 16"/>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A757A0">
                <a:alpha val="89804"/>
              </a:srgbClr>
            </a:solidFill>
          </p:spPr>
          <p:txBody>
            <a:bodyPr/>
            <a:lstStyle/>
            <a:p/>
          </p:txBody>
        </p:sp>
      </p:grpSp>
      <p:grpSp>
        <p:nvGrpSpPr>
          <p:cNvPr id="17" name="Group 17"/>
          <p:cNvGrpSpPr/>
          <p:nvPr/>
        </p:nvGrpSpPr>
        <p:grpSpPr>
          <a:xfrm rot="5400000">
            <a:off x="1920655" y="6219334"/>
            <a:ext cx="1287965" cy="5129275"/>
            <a:chExt cx="3130550" cy="12467300"/>
          </a:xfrm>
        </p:grpSpPr>
        <p:sp>
          <p:nvSpPr>
            <p:cNvPr id="18" name="Freeform 18"/>
            <p:cNvSpPr/>
            <p:nvPr/>
          </p:nvSpPr>
          <p:spPr>
            <a:xfrm>
              <a:off x="0" y="0"/>
              <a:ext cx="3130550" cy="12467299"/>
            </a:xfrm>
            <a:custGeom>
              <a:rect l="l" t="t" r="r" b="b"/>
              <a:pathLst>
                <a:path w="3130550" h="12467299">
                  <a:moveTo>
                    <a:pt x="0" y="1123950"/>
                  </a:moveTo>
                  <a:lnTo>
                    <a:pt x="0" y="12467299"/>
                  </a:lnTo>
                  <a:lnTo>
                    <a:pt x="3130550" y="12467299"/>
                  </a:lnTo>
                  <a:lnTo>
                    <a:pt x="3130550" y="0"/>
                  </a:lnTo>
                  <a:close/>
                </a:path>
              </a:pathLst>
            </a:custGeom>
            <a:solidFill>
              <a:srgbClr val="F8F8F8"/>
            </a:solidFill>
          </p:spPr>
          <p:txBody>
            <a:bodyPr/>
            <a:lstStyle/>
            <a:p/>
          </p:txBody>
        </p:sp>
      </p:grpSp>
      <p:sp>
        <p:nvSpPr>
          <p:cNvPr id="19" name="TextBox 19"/>
          <p:cNvSpPr txBox="1"/>
          <p:nvPr/>
        </p:nvSpPr>
        <p:spPr>
          <a:xfrm>
            <a:off x="219418" y="2720028"/>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Technology Segment </a:t>
            </a:r>
          </a:p>
        </p:txBody>
      </p:sp>
      <p:sp>
        <p:nvSpPr>
          <p:cNvPr id="20" name="TextBox 20"/>
          <p:cNvSpPr txBox="1"/>
          <p:nvPr/>
        </p:nvSpPr>
        <p:spPr>
          <a:xfrm>
            <a:off x="5285138" y="2578004"/>
            <a:ext cx="4018659" cy="10477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AR Technology</a:t>
            </a:r>
          </a:p>
          <a:p>
            <a:pPr marL="647703" lvl="1" indent="-323852">
              <a:lnSpc>
                <a:spcPts val="4200"/>
              </a:lnSpc>
              <a:buFont typeface="Arial"/>
              <a:buChar char="•"/>
            </a:pPr>
            <a:r>
              <a:rPr lang="en-US" sz="3000">
                <a:solidFill>
                  <a:srgbClr val="FFFFFF"/>
                </a:solidFill>
                <a:latin typeface="Montserrat"/>
              </a:rPr>
              <a:t>VR Technology</a:t>
            </a:r>
          </a:p>
        </p:txBody>
      </p:sp>
      <p:sp>
        <p:nvSpPr>
          <p:cNvPr id="21" name="TextBox 21"/>
          <p:cNvSpPr txBox="1"/>
          <p:nvPr/>
        </p:nvSpPr>
        <p:spPr>
          <a:xfrm>
            <a:off x="0" y="5535907"/>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Application segment </a:t>
            </a:r>
          </a:p>
        </p:txBody>
      </p:sp>
      <p:sp>
        <p:nvSpPr>
          <p:cNvPr id="22" name="TextBox 22"/>
          <p:cNvSpPr txBox="1"/>
          <p:nvPr/>
        </p:nvSpPr>
        <p:spPr>
          <a:xfrm>
            <a:off x="-8199" y="8260437"/>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Software  Enterprise  </a:t>
            </a:r>
          </a:p>
        </p:txBody>
      </p:sp>
      <p:sp>
        <p:nvSpPr>
          <p:cNvPr id="23" name="TextBox 23"/>
          <p:cNvSpPr txBox="1"/>
          <p:nvPr/>
        </p:nvSpPr>
        <p:spPr>
          <a:xfrm>
            <a:off x="4953440" y="7924772"/>
            <a:ext cx="4564182" cy="15811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Small Enterprise</a:t>
            </a:r>
          </a:p>
          <a:p>
            <a:pPr marL="647703" lvl="1" indent="-323852">
              <a:lnSpc>
                <a:spcPts val="4200"/>
              </a:lnSpc>
              <a:buFont typeface="Arial"/>
              <a:buChar char="•"/>
            </a:pPr>
            <a:r>
              <a:rPr lang="en-US" sz="3000">
                <a:solidFill>
                  <a:srgbClr val="FFFFFF"/>
                </a:solidFill>
                <a:latin typeface="Montserrat"/>
              </a:rPr>
              <a:t>Medium Enterprise</a:t>
            </a:r>
          </a:p>
          <a:p>
            <a:pPr marL="647703" lvl="1" indent="-323852">
              <a:lnSpc>
                <a:spcPts val="4200"/>
              </a:lnSpc>
              <a:buFont typeface="Arial"/>
              <a:buChar char="•"/>
            </a:pPr>
            <a:r>
              <a:rPr lang="en-US" sz="3000">
                <a:solidFill>
                  <a:srgbClr val="FFFFFF"/>
                </a:solidFill>
                <a:latin typeface="Montserrat"/>
              </a:rPr>
              <a:t>Large Enterprise</a:t>
            </a:r>
          </a:p>
        </p:txBody>
      </p:sp>
      <p:sp>
        <p:nvSpPr>
          <p:cNvPr id="24" name="TextBox 24"/>
          <p:cNvSpPr txBox="1"/>
          <p:nvPr/>
        </p:nvSpPr>
        <p:spPr>
          <a:xfrm>
            <a:off x="5129275" y="4924278"/>
            <a:ext cx="4576195" cy="21145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Consumer</a:t>
            </a:r>
          </a:p>
          <a:p>
            <a:pPr marL="647703" lvl="1" indent="-323852">
              <a:lnSpc>
                <a:spcPts val="4200"/>
              </a:lnSpc>
              <a:buFont typeface="Arial"/>
              <a:buChar char="•"/>
            </a:pPr>
            <a:r>
              <a:rPr lang="en-US" sz="3000">
                <a:solidFill>
                  <a:srgbClr val="FFFFFF"/>
                </a:solidFill>
                <a:latin typeface="Montserrat"/>
              </a:rPr>
              <a:t>Commercial</a:t>
            </a:r>
          </a:p>
          <a:p>
            <a:pPr marL="647703" lvl="1" indent="-323852">
              <a:lnSpc>
                <a:spcPts val="4200"/>
              </a:lnSpc>
              <a:buFont typeface="Arial"/>
              <a:buChar char="•"/>
            </a:pPr>
            <a:r>
              <a:rPr lang="en-US" sz="3000">
                <a:solidFill>
                  <a:srgbClr val="FFFFFF"/>
                </a:solidFill>
                <a:latin typeface="Montserrat"/>
              </a:rPr>
              <a:t>Enterprise</a:t>
            </a:r>
          </a:p>
          <a:p>
            <a:pPr marL="647703" lvl="1" indent="-323852">
              <a:lnSpc>
                <a:spcPts val="4200"/>
              </a:lnSpc>
              <a:buFont typeface="Arial"/>
              <a:buChar char="•"/>
            </a:pPr>
            <a:r>
              <a:rPr lang="en-US" sz="3000">
                <a:solidFill>
                  <a:srgbClr val="FFFFFF"/>
                </a:solidFill>
                <a:latin typeface="Montserrat"/>
              </a:rPr>
              <a:t>Healthcare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135983" y="34924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FFFFFF"/>
                </a:solidFill>
                <a:latin typeface="Canva Sans"/>
              </a:rPr>
              <a:t>Global AR and VR Software Market Revenue share for 2022</a:t>
            </a:r>
          </a:p>
        </p:txBody>
      </p:sp>
      <p:sp>
        <p:nvSpPr>
          <p:cNvPr id="4" name="Freeform 4"/>
          <p:cNvSpPr/>
          <p:nvPr/>
        </p:nvSpPr>
        <p:spPr>
          <a:xfrm>
            <a:off x="4931095" y="1522268"/>
            <a:ext cx="8425810" cy="8465430"/>
          </a:xfrm>
          <a:custGeom>
            <a:rect l="l" t="t" r="r" b="b"/>
            <a:pathLst>
              <a:path w="8425810" h="8465430">
                <a:moveTo>
                  <a:pt x="0" y="0"/>
                </a:moveTo>
                <a:lnTo>
                  <a:pt x="8425810" y="0"/>
                </a:lnTo>
                <a:lnTo>
                  <a:pt x="8425810" y="8465430"/>
                </a:lnTo>
                <a:lnTo>
                  <a:pt x="0" y="8465430"/>
                </a:lnTo>
                <a:lnTo>
                  <a:pt x="0" y="0"/>
                </a:lnTo>
                <a:close/>
              </a:path>
            </a:pathLst>
          </a:custGeom>
          <a:blipFill>
            <a:blip r:embed="rId3"/>
            <a:stretch>
              <a:fillRect l="-12539" t="-10608" r="-12852" b="-14196"/>
            </a:stretch>
          </a:blipFill>
        </p:spPr>
        <p:txBody>
          <a:bodyPr/>
          <a:lstStyle/>
          <a:p/>
        </p:txBody>
      </p:sp>
      <p:sp>
        <p:nvSpPr>
          <p:cNvPr id="5" name="TextBox 5"/>
          <p:cNvSpPr txBox="1"/>
          <p:nvPr/>
        </p:nvSpPr>
        <p:spPr>
          <a:xfrm>
            <a:off x="6104394" y="2812473"/>
            <a:ext cx="3221712" cy="752476"/>
          </a:xfrm>
          <a:prstGeom prst="rect">
            <a:avLst/>
          </a:prstGeom>
        </p:spPr>
        <p:txBody>
          <a:bodyPr lIns="0" tIns="0" rIns="0" bIns="0" rtlCol="0" anchor="t">
            <a:spAutoFit/>
          </a:bodyPr>
          <a:lstStyle/>
          <a:p>
            <a:pPr algn="ctr">
              <a:lnSpc>
                <a:spcPts val="6299"/>
              </a:lnSpc>
              <a:spcBef>
                <a:spcPct val="0"/>
              </a:spcBef>
            </a:pPr>
            <a:r>
              <a:rPr lang="en-US" sz="4499">
                <a:solidFill>
                  <a:srgbClr val="FFFFFF"/>
                </a:solidFill>
                <a:latin typeface="Montserrat"/>
              </a:rPr>
              <a:t>Asia Pacific</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248119" y="5277490"/>
            <a:ext cx="8170709" cy="301150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1615589" y="4941894"/>
            <a:ext cx="10673603" cy="4524224"/>
            <a:chExt cx="8945958" cy="3791927"/>
          </a:xfrm>
        </p:grpSpPr>
        <p:sp>
          <p:nvSpPr>
            <p:cNvPr id="6" name="Freeform 6"/>
            <p:cNvSpPr/>
            <p:nvPr/>
          </p:nvSpPr>
          <p:spPr>
            <a:xfrm>
              <a:off x="0" y="0"/>
              <a:ext cx="8945958" cy="3791927"/>
            </a:xfrm>
            <a:custGeom>
              <a:rect l="l" t="t" r="r" b="b"/>
              <a:pathLst>
                <a:path w="8945958" h="3791926">
                  <a:moveTo>
                    <a:pt x="8821498" y="3791927"/>
                  </a:moveTo>
                  <a:lnTo>
                    <a:pt x="124460" y="3791927"/>
                  </a:lnTo>
                  <a:cubicBezTo>
                    <a:pt x="55880" y="3791927"/>
                    <a:pt x="0" y="3736047"/>
                    <a:pt x="0" y="3667467"/>
                  </a:cubicBezTo>
                  <a:lnTo>
                    <a:pt x="0" y="124460"/>
                  </a:lnTo>
                  <a:cubicBezTo>
                    <a:pt x="0" y="55880"/>
                    <a:pt x="55880" y="0"/>
                    <a:pt x="124460" y="0"/>
                  </a:cubicBezTo>
                  <a:lnTo>
                    <a:pt x="8821498" y="0"/>
                  </a:lnTo>
                  <a:cubicBezTo>
                    <a:pt x="8890078" y="0"/>
                    <a:pt x="8945958" y="55880"/>
                    <a:pt x="8945958" y="124460"/>
                  </a:cubicBezTo>
                  <a:lnTo>
                    <a:pt x="8945958" y="3667467"/>
                  </a:lnTo>
                  <a:cubicBezTo>
                    <a:pt x="8945958" y="3736047"/>
                    <a:pt x="8890078" y="3791927"/>
                    <a:pt x="8821498" y="3791927"/>
                  </a:cubicBezTo>
                  <a:close/>
                </a:path>
              </a:pathLst>
            </a:custGeom>
            <a:solidFill>
              <a:srgbClr val="114EB2"/>
            </a:solidFill>
          </p:spPr>
          <p:txBody>
            <a:bodyPr/>
            <a:lstStyle/>
            <a:p/>
          </p:txBody>
        </p:sp>
      </p:grpSp>
      <p:grpSp>
        <p:nvGrpSpPr>
          <p:cNvPr id="7" name="Group 7"/>
          <p:cNvGrpSpPr/>
          <p:nvPr/>
        </p:nvGrpSpPr>
        <p:grpSpPr>
          <a:xfrm>
            <a:off x="0" y="5975243"/>
            <a:ext cx="2558571" cy="2079659"/>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5113F"/>
            </a:solidFill>
          </p:spPr>
          <p:txBody>
            <a:bodyPr/>
            <a:lstStyle/>
            <a:p/>
          </p:txBody>
        </p:sp>
      </p:grpSp>
      <p:grpSp>
        <p:nvGrpSpPr>
          <p:cNvPr id="9" name="Group 9"/>
          <p:cNvGrpSpPr>
            <a:grpSpLocks noChangeAspect="1"/>
          </p:cNvGrpSpPr>
          <p:nvPr/>
        </p:nvGrpSpPr>
        <p:grpSpPr>
          <a:xfrm rot="5400000">
            <a:off x="2512001" y="6700061"/>
            <a:ext cx="695076" cy="601936"/>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5113F"/>
            </a:solidFill>
          </p:spPr>
          <p:txBody>
            <a:bodyPr/>
            <a:lstStyle/>
            <a:p/>
          </p:txBody>
        </p:sp>
      </p:grpSp>
      <p:sp>
        <p:nvSpPr>
          <p:cNvPr id="11" name="TextBox 11"/>
          <p:cNvSpPr txBox="1"/>
          <p:nvPr/>
        </p:nvSpPr>
        <p:spPr>
          <a:xfrm>
            <a:off x="131840" y="6605866"/>
            <a:ext cx="2294892"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Drivers</a:t>
            </a:r>
          </a:p>
        </p:txBody>
      </p:sp>
      <p:sp>
        <p:nvSpPr>
          <p:cNvPr id="12" name="TextBox 12"/>
          <p:cNvSpPr txBox="1"/>
          <p:nvPr/>
        </p:nvSpPr>
        <p:spPr>
          <a:xfrm>
            <a:off x="2859539" y="5005318"/>
            <a:ext cx="9429653" cy="43211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Increasing demand for Augmented Reality in E-commerce is fuelling the growth of the AR Software Market.</a:t>
            </a:r>
          </a:p>
          <a:p>
            <a:pPr marL="755651" lvl="1" indent="-377825">
              <a:lnSpc>
                <a:spcPts val="4900"/>
              </a:lnSpc>
              <a:buFont typeface="Arial"/>
              <a:buChar char="•"/>
            </a:pPr>
            <a:r>
              <a:rPr lang="en-US" sz="3500">
                <a:solidFill>
                  <a:srgbClr val="FFFFFF"/>
                </a:solidFill>
                <a:latin typeface="Montserrat"/>
              </a:rPr>
              <a:t>Increasing demand for Virtual Reality in many industries is fuelling the growth of Virtual Reality Software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250" r="-6250"/>
            </a:stretch>
          </a:blipFill>
        </p:spPr>
        <p:txBody>
          <a:bodyPr/>
          <a:lstStyle/>
          <a:p/>
        </p:txBody>
      </p:sp>
      <p:grpSp>
        <p:nvGrpSpPr>
          <p:cNvPr id="3" name="Group 3"/>
          <p:cNvGrpSpPr/>
          <p:nvPr/>
        </p:nvGrpSpPr>
        <p:grpSpPr>
          <a:xfrm>
            <a:off x="0" y="2178771"/>
            <a:ext cx="12354791" cy="8108229"/>
            <a:chExt cx="3253937" cy="2135501"/>
          </a:xfrm>
        </p:grpSpPr>
        <p:sp>
          <p:nvSpPr>
            <p:cNvPr id="4" name="Freeform 4"/>
            <p:cNvSpPr/>
            <p:nvPr/>
          </p:nvSpPr>
          <p:spPr>
            <a:xfrm>
              <a:off x="0" y="0"/>
              <a:ext cx="3253937" cy="2135501"/>
            </a:xfrm>
            <a:custGeom>
              <a:rect l="l" t="t" r="r" b="b"/>
              <a:pathLst>
                <a:path w="3253937" h="2135501">
                  <a:moveTo>
                    <a:pt x="31958" y="0"/>
                  </a:moveTo>
                  <a:lnTo>
                    <a:pt x="3221978" y="0"/>
                  </a:lnTo>
                  <a:cubicBezTo>
                    <a:pt x="3239628" y="0"/>
                    <a:pt x="3253937" y="14308"/>
                    <a:pt x="3253937" y="31958"/>
                  </a:cubicBezTo>
                  <a:lnTo>
                    <a:pt x="3253937" y="2103542"/>
                  </a:lnTo>
                  <a:cubicBezTo>
                    <a:pt x="3253937" y="2121192"/>
                    <a:pt x="3239628" y="2135501"/>
                    <a:pt x="3221978" y="2135501"/>
                  </a:cubicBezTo>
                  <a:lnTo>
                    <a:pt x="31958" y="2135501"/>
                  </a:lnTo>
                  <a:cubicBezTo>
                    <a:pt x="14308" y="2135501"/>
                    <a:pt x="0" y="2121192"/>
                    <a:pt x="0" y="2103542"/>
                  </a:cubicBezTo>
                  <a:lnTo>
                    <a:pt x="0" y="31958"/>
                  </a:lnTo>
                  <a:cubicBezTo>
                    <a:pt x="0" y="14308"/>
                    <a:pt x="14308" y="0"/>
                    <a:pt x="31958" y="0"/>
                  </a:cubicBezTo>
                  <a:close/>
                </a:path>
              </a:pathLst>
            </a:custGeom>
            <a:solidFill>
              <a:srgbClr val="000000">
                <a:alpha val="86667"/>
              </a:srgbClr>
            </a:solidFill>
          </p:spPr>
          <p:txBody>
            <a:bodyPr/>
            <a:lstStyle/>
            <a:p/>
          </p:txBody>
        </p:sp>
        <p:sp>
          <p:nvSpPr>
            <p:cNvPr id="5" name="TextBox 5"/>
            <p:cNvSpPr txBox="1"/>
            <p:nvPr/>
          </p:nvSpPr>
          <p:spPr>
            <a:xfrm>
              <a:off x="0" y="-38100"/>
              <a:ext cx="3253937" cy="21736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628823" y="480204"/>
            <a:ext cx="9030353"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
        <p:nvSpPr>
          <p:cNvPr id="7" name="TextBox 7"/>
          <p:cNvSpPr txBox="1"/>
          <p:nvPr/>
        </p:nvSpPr>
        <p:spPr>
          <a:xfrm>
            <a:off x="0" y="1920716"/>
            <a:ext cx="12157364" cy="8203565"/>
          </a:xfrm>
          <a:prstGeom prst="rect">
            <a:avLst/>
          </a:prstGeom>
        </p:spPr>
        <p:txBody>
          <a:bodyPr lIns="0" tIns="0" rIns="0" bIns="0" rtlCol="0" anchor="t">
            <a:spAutoFit/>
          </a:bodyPr>
          <a:lstStyle/>
          <a:p>
            <a:pPr marL="626114" lvl="1" indent="-313057">
              <a:lnSpc>
                <a:spcPts val="4060"/>
              </a:lnSpc>
              <a:buFont typeface="Arial"/>
              <a:buChar char="•"/>
            </a:pPr>
            <a:r>
              <a:rPr lang="en-US" sz="2900">
                <a:solidFill>
                  <a:srgbClr val="FFFFFF"/>
                </a:solidFill>
                <a:latin typeface="Montserrat"/>
              </a:rPr>
              <a:t>The Global AR and VR Software Market is witnessing significant growth in the near future.</a:t>
            </a:r>
          </a:p>
          <a:p>
            <a:pPr marL="626114" lvl="1" indent="-313057">
              <a:lnSpc>
                <a:spcPts val="4060"/>
              </a:lnSpc>
              <a:buFont typeface="Arial"/>
              <a:buChar char="•"/>
            </a:pPr>
            <a:r>
              <a:rPr lang="en-US" sz="2900">
                <a:solidFill>
                  <a:srgbClr val="FFFFFF"/>
                </a:solidFill>
                <a:latin typeface="Montserrat"/>
              </a:rPr>
              <a:t>Smartphones, tablets, and other advanced electronic handheld gadgets are likely to contribute to the hardware segment's growth as developers incorporate VR-based capabilities into additional devices. </a:t>
            </a:r>
          </a:p>
          <a:p>
            <a:pPr marL="626114" lvl="1" indent="-313057">
              <a:lnSpc>
                <a:spcPts val="4060"/>
              </a:lnSpc>
              <a:buFont typeface="Arial"/>
              <a:buChar char="•"/>
            </a:pPr>
            <a:r>
              <a:rPr lang="en-US" sz="2900">
                <a:solidFill>
                  <a:srgbClr val="FFFFFF"/>
                </a:solidFill>
                <a:latin typeface="Montserrat"/>
              </a:rPr>
              <a:t>Furthermore, because it may be utilized in training, simulation, building virtual tools, VR applications, VR game development, learning experience platforms, and segment reality, the segment is in high demand.</a:t>
            </a:r>
          </a:p>
          <a:p>
            <a:pPr marL="626114" lvl="1" indent="-313057">
              <a:lnSpc>
                <a:spcPts val="4060"/>
              </a:lnSpc>
              <a:buFont typeface="Arial"/>
              <a:buChar char="•"/>
            </a:pPr>
            <a:r>
              <a:rPr lang="en-US" sz="2900">
                <a:solidFill>
                  <a:srgbClr val="FFFFFF"/>
                </a:solidFill>
                <a:latin typeface="Montserrat"/>
              </a:rPr>
              <a:t>In 2023, the AR Technology segment accounted for noticeable share of global AR and VR Software Market and is projected to experience significant growth in the near future.</a:t>
            </a:r>
          </a:p>
          <a:p>
            <a:pPr marL="626114" lvl="1" indent="-313057">
              <a:lnSpc>
                <a:spcPts val="4060"/>
              </a:lnSpc>
              <a:buFont typeface="Arial"/>
              <a:buChar char="•"/>
            </a:pPr>
            <a:r>
              <a:rPr lang="en-US" sz="2900">
                <a:solidFill>
                  <a:srgbClr val="FFFFFF"/>
                </a:solidFill>
                <a:latin typeface="Montserrat"/>
              </a:rPr>
              <a:t>The Consumer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329" b="-2188"/>
            </a:stretch>
          </a:blipFill>
        </p:spPr>
        <p:txBody>
          <a:bodyPr/>
          <a:lstStyle/>
          <a:p/>
        </p:txBody>
      </p:sp>
      <p:sp>
        <p:nvSpPr>
          <p:cNvPr id="3" name="Freeform 3"/>
          <p:cNvSpPr/>
          <p:nvPr/>
        </p:nvSpPr>
        <p:spPr>
          <a:xfrm>
            <a:off x="4296067" y="2387551"/>
            <a:ext cx="2436974" cy="1455171"/>
          </a:xfrm>
          <a:custGeom>
            <a:rect l="l" t="t" r="r" b="b"/>
            <a:pathLst>
              <a:path w="2436974" h="1455171">
                <a:moveTo>
                  <a:pt x="0" y="0"/>
                </a:moveTo>
                <a:lnTo>
                  <a:pt x="2436974" y="0"/>
                </a:lnTo>
                <a:lnTo>
                  <a:pt x="2436974" y="1455171"/>
                </a:lnTo>
                <a:lnTo>
                  <a:pt x="0" y="1455171"/>
                </a:lnTo>
                <a:lnTo>
                  <a:pt x="0" y="0"/>
                </a:lnTo>
                <a:close/>
              </a:path>
            </a:pathLst>
          </a:custGeom>
          <a:blipFill>
            <a:blip r:embed="rId3"/>
            <a:stretch>
              <a:fillRect l="-32374" t="-87951" r="-29496" b="-83132"/>
            </a:stretch>
          </a:blipFill>
        </p:spPr>
        <p:txBody>
          <a:bodyPr/>
          <a:lstStyle/>
          <a:p/>
        </p:txBody>
      </p:sp>
      <p:sp>
        <p:nvSpPr>
          <p:cNvPr id="4" name="Freeform 4"/>
          <p:cNvSpPr/>
          <p:nvPr/>
        </p:nvSpPr>
        <p:spPr>
          <a:xfrm>
            <a:off x="9719896" y="2010919"/>
            <a:ext cx="2123322" cy="2122327"/>
          </a:xfrm>
          <a:custGeom>
            <a:rect l="l" t="t" r="r" b="b"/>
            <a:pathLst>
              <a:path w="2123322" h="2122327">
                <a:moveTo>
                  <a:pt x="0" y="0"/>
                </a:moveTo>
                <a:lnTo>
                  <a:pt x="2123322" y="0"/>
                </a:lnTo>
                <a:lnTo>
                  <a:pt x="2123322" y="2122327"/>
                </a:lnTo>
                <a:lnTo>
                  <a:pt x="0" y="2122327"/>
                </a:lnTo>
                <a:lnTo>
                  <a:pt x="0" y="0"/>
                </a:lnTo>
                <a:close/>
              </a:path>
            </a:pathLst>
          </a:custGeom>
          <a:blipFill>
            <a:blip r:embed="rId4"/>
            <a:stretch>
              <a:fillRect/>
            </a:stretch>
          </a:blipFill>
        </p:spPr>
        <p:txBody>
          <a:bodyPr/>
          <a:lstStyle/>
          <a:p/>
        </p:txBody>
      </p:sp>
      <p:sp>
        <p:nvSpPr>
          <p:cNvPr id="5" name="Freeform 5"/>
          <p:cNvSpPr/>
          <p:nvPr/>
        </p:nvSpPr>
        <p:spPr>
          <a:xfrm>
            <a:off x="7349461" y="2053973"/>
            <a:ext cx="1751310" cy="1788749"/>
          </a:xfrm>
          <a:custGeom>
            <a:rect l="l" t="t" r="r" b="b"/>
            <a:pathLst>
              <a:path w="1751309" h="1788749">
                <a:moveTo>
                  <a:pt x="0" y="0"/>
                </a:moveTo>
                <a:lnTo>
                  <a:pt x="1751310" y="0"/>
                </a:lnTo>
                <a:lnTo>
                  <a:pt x="1751310" y="1788749"/>
                </a:lnTo>
                <a:lnTo>
                  <a:pt x="0" y="1788749"/>
                </a:lnTo>
                <a:lnTo>
                  <a:pt x="0" y="0"/>
                </a:lnTo>
                <a:close/>
              </a:path>
            </a:pathLst>
          </a:custGeom>
          <a:blipFill>
            <a:blip r:embed="rId5"/>
            <a:stretch>
              <a:fillRect l="-9501" t="-9534" r="-9501" b="-9534"/>
            </a:stretch>
          </a:blipFill>
        </p:spPr>
        <p:txBody>
          <a:bodyPr/>
          <a:lstStyle/>
          <a:p/>
        </p:txBody>
      </p:sp>
      <p:sp>
        <p:nvSpPr>
          <p:cNvPr id="6" name="Freeform 6"/>
          <p:cNvSpPr/>
          <p:nvPr/>
        </p:nvSpPr>
        <p:spPr>
          <a:xfrm>
            <a:off x="4605838" y="4657121"/>
            <a:ext cx="3676096" cy="1024712"/>
          </a:xfrm>
          <a:custGeom>
            <a:rect l="l" t="t" r="r" b="b"/>
            <a:pathLst>
              <a:path w="3676096" h="1024712">
                <a:moveTo>
                  <a:pt x="0" y="0"/>
                </a:moveTo>
                <a:lnTo>
                  <a:pt x="3676096" y="0"/>
                </a:lnTo>
                <a:lnTo>
                  <a:pt x="3676096" y="1024712"/>
                </a:lnTo>
                <a:lnTo>
                  <a:pt x="0" y="1024712"/>
                </a:lnTo>
                <a:lnTo>
                  <a:pt x="0" y="0"/>
                </a:lnTo>
                <a:close/>
              </a:path>
            </a:pathLst>
          </a:custGeom>
          <a:blipFill>
            <a:blip r:embed="rId6"/>
            <a:stretch>
              <a:fillRect/>
            </a:stretch>
          </a:blipFill>
        </p:spPr>
        <p:txBody>
          <a:bodyPr/>
          <a:lstStyle/>
          <a:p/>
        </p:txBody>
      </p:sp>
      <p:sp>
        <p:nvSpPr>
          <p:cNvPr id="7" name="Freeform 7"/>
          <p:cNvSpPr/>
          <p:nvPr/>
        </p:nvSpPr>
        <p:spPr>
          <a:xfrm>
            <a:off x="8635547" y="4657121"/>
            <a:ext cx="3108613" cy="1125101"/>
          </a:xfrm>
          <a:custGeom>
            <a:rect l="l" t="t" r="r" b="b"/>
            <a:pathLst>
              <a:path w="3108613" h="1125101">
                <a:moveTo>
                  <a:pt x="0" y="0"/>
                </a:moveTo>
                <a:lnTo>
                  <a:pt x="3108613" y="0"/>
                </a:lnTo>
                <a:lnTo>
                  <a:pt x="3108613" y="1125102"/>
                </a:lnTo>
                <a:lnTo>
                  <a:pt x="0" y="1125102"/>
                </a:lnTo>
                <a:lnTo>
                  <a:pt x="0" y="0"/>
                </a:lnTo>
                <a:close/>
              </a:path>
            </a:pathLst>
          </a:custGeom>
          <a:blipFill>
            <a:blip r:embed="rId7"/>
            <a:stretch>
              <a:fillRect/>
            </a:stretch>
          </a:blipFill>
        </p:spPr>
        <p:txBody>
          <a:bodyPr/>
          <a:lstStyle/>
          <a:p/>
        </p:txBody>
      </p:sp>
      <p:sp>
        <p:nvSpPr>
          <p:cNvPr id="8" name="Freeform 8"/>
          <p:cNvSpPr/>
          <p:nvPr/>
        </p:nvSpPr>
        <p:spPr>
          <a:xfrm>
            <a:off x="12246348" y="4412110"/>
            <a:ext cx="2058744" cy="2086631"/>
          </a:xfrm>
          <a:custGeom>
            <a:rect l="l" t="t" r="r" b="b"/>
            <a:pathLst>
              <a:path w="2058744" h="2086631">
                <a:moveTo>
                  <a:pt x="0" y="0"/>
                </a:moveTo>
                <a:lnTo>
                  <a:pt x="2058743" y="0"/>
                </a:lnTo>
                <a:lnTo>
                  <a:pt x="2058743" y="2086631"/>
                </a:lnTo>
                <a:lnTo>
                  <a:pt x="0" y="2086631"/>
                </a:lnTo>
                <a:lnTo>
                  <a:pt x="0" y="0"/>
                </a:lnTo>
                <a:close/>
              </a:path>
            </a:pathLst>
          </a:custGeom>
          <a:blipFill>
            <a:blip r:embed="rId8"/>
            <a:stretch>
              <a:fillRect/>
            </a:stretch>
          </a:blipFill>
        </p:spPr>
        <p:txBody>
          <a:bodyPr/>
          <a:lstStyle/>
          <a:p/>
        </p:txBody>
      </p:sp>
      <p:grpSp>
        <p:nvGrpSpPr>
          <p:cNvPr id="9" name="Group 9"/>
          <p:cNvGrpSpPr/>
          <p:nvPr/>
        </p:nvGrpSpPr>
        <p:grpSpPr>
          <a:xfrm>
            <a:off x="4276641" y="6366521"/>
            <a:ext cx="2766170" cy="1219990"/>
            <a:chExt cx="3688227" cy="1626654"/>
          </a:xfrm>
        </p:grpSpPr>
        <p:grpSp>
          <p:nvGrpSpPr>
            <p:cNvPr id="10" name="Group 10"/>
            <p:cNvGrpSpPr/>
            <p:nvPr/>
          </p:nvGrpSpPr>
          <p:grpSpPr>
            <a:xfrm>
              <a:off x="0" y="0"/>
              <a:ext cx="3688227" cy="1626654"/>
              <a:chExt cx="1036155" cy="456985"/>
            </a:xfrm>
          </p:grpSpPr>
          <p:sp>
            <p:nvSpPr>
              <p:cNvPr id="11" name="Freeform 11"/>
              <p:cNvSpPr/>
              <p:nvPr/>
            </p:nvSpPr>
            <p:spPr>
              <a:xfrm>
                <a:off x="0" y="0"/>
                <a:ext cx="1036155" cy="456985"/>
              </a:xfrm>
              <a:custGeom>
                <a:rect l="l" t="t" r="r" b="b"/>
                <a:pathLst>
                  <a:path w="1036155" h="456985">
                    <a:moveTo>
                      <a:pt x="100362" y="0"/>
                    </a:moveTo>
                    <a:lnTo>
                      <a:pt x="935793" y="0"/>
                    </a:lnTo>
                    <a:cubicBezTo>
                      <a:pt x="962411" y="0"/>
                      <a:pt x="987938" y="10574"/>
                      <a:pt x="1006759" y="29395"/>
                    </a:cubicBezTo>
                    <a:cubicBezTo>
                      <a:pt x="1025581" y="48217"/>
                      <a:pt x="1036155" y="73744"/>
                      <a:pt x="1036155" y="100362"/>
                    </a:cubicBezTo>
                    <a:lnTo>
                      <a:pt x="1036155" y="356624"/>
                    </a:lnTo>
                    <a:cubicBezTo>
                      <a:pt x="1036155" y="412052"/>
                      <a:pt x="991221" y="456985"/>
                      <a:pt x="935793" y="456985"/>
                    </a:cubicBezTo>
                    <a:lnTo>
                      <a:pt x="100362" y="456985"/>
                    </a:lnTo>
                    <a:cubicBezTo>
                      <a:pt x="73744" y="456985"/>
                      <a:pt x="48217" y="446412"/>
                      <a:pt x="29395" y="427590"/>
                    </a:cubicBezTo>
                    <a:cubicBezTo>
                      <a:pt x="10574" y="408769"/>
                      <a:pt x="0" y="383241"/>
                      <a:pt x="0" y="356624"/>
                    </a:cubicBezTo>
                    <a:lnTo>
                      <a:pt x="0" y="100362"/>
                    </a:lnTo>
                    <a:cubicBezTo>
                      <a:pt x="0" y="73744"/>
                      <a:pt x="10574" y="48217"/>
                      <a:pt x="29395" y="29395"/>
                    </a:cubicBezTo>
                    <a:cubicBezTo>
                      <a:pt x="48217" y="10574"/>
                      <a:pt x="73744" y="0"/>
                      <a:pt x="100362" y="0"/>
                    </a:cubicBezTo>
                    <a:close/>
                  </a:path>
                </a:pathLst>
              </a:custGeom>
              <a:solidFill>
                <a:srgbClr val="FFFFFF"/>
              </a:solidFill>
            </p:spPr>
            <p:txBody>
              <a:bodyPr/>
              <a:lstStyle/>
              <a:p/>
            </p:txBody>
          </p:sp>
          <p:sp>
            <p:nvSpPr>
              <p:cNvPr id="12" name="TextBox 12"/>
              <p:cNvSpPr txBox="1"/>
              <p:nvPr/>
            </p:nvSpPr>
            <p:spPr>
              <a:xfrm>
                <a:off x="0" y="-38100"/>
                <a:ext cx="1036155" cy="495085"/>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27555" y="94677"/>
              <a:ext cx="3460421" cy="1531977"/>
            </a:xfrm>
            <a:custGeom>
              <a:rect l="l" t="t" r="r" b="b"/>
              <a:pathLst>
                <a:path w="3460421" h="1531977">
                  <a:moveTo>
                    <a:pt x="0" y="0"/>
                  </a:moveTo>
                  <a:lnTo>
                    <a:pt x="3460421" y="0"/>
                  </a:lnTo>
                  <a:lnTo>
                    <a:pt x="3460421" y="1531977"/>
                  </a:lnTo>
                  <a:lnTo>
                    <a:pt x="0" y="1531977"/>
                  </a:lnTo>
                  <a:lnTo>
                    <a:pt x="0" y="0"/>
                  </a:lnTo>
                  <a:close/>
                </a:path>
              </a:pathLst>
            </a:custGeom>
            <a:blipFill>
              <a:blip r:embed="rId9"/>
              <a:stretch>
                <a:fillRect/>
              </a:stretch>
            </a:blipFill>
          </p:spPr>
          <p:txBody>
            <a:bodyPr/>
            <a:lstStyle/>
            <a:p/>
          </p:txBody>
        </p:sp>
      </p:grpSp>
      <p:sp>
        <p:nvSpPr>
          <p:cNvPr id="14" name="Freeform 14"/>
          <p:cNvSpPr/>
          <p:nvPr/>
        </p:nvSpPr>
        <p:spPr>
          <a:xfrm>
            <a:off x="7331877" y="6309214"/>
            <a:ext cx="1686243" cy="1686243"/>
          </a:xfrm>
          <a:custGeom>
            <a:rect l="l" t="t" r="r" b="b"/>
            <a:pathLst>
              <a:path w="1686242" h="1686242">
                <a:moveTo>
                  <a:pt x="0" y="0"/>
                </a:moveTo>
                <a:lnTo>
                  <a:pt x="1686244" y="0"/>
                </a:lnTo>
                <a:lnTo>
                  <a:pt x="1686244" y="1686244"/>
                </a:lnTo>
                <a:lnTo>
                  <a:pt x="0" y="1686244"/>
                </a:lnTo>
                <a:lnTo>
                  <a:pt x="0" y="0"/>
                </a:lnTo>
                <a:close/>
              </a:path>
            </a:pathLst>
          </a:custGeom>
          <a:blipFill>
            <a:blip r:embed="rId10"/>
            <a:stretch>
              <a:fillRect/>
            </a:stretch>
          </a:blipFill>
        </p:spPr>
        <p:txBody>
          <a:bodyPr/>
          <a:lstStyle/>
          <a:p/>
        </p:txBody>
      </p:sp>
      <p:sp>
        <p:nvSpPr>
          <p:cNvPr id="15" name="Freeform 15"/>
          <p:cNvSpPr/>
          <p:nvPr/>
        </p:nvSpPr>
        <p:spPr>
          <a:xfrm>
            <a:off x="9519681" y="6309214"/>
            <a:ext cx="2217823" cy="1728277"/>
          </a:xfrm>
          <a:custGeom>
            <a:rect l="l" t="t" r="r" b="b"/>
            <a:pathLst>
              <a:path w="2217823" h="1728277">
                <a:moveTo>
                  <a:pt x="0" y="0"/>
                </a:moveTo>
                <a:lnTo>
                  <a:pt x="2217822" y="0"/>
                </a:lnTo>
                <a:lnTo>
                  <a:pt x="2217822" y="1728277"/>
                </a:lnTo>
                <a:lnTo>
                  <a:pt x="0" y="1728277"/>
                </a:lnTo>
                <a:lnTo>
                  <a:pt x="0" y="0"/>
                </a:lnTo>
                <a:close/>
              </a:path>
            </a:pathLst>
          </a:custGeom>
          <a:blipFill>
            <a:blip r:embed="rId11"/>
            <a:stretch>
              <a:fillRect l="-18498" t="-20121" r="-26133" b="-65477"/>
            </a:stretch>
          </a:blipFill>
        </p:spPr>
        <p:txBody>
          <a:bodyPr/>
          <a:lstStyle/>
          <a:p/>
        </p:txBody>
      </p:sp>
      <p:sp>
        <p:nvSpPr>
          <p:cNvPr id="16" name="Freeform 16"/>
          <p:cNvSpPr/>
          <p:nvPr/>
        </p:nvSpPr>
        <p:spPr>
          <a:xfrm>
            <a:off x="4585222" y="8196111"/>
            <a:ext cx="1858664" cy="1858664"/>
          </a:xfrm>
          <a:custGeom>
            <a:rect l="l" t="t" r="r" b="b"/>
            <a:pathLst>
              <a:path w="1858663" h="1858663">
                <a:moveTo>
                  <a:pt x="0" y="0"/>
                </a:moveTo>
                <a:lnTo>
                  <a:pt x="1858664" y="0"/>
                </a:lnTo>
                <a:lnTo>
                  <a:pt x="1858664" y="1858664"/>
                </a:lnTo>
                <a:lnTo>
                  <a:pt x="0" y="1858664"/>
                </a:lnTo>
                <a:lnTo>
                  <a:pt x="0" y="0"/>
                </a:lnTo>
                <a:close/>
              </a:path>
            </a:pathLst>
          </a:custGeom>
          <a:blipFill>
            <a:blip r:embed="rId12"/>
            <a:stretch>
              <a:fillRect/>
            </a:stretch>
          </a:blipFill>
        </p:spPr>
        <p:txBody>
          <a:bodyPr/>
          <a:lstStyle/>
          <a:p/>
        </p:txBody>
      </p:sp>
      <p:sp>
        <p:nvSpPr>
          <p:cNvPr id="17" name="Freeform 17"/>
          <p:cNvSpPr/>
          <p:nvPr/>
        </p:nvSpPr>
        <p:spPr>
          <a:xfrm>
            <a:off x="6682986" y="8364255"/>
            <a:ext cx="2628743" cy="1922745"/>
          </a:xfrm>
          <a:custGeom>
            <a:rect l="l" t="t" r="r" b="b"/>
            <a:pathLst>
              <a:path w="2628743" h="1922745">
                <a:moveTo>
                  <a:pt x="0" y="0"/>
                </a:moveTo>
                <a:lnTo>
                  <a:pt x="2628743" y="0"/>
                </a:lnTo>
                <a:lnTo>
                  <a:pt x="2628743" y="1922745"/>
                </a:lnTo>
                <a:lnTo>
                  <a:pt x="0" y="1922745"/>
                </a:lnTo>
                <a:lnTo>
                  <a:pt x="0" y="0"/>
                </a:lnTo>
                <a:close/>
              </a:path>
            </a:pathLst>
          </a:custGeom>
          <a:blipFill>
            <a:blip r:embed="rId13"/>
            <a:stretch>
              <a:fillRect l="-80207" r="-81291" b="-90079"/>
            </a:stretch>
          </a:blipFill>
        </p:spPr>
        <p:txBody>
          <a:bodyPr/>
          <a:lstStyle/>
          <a:p/>
        </p:txBody>
      </p:sp>
      <p:sp>
        <p:nvSpPr>
          <p:cNvPr id="18" name="Freeform 18"/>
          <p:cNvSpPr/>
          <p:nvPr/>
        </p:nvSpPr>
        <p:spPr>
          <a:xfrm>
            <a:off x="12246348" y="2364314"/>
            <a:ext cx="3712565" cy="1383535"/>
          </a:xfrm>
          <a:custGeom>
            <a:rect l="l" t="t" r="r" b="b"/>
            <a:pathLst>
              <a:path w="3712565" h="1383535">
                <a:moveTo>
                  <a:pt x="0" y="0"/>
                </a:moveTo>
                <a:lnTo>
                  <a:pt x="3712564" y="0"/>
                </a:lnTo>
                <a:lnTo>
                  <a:pt x="3712564" y="1383534"/>
                </a:lnTo>
                <a:lnTo>
                  <a:pt x="0" y="1383534"/>
                </a:lnTo>
                <a:lnTo>
                  <a:pt x="0" y="0"/>
                </a:lnTo>
                <a:close/>
              </a:path>
            </a:pathLst>
          </a:custGeom>
          <a:blipFill>
            <a:blip r:embed="rId14"/>
            <a:stretch>
              <a:fillRect/>
            </a:stretch>
          </a:blipFill>
        </p:spPr>
        <p:txBody>
          <a:bodyPr/>
          <a:lstStyle/>
          <a:p/>
        </p:txBody>
      </p:sp>
      <p:sp>
        <p:nvSpPr>
          <p:cNvPr id="19" name="Freeform 19"/>
          <p:cNvSpPr/>
          <p:nvPr/>
        </p:nvSpPr>
        <p:spPr>
          <a:xfrm>
            <a:off x="9613296" y="8696608"/>
            <a:ext cx="5707546" cy="1258038"/>
          </a:xfrm>
          <a:custGeom>
            <a:rect l="l" t="t" r="r" b="b"/>
            <a:pathLst>
              <a:path w="5707546" h="1258038">
                <a:moveTo>
                  <a:pt x="0" y="0"/>
                </a:moveTo>
                <a:lnTo>
                  <a:pt x="5707546" y="0"/>
                </a:lnTo>
                <a:lnTo>
                  <a:pt x="5707546" y="1258039"/>
                </a:lnTo>
                <a:lnTo>
                  <a:pt x="0" y="1258039"/>
                </a:lnTo>
                <a:lnTo>
                  <a:pt x="0" y="0"/>
                </a:lnTo>
                <a:close/>
              </a:path>
            </a:pathLst>
          </a:custGeom>
          <a:blipFill>
            <a:blip r:embed="rId15"/>
            <a:stretch>
              <a:fillRect/>
            </a:stretch>
          </a:blipFill>
        </p:spPr>
        <p:txBody>
          <a:bodyPr/>
          <a:lstStyle/>
          <a:p/>
        </p:txBody>
      </p:sp>
      <p:sp>
        <p:nvSpPr>
          <p:cNvPr id="20" name="Freeform 20"/>
          <p:cNvSpPr/>
          <p:nvPr/>
        </p:nvSpPr>
        <p:spPr>
          <a:xfrm>
            <a:off x="12023253" y="6976516"/>
            <a:ext cx="3297589" cy="916640"/>
          </a:xfrm>
          <a:custGeom>
            <a:rect l="l" t="t" r="r" b="b"/>
            <a:pathLst>
              <a:path w="3297588" h="916639">
                <a:moveTo>
                  <a:pt x="0" y="0"/>
                </a:moveTo>
                <a:lnTo>
                  <a:pt x="3297589" y="0"/>
                </a:lnTo>
                <a:lnTo>
                  <a:pt x="3297589" y="916640"/>
                </a:lnTo>
                <a:lnTo>
                  <a:pt x="0" y="916640"/>
                </a:lnTo>
                <a:lnTo>
                  <a:pt x="0" y="0"/>
                </a:lnTo>
                <a:close/>
              </a:path>
            </a:pathLst>
          </a:custGeom>
          <a:blipFill>
            <a:blip r:embed="rId16"/>
            <a:stretch>
              <a:fillRect t="-120728" b="-139018"/>
            </a:stretch>
          </a:blipFill>
        </p:spPr>
        <p:txBody>
          <a:bodyPr/>
          <a:lstStyle/>
          <a:p/>
        </p:txBody>
      </p:sp>
      <p:sp>
        <p:nvSpPr>
          <p:cNvPr id="21" name="TextBox 21"/>
          <p:cNvSpPr txBox="1"/>
          <p:nvPr/>
        </p:nvSpPr>
        <p:spPr>
          <a:xfrm>
            <a:off x="5238599" y="641051"/>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uj8wdxnw"/>
              </a:rPr>
              <a:t>http://tinyurl.com/uj8wdxnw</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AR and VR Software Market Report 2023</dc:title>
  <cp:lastModifiedBy>decipher market</cp:lastModifiedBy>
  <cp:revision>2</cp:revision>
  <dcterms:created xsi:type="dcterms:W3CDTF">2006-08-16T00:00:00Z</dcterms:created>
  <dcterms:modified xsi:type="dcterms:W3CDTF">2024-02-21T10:44:57Z</dcterms:modified>
</cp:coreProperties>
</file>