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 Bold" panose="020B0604020202020204" charset="0"/>
      <p:regular r:id="rId12"/>
    </p:embeddedFont>
    <p:embeddedFont>
      <p:font typeface="Georgia Pro Bold" panose="020B0604020202020204" charset="0"/>
      <p:regular r:id="rId13"/>
    </p:embeddedFont>
    <p:embeddedFont>
      <p:font typeface="HK Grotesk Bold" panose="020B0604020202020204" charset="0"/>
      <p:regular r:id="rId14"/>
    </p:embeddedFont>
    <p:embeddedFont>
      <p:font typeface="HK Grotesk Light" panose="020B0604020202020204" charset="0"/>
      <p:regular r:id="rId15"/>
    </p:embeddedFont>
    <p:embeddedFont>
      <p:font typeface="Lato" panose="020F0502020204030203" pitchFamily="34" charset="0"/>
      <p:regular r:id="rId16"/>
    </p:embeddedFont>
    <p:embeddedFont>
      <p:font typeface="Lato Bold" panose="020F0502020204030203" charset="0"/>
      <p:regular r:id="rId17"/>
    </p:embeddedFont>
    <p:embeddedFont>
      <p:font typeface="Open Sans Bold" panose="020B0604020202020204" charset="0"/>
      <p:regular r:id="rId18"/>
    </p:embeddedFont>
    <p:embeddedFont>
      <p:font typeface="Roboto Condensed" panose="02000000000000000000" pitchFamily="2" charset="0"/>
      <p:regular r:id="rId19"/>
    </p:embeddedFont>
    <p:embeddedFont>
      <p:font typeface="Roboto Condensed Bold" panose="020B0604020202020204" charset="0"/>
      <p:regular r:id="rId20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0.jpeg" /><Relationship Id="rId7" Type="http://schemas.openxmlformats.org/officeDocument/2006/relationships/image" Target="../media/image21.jpeg" /><Relationship Id="rId8" Type="http://schemas.openxmlformats.org/officeDocument/2006/relationships/image" Target="../media/image2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hyperlink" Target="https://www.cognitivemarketresearch.com/ar-and-vr-in-aviation-market-report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-1137325" y="4126500"/>
            <a:ext cx="20562650" cy="2560050"/>
            <a:chExt cx="5415677" cy="6742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15677" cy="674252"/>
            </a:xfrm>
            <a:custGeom>
              <a:rect l="l" t="t" r="r" b="b"/>
              <a:pathLst>
                <a:path w="5415677" h="674252">
                  <a:moveTo>
                    <a:pt x="0" y="0"/>
                  </a:moveTo>
                  <a:lnTo>
                    <a:pt x="5415677" y="0"/>
                  </a:lnTo>
                  <a:lnTo>
                    <a:pt x="5415677" y="674252"/>
                  </a:lnTo>
                  <a:lnTo>
                    <a:pt x="0" y="674252"/>
                  </a:lnTo>
                  <a:close/>
                </a:path>
              </a:pathLst>
            </a:custGeom>
            <a:solidFill>
              <a:srgbClr val="5D8BF4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415677" cy="7123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933528" y="444200"/>
            <a:ext cx="14420945" cy="8814100"/>
          </a:xfrm>
          <a:custGeom>
            <a:rect l="l" t="t" r="r" b="b"/>
            <a:pathLst>
              <a:path w="14420945" h="8814100">
                <a:moveTo>
                  <a:pt x="0" y="0"/>
                </a:moveTo>
                <a:lnTo>
                  <a:pt x="14420944" y="0"/>
                </a:lnTo>
                <a:lnTo>
                  <a:pt x="14420944" y="8814100"/>
                </a:lnTo>
                <a:lnTo>
                  <a:pt x="0" y="8814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2" r="-512"/>
            </a:stretch>
          </a:blipFill>
        </p:spPr>
        <p:txBody>
          <a:bodyPr/>
          <a:lstStyle/>
          <a:p/>
        </p:txBody>
      </p:sp>
      <p:sp>
        <p:nvSpPr>
          <p:cNvPr id="7" name="TextBox 7"/>
          <p:cNvSpPr txBox="1"/>
          <p:nvPr/>
        </p:nvSpPr>
        <p:spPr>
          <a:xfrm>
            <a:off x="1760047" y="4585749"/>
            <a:ext cx="14620086" cy="2343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03"/>
              </a:lnSpc>
            </a:pPr>
            <a:r>
              <a:rPr lang="en-US" sz="9600">
                <a:solidFill>
                  <a:srgbClr val="CAD7F1"/>
                </a:solidFill>
                <a:latin typeface="Roboto Condensed Bold"/>
              </a:rPr>
              <a:t>AR AND VR IN AVIATION MARKET REPORT</a:t>
            </a:r>
          </a:p>
        </p:txBody>
      </p:sp>
      <p:sp>
        <p:nvSpPr>
          <p:cNvPr id="8" name="Freeform 8"/>
          <p:cNvSpPr/>
          <p:nvPr/>
        </p:nvSpPr>
        <p:spPr>
          <a:xfrm rot="-5400000">
            <a:off x="-5554391" y="4209909"/>
            <a:ext cx="12004457" cy="2240832"/>
          </a:xfrm>
          <a:custGeom>
            <a:rect l="l" t="t" r="r" b="b"/>
            <a:pathLst>
              <a:path w="12004457" h="2240832">
                <a:moveTo>
                  <a:pt x="0" y="0"/>
                </a:moveTo>
                <a:lnTo>
                  <a:pt x="12004456" y="0"/>
                </a:lnTo>
                <a:lnTo>
                  <a:pt x="12004456" y="2240832"/>
                </a:lnTo>
                <a:lnTo>
                  <a:pt x="0" y="22408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 rot="-5400000" flipV="1">
            <a:off x="12395750" y="4394750"/>
            <a:ext cx="10212922" cy="1571578"/>
          </a:xfrm>
          <a:custGeom>
            <a:rect l="l" t="t" r="r" b="b"/>
            <a:pathLst>
              <a:path w="10212922" h="1571578">
                <a:moveTo>
                  <a:pt x="0" y="1571578"/>
                </a:moveTo>
                <a:lnTo>
                  <a:pt x="10212922" y="1571578"/>
                </a:lnTo>
                <a:lnTo>
                  <a:pt x="10212922" y="0"/>
                </a:lnTo>
                <a:lnTo>
                  <a:pt x="0" y="0"/>
                </a:lnTo>
                <a:lnTo>
                  <a:pt x="0" y="1571578"/>
                </a:lnTo>
                <a:close/>
              </a:path>
            </a:pathLst>
          </a:custGeom>
          <a:blipFill>
            <a:blip r:embed="rId4"/>
            <a:stretch>
              <a:fillRect l="-9540" t="-32878" r="0" b="0"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16230600" cy="8379047"/>
          </a:xfrm>
          <a:custGeom>
            <a:rect l="l" t="t" r="r" b="b"/>
            <a:pathLst>
              <a:path w="16230600" h="8379047">
                <a:moveTo>
                  <a:pt x="0" y="0"/>
                </a:moveTo>
                <a:lnTo>
                  <a:pt x="16230600" y="0"/>
                </a:lnTo>
                <a:lnTo>
                  <a:pt x="16230600" y="8379047"/>
                </a:lnTo>
                <a:lnTo>
                  <a:pt x="0" y="83790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2441625" y="3805875"/>
            <a:ext cx="13404749" cy="3086100"/>
            <a:chExt cx="3530469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30469" cy="812800"/>
            </a:xfrm>
            <a:custGeom>
              <a:rect l="l" t="t" r="r" b="b"/>
              <a:pathLst>
                <a:path w="3530469" h="812800">
                  <a:moveTo>
                    <a:pt x="0" y="0"/>
                  </a:moveTo>
                  <a:lnTo>
                    <a:pt x="3530469" y="0"/>
                  </a:lnTo>
                  <a:lnTo>
                    <a:pt x="353046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205F">
                <a:alpha val="25882"/>
              </a:srgbClr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3046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83843" y="2177347"/>
            <a:ext cx="5520313" cy="845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1"/>
              </a:lnSpc>
            </a:pPr>
            <a:r>
              <a:rPr lang="en-US" sz="6399">
                <a:solidFill>
                  <a:srgbClr val="5D8BF4"/>
                </a:solidFill>
                <a:latin typeface="Roboto Condensed Bold"/>
              </a:rPr>
              <a:t>INTRODUCTION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27216" y="4137977"/>
            <a:ext cx="13404749" cy="194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Open Sans Bold"/>
              </a:rPr>
              <a:t>AR and VR can aid in the visualization and interaction with aircraft parts by simulating the complex aircraft mechanisms used during the design phase. 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78" r="-4521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0" y="4060219"/>
            <a:ext cx="18288000" cy="2843596"/>
          </a:xfrm>
          <a:custGeom>
            <a:rect l="l" t="t" r="r" b="b"/>
            <a:pathLst>
              <a:path w="18288000" h="2843596">
                <a:moveTo>
                  <a:pt x="0" y="0"/>
                </a:moveTo>
                <a:lnTo>
                  <a:pt x="18288000" y="0"/>
                </a:lnTo>
                <a:lnTo>
                  <a:pt x="18288000" y="2843596"/>
                </a:lnTo>
                <a:lnTo>
                  <a:pt x="0" y="28435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000"/>
            </a:blip>
            <a:stretch>
              <a:fillRect l="-3852" t="-54972" r="-1951" b="-289311"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 rot="-5400000">
            <a:off x="8237401" y="-3213607"/>
            <a:ext cx="1830889" cy="7945836"/>
            <a:chExt cx="482209" cy="20927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2209" cy="2092731"/>
            </a:xfrm>
            <a:custGeom>
              <a:rect l="l" t="t" r="r" b="b"/>
              <a:pathLst>
                <a:path w="482208" h="2092731">
                  <a:moveTo>
                    <a:pt x="241105" y="0"/>
                  </a:moveTo>
                  <a:lnTo>
                    <a:pt x="482209" y="203200"/>
                  </a:lnTo>
                  <a:lnTo>
                    <a:pt x="482209" y="1889531"/>
                  </a:lnTo>
                  <a:lnTo>
                    <a:pt x="241105" y="2092731"/>
                  </a:lnTo>
                  <a:lnTo>
                    <a:pt x="0" y="1889531"/>
                  </a:lnTo>
                  <a:lnTo>
                    <a:pt x="0" y="203200"/>
                  </a:lnTo>
                  <a:lnTo>
                    <a:pt x="241105" y="0"/>
                  </a:lnTo>
                  <a:close/>
                </a:path>
              </a:pathLst>
            </a:custGeom>
            <a:solidFill>
              <a:srgbClr val="181A31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101600"/>
              <a:ext cx="482209" cy="1851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30787" y="-156133"/>
            <a:ext cx="19927909" cy="1478732"/>
            <a:chExt cx="5248503" cy="3894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48503" cy="389460"/>
            </a:xfrm>
            <a:custGeom>
              <a:rect l="l" t="t" r="r" b="b"/>
              <a:pathLst>
                <a:path w="5248503" h="389460">
                  <a:moveTo>
                    <a:pt x="0" y="0"/>
                  </a:moveTo>
                  <a:lnTo>
                    <a:pt x="5248503" y="0"/>
                  </a:lnTo>
                  <a:lnTo>
                    <a:pt x="5248503" y="389460"/>
                  </a:lnTo>
                  <a:lnTo>
                    <a:pt x="0" y="389460"/>
                  </a:lnTo>
                  <a:close/>
                </a:path>
              </a:pathLst>
            </a:custGeom>
            <a:solidFill>
              <a:srgbClr val="181A31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248503" cy="4275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-530787" y="268367"/>
            <a:ext cx="19349574" cy="1185161"/>
          </a:xfrm>
          <a:custGeom>
            <a:rect l="l" t="t" r="r" b="b"/>
            <a:pathLst>
              <a:path w="19349574" h="1185161">
                <a:moveTo>
                  <a:pt x="0" y="0"/>
                </a:moveTo>
                <a:lnTo>
                  <a:pt x="19349574" y="0"/>
                </a:lnTo>
                <a:lnTo>
                  <a:pt x="19349574" y="1185162"/>
                </a:lnTo>
                <a:lnTo>
                  <a:pt x="0" y="11851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1558906" y="4325146"/>
            <a:ext cx="4558963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999">
                <a:solidFill>
                  <a:srgbClr val="FFFFFF"/>
                </a:solidFill>
                <a:latin typeface="Roboto Condensed"/>
              </a:rPr>
              <a:t>2022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0934" y="4325146"/>
            <a:ext cx="4558963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999">
                <a:solidFill>
                  <a:srgbClr val="FFFFFF"/>
                </a:solidFill>
                <a:latin typeface="Roboto Condensed"/>
              </a:rPr>
              <a:t>2030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39491" y="4419958"/>
            <a:ext cx="4558963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999">
                <a:solidFill>
                  <a:srgbClr val="FFFFFF"/>
                </a:solidFill>
                <a:latin typeface="Roboto Condensed"/>
              </a:rPr>
              <a:t>2023-2023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16925" y="5405817"/>
            <a:ext cx="4558963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FFFFFF"/>
                </a:solidFill>
                <a:latin typeface="Roboto Condensed"/>
              </a:rPr>
              <a:t>MARKET SIZE</a:t>
            </a:r>
          </a:p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FFFFFF"/>
                </a:solidFill>
                <a:latin typeface="Roboto Condensed"/>
              </a:rPr>
              <a:t>$1.48 Bn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53686" y="5405817"/>
            <a:ext cx="4558963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3900">
                <a:solidFill>
                  <a:srgbClr val="FFFFFF"/>
                </a:solidFill>
                <a:latin typeface="Roboto Condensed"/>
              </a:rPr>
              <a:t>FORECAST</a:t>
            </a:r>
          </a:p>
          <a:p>
            <a:pPr algn="ctr">
              <a:lnSpc>
                <a:spcPts val="4680"/>
              </a:lnSpc>
            </a:pPr>
            <a:r>
              <a:rPr lang="en-US" sz="3900">
                <a:solidFill>
                  <a:srgbClr val="FFFFFF"/>
                </a:solidFill>
                <a:latin typeface="Roboto Condensed"/>
              </a:rPr>
              <a:t>$30.90 Bn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700337" y="5405817"/>
            <a:ext cx="4558963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3900">
                <a:solidFill>
                  <a:srgbClr val="FFFFFF"/>
                </a:solidFill>
                <a:latin typeface="Roboto Condensed"/>
              </a:rPr>
              <a:t>CAGR</a:t>
            </a:r>
          </a:p>
          <a:p>
            <a:pPr algn="ctr">
              <a:lnSpc>
                <a:spcPts val="4680"/>
              </a:lnSpc>
            </a:pPr>
            <a:r>
              <a:rPr lang="en-US" sz="3900">
                <a:solidFill>
                  <a:srgbClr val="FFFFFF"/>
                </a:solidFill>
                <a:latin typeface="Roboto Condensed"/>
              </a:rPr>
              <a:t>46.2%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77957" y="630858"/>
            <a:ext cx="7732085" cy="91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>
                <a:solidFill>
                  <a:srgbClr val="CAD7F1"/>
                </a:solidFill>
                <a:latin typeface="Roboto Condensed Bold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/>
        </p:txBody>
      </p:sp>
      <p:sp>
        <p:nvSpPr>
          <p:cNvPr id="3" name="AutoShape 3"/>
          <p:cNvSpPr/>
          <p:nvPr/>
        </p:nvSpPr>
        <p:spPr>
          <a:xfrm>
            <a:off x="6045570" y="546054"/>
            <a:ext cx="4963187" cy="0"/>
          </a:xfrm>
          <a:prstGeom prst="line">
            <a:avLst/>
          </a:prstGeom>
          <a:ln w="47625" cap="flat">
            <a:solidFill>
              <a:srgbClr val="6270B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4" name="AutoShape 4"/>
          <p:cNvSpPr/>
          <p:nvPr/>
        </p:nvSpPr>
        <p:spPr>
          <a:xfrm>
            <a:off x="6045570" y="9580691"/>
            <a:ext cx="4963187" cy="0"/>
          </a:xfrm>
          <a:prstGeom prst="line">
            <a:avLst/>
          </a:prstGeom>
          <a:ln w="47625" cap="flat">
            <a:solidFill>
              <a:srgbClr val="6270B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 flipV="1">
            <a:off x="3681813" y="593679"/>
            <a:ext cx="7345994" cy="267242"/>
          </a:xfrm>
          <a:custGeom>
            <a:rect l="l" t="t" r="r" b="b"/>
            <a:pathLst>
              <a:path w="7345994" h="267242">
                <a:moveTo>
                  <a:pt x="0" y="267243"/>
                </a:moveTo>
                <a:lnTo>
                  <a:pt x="7345994" y="267243"/>
                </a:lnTo>
                <a:lnTo>
                  <a:pt x="7345994" y="0"/>
                </a:lnTo>
                <a:lnTo>
                  <a:pt x="0" y="0"/>
                </a:lnTo>
                <a:lnTo>
                  <a:pt x="0" y="26724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882" r="-13411" b="-144579"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3681813" y="9313449"/>
            <a:ext cx="7345994" cy="267242"/>
          </a:xfrm>
          <a:custGeom>
            <a:rect l="l" t="t" r="r" b="b"/>
            <a:pathLst>
              <a:path w="7345994" h="267242">
                <a:moveTo>
                  <a:pt x="0" y="0"/>
                </a:moveTo>
                <a:lnTo>
                  <a:pt x="7345994" y="0"/>
                </a:lnTo>
                <a:lnTo>
                  <a:pt x="7345994" y="267242"/>
                </a:lnTo>
                <a:lnTo>
                  <a:pt x="0" y="2672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882" r="-13411" b="-144579"/>
            </a:stretch>
          </a:blipFill>
        </p:spPr>
        <p:txBody>
          <a:bodyPr/>
          <a:lstStyle/>
          <a:p/>
        </p:txBody>
      </p:sp>
      <p:sp>
        <p:nvSpPr>
          <p:cNvPr id="7" name="TextBox 7"/>
          <p:cNvSpPr txBox="1"/>
          <p:nvPr/>
        </p:nvSpPr>
        <p:spPr>
          <a:xfrm>
            <a:off x="1393975" y="1170277"/>
            <a:ext cx="16483175" cy="75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0"/>
              </a:lnSpc>
            </a:pPr>
            <a:r>
              <a:rPr lang="en-US" sz="5200">
                <a:solidFill>
                  <a:srgbClr val="FFFFFF"/>
                </a:solidFill>
                <a:latin typeface="Roboto Condensed"/>
              </a:rPr>
              <a:t>REVENUE MARKET SHARE BY SEGMENTS 2022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111932" y="3280022"/>
            <a:ext cx="8032068" cy="2528843"/>
            <a:chExt cx="3682960" cy="115955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82960" cy="1159555"/>
            </a:xfrm>
            <a:custGeom>
              <a:rect l="l" t="t" r="r" b="b"/>
              <a:pathLst>
                <a:path w="3682960" h="1159555">
                  <a:moveTo>
                    <a:pt x="3558500" y="1159555"/>
                  </a:moveTo>
                  <a:lnTo>
                    <a:pt x="124460" y="1159555"/>
                  </a:lnTo>
                  <a:cubicBezTo>
                    <a:pt x="55880" y="1159555"/>
                    <a:pt x="0" y="1103675"/>
                    <a:pt x="0" y="103509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58500" y="0"/>
                  </a:lnTo>
                  <a:cubicBezTo>
                    <a:pt x="3627080" y="0"/>
                    <a:pt x="3682960" y="55880"/>
                    <a:pt x="3682960" y="124460"/>
                  </a:cubicBezTo>
                  <a:lnTo>
                    <a:pt x="3682960" y="1035095"/>
                  </a:lnTo>
                  <a:cubicBezTo>
                    <a:pt x="3682960" y="1103675"/>
                    <a:pt x="3627080" y="1159555"/>
                    <a:pt x="3558500" y="1159555"/>
                  </a:cubicBezTo>
                  <a:close/>
                </a:path>
              </a:pathLst>
            </a:custGeom>
            <a:solidFill>
              <a:srgbClr val="2D2E5F">
                <a:alpha val="86667"/>
              </a:srgbClr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1111932" y="6098756"/>
            <a:ext cx="8032068" cy="2124030"/>
            <a:chExt cx="3682960" cy="97393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682960" cy="973936"/>
            </a:xfrm>
            <a:custGeom>
              <a:rect l="l" t="t" r="r" b="b"/>
              <a:pathLst>
                <a:path w="3682960" h="973936">
                  <a:moveTo>
                    <a:pt x="3558500" y="973936"/>
                  </a:moveTo>
                  <a:lnTo>
                    <a:pt x="124460" y="973936"/>
                  </a:lnTo>
                  <a:cubicBezTo>
                    <a:pt x="55880" y="973936"/>
                    <a:pt x="0" y="918056"/>
                    <a:pt x="0" y="84947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58500" y="0"/>
                  </a:lnTo>
                  <a:cubicBezTo>
                    <a:pt x="3627080" y="0"/>
                    <a:pt x="3682960" y="55880"/>
                    <a:pt x="3682960" y="124460"/>
                  </a:cubicBezTo>
                  <a:lnTo>
                    <a:pt x="3682960" y="849476"/>
                  </a:lnTo>
                  <a:cubicBezTo>
                    <a:pt x="3682960" y="918056"/>
                    <a:pt x="3627080" y="973936"/>
                    <a:pt x="3558500" y="973936"/>
                  </a:cubicBezTo>
                  <a:close/>
                </a:path>
              </a:pathLst>
            </a:custGeom>
            <a:solidFill>
              <a:srgbClr val="484995">
                <a:alpha val="86667"/>
              </a:srgbClr>
            </a:solidFill>
          </p:spPr>
          <p:txBody>
            <a:bodyPr/>
            <a:lstStyle/>
            <a:p/>
          </p:txBody>
        </p:sp>
      </p:grpSp>
      <p:sp>
        <p:nvSpPr>
          <p:cNvPr id="12" name="TextBox 12"/>
          <p:cNvSpPr txBox="1"/>
          <p:nvPr/>
        </p:nvSpPr>
        <p:spPr>
          <a:xfrm>
            <a:off x="1290875" y="4149156"/>
            <a:ext cx="3455121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9"/>
              </a:lnSpc>
            </a:pPr>
            <a:r>
              <a:rPr lang="en-US" sz="4999">
                <a:solidFill>
                  <a:srgbClr val="FFFFFF"/>
                </a:solidFill>
                <a:latin typeface="HK Grotesk Bold"/>
              </a:rPr>
              <a:t>Technology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72833" y="6725764"/>
            <a:ext cx="2491204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0"/>
              </a:lnSpc>
            </a:pPr>
            <a:r>
              <a:rPr lang="en-US" sz="5000">
                <a:solidFill>
                  <a:srgbClr val="FFFFFF"/>
                </a:solidFill>
                <a:latin typeface="HK Grotesk Bold"/>
              </a:rPr>
              <a:t>Type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19667" y="3968054"/>
            <a:ext cx="3505797" cy="113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3"/>
              </a:lnSpc>
            </a:pPr>
            <a:r>
              <a:rPr lang="en-US" sz="3650">
                <a:solidFill>
                  <a:srgbClr val="FFFFFF"/>
                </a:solidFill>
                <a:latin typeface="HK Grotesk Light"/>
              </a:rPr>
              <a:t>Marker: </a:t>
            </a:r>
          </a:p>
          <a:p>
            <a:pPr algn="ctr">
              <a:lnSpc>
                <a:spcPts val="4453"/>
              </a:lnSpc>
            </a:pPr>
            <a:r>
              <a:rPr lang="en-US" sz="3650">
                <a:solidFill>
                  <a:srgbClr val="FFFFFF"/>
                </a:solidFill>
                <a:latin typeface="HK Grotesk Light"/>
              </a:rPr>
              <a:t>63.14%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27593" y="6582862"/>
            <a:ext cx="3889945" cy="113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9"/>
              </a:lnSpc>
            </a:pPr>
            <a:r>
              <a:rPr lang="en-US" sz="3646">
                <a:solidFill>
                  <a:srgbClr val="FFFFFF"/>
                </a:solidFill>
                <a:latin typeface="HK Grotesk Light"/>
              </a:rPr>
              <a:t>Augmented Reality: </a:t>
            </a:r>
          </a:p>
          <a:p>
            <a:pPr algn="ctr">
              <a:lnSpc>
                <a:spcPts val="4449"/>
              </a:lnSpc>
            </a:pPr>
            <a:r>
              <a:rPr lang="en-US" sz="3646">
                <a:solidFill>
                  <a:srgbClr val="FFFFFF"/>
                </a:solidFill>
                <a:latin typeface="HK Grotesk Light"/>
              </a:rPr>
              <a:t>62.01%</a:t>
            </a:r>
          </a:p>
        </p:txBody>
      </p:sp>
      <p:sp>
        <p:nvSpPr>
          <p:cNvPr id="16" name="AutoShape 16"/>
          <p:cNvSpPr/>
          <p:nvPr/>
        </p:nvSpPr>
        <p:spPr>
          <a:xfrm flipH="1" flipV="1">
            <a:off x="4780431" y="3746272"/>
            <a:ext cx="0" cy="159634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7" name="AutoShape 17"/>
          <p:cNvSpPr/>
          <p:nvPr/>
        </p:nvSpPr>
        <p:spPr>
          <a:xfrm flipH="1" flipV="1">
            <a:off x="4770906" y="6530120"/>
            <a:ext cx="0" cy="1247013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4444529" y="933889"/>
            <a:ext cx="9398942" cy="9353111"/>
          </a:xfrm>
          <a:custGeom>
            <a:rect l="l" t="t" r="r" b="b"/>
            <a:pathLst>
              <a:path w="9398942" h="9353111">
                <a:moveTo>
                  <a:pt x="0" y="0"/>
                </a:moveTo>
                <a:lnTo>
                  <a:pt x="9398942" y="0"/>
                </a:lnTo>
                <a:lnTo>
                  <a:pt x="9398942" y="9353111"/>
                </a:lnTo>
                <a:lnTo>
                  <a:pt x="0" y="9353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262" t="-12386" r="-11936" b="-13426"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1410533" y="343339"/>
            <a:ext cx="1611481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sz="3900">
                <a:solidFill>
                  <a:srgbClr val="FFFFFF"/>
                </a:solidFill>
                <a:latin typeface="Roboto Condensed Bold"/>
              </a:rPr>
              <a:t>GLOBAL AR AND VR IN AVIATION MARKET REVENUE SHARE FOR 2022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82951" y="2051286"/>
            <a:ext cx="4184988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sz="3900">
                <a:solidFill>
                  <a:srgbClr val="FFFFFF"/>
                </a:solidFill>
                <a:latin typeface="Roboto Condensed"/>
              </a:rPr>
              <a:t>ASIA PACIFIC FASTEST GROWING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333" b="-83333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3457221" y="1470538"/>
            <a:ext cx="5275547" cy="4959399"/>
            <a:chExt cx="2160783" cy="2031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60783" cy="2031294"/>
            </a:xfrm>
            <a:custGeom>
              <a:rect l="l" t="t" r="r" b="b"/>
              <a:pathLst>
                <a:path w="2160783" h="2031294">
                  <a:moveTo>
                    <a:pt x="2036323" y="2031294"/>
                  </a:moveTo>
                  <a:lnTo>
                    <a:pt x="124460" y="2031294"/>
                  </a:lnTo>
                  <a:cubicBezTo>
                    <a:pt x="55880" y="2031294"/>
                    <a:pt x="0" y="1975414"/>
                    <a:pt x="0" y="19068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36323" y="0"/>
                  </a:lnTo>
                  <a:cubicBezTo>
                    <a:pt x="2104903" y="0"/>
                    <a:pt x="2160783" y="55880"/>
                    <a:pt x="2160783" y="124460"/>
                  </a:cubicBezTo>
                  <a:lnTo>
                    <a:pt x="2160783" y="1906834"/>
                  </a:lnTo>
                  <a:cubicBezTo>
                    <a:pt x="2160783" y="1975414"/>
                    <a:pt x="2104903" y="2031294"/>
                    <a:pt x="2036323" y="2031294"/>
                  </a:cubicBezTo>
                  <a:close/>
                </a:path>
              </a:pathLst>
            </a:custGeom>
            <a:solidFill>
              <a:srgbClr val="484995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5056017" y="1922711"/>
            <a:ext cx="4185324" cy="942178"/>
            <a:chExt cx="2933616" cy="660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3616" cy="660400"/>
            </a:xfrm>
            <a:custGeom>
              <a:rect l="l" t="t" r="r" b="b"/>
              <a:pathLst>
                <a:path w="2933616" h="660400">
                  <a:moveTo>
                    <a:pt x="2809156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9156" y="0"/>
                  </a:lnTo>
                  <a:cubicBezTo>
                    <a:pt x="2877736" y="0"/>
                    <a:pt x="2933616" y="55880"/>
                    <a:pt x="2933616" y="124460"/>
                  </a:cubicBezTo>
                  <a:lnTo>
                    <a:pt x="2933616" y="535940"/>
                  </a:lnTo>
                  <a:cubicBezTo>
                    <a:pt x="2933616" y="604520"/>
                    <a:pt x="2877736" y="660400"/>
                    <a:pt x="2809156" y="660400"/>
                  </a:cubicBezTo>
                  <a:close/>
                </a:path>
              </a:pathLst>
            </a:custGeom>
            <a:solidFill>
              <a:srgbClr val="6968D4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463152" y="2296731"/>
            <a:ext cx="194138" cy="194138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sp>
        <p:nvSpPr>
          <p:cNvPr id="9" name="AutoShape 9"/>
          <p:cNvSpPr/>
          <p:nvPr/>
        </p:nvSpPr>
        <p:spPr>
          <a:xfrm flipH="1">
            <a:off x="4080214" y="5698983"/>
            <a:ext cx="739445" cy="4763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0" name="TextBox 10"/>
          <p:cNvSpPr txBox="1"/>
          <p:nvPr/>
        </p:nvSpPr>
        <p:spPr>
          <a:xfrm>
            <a:off x="3661596" y="3763033"/>
            <a:ext cx="4866798" cy="1498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7"/>
              </a:lnSpc>
            </a:pPr>
            <a:r>
              <a:rPr lang="en-US" sz="3272">
                <a:solidFill>
                  <a:srgbClr val="FFFFFF"/>
                </a:solidFill>
                <a:latin typeface="HK Grotesk Bold"/>
              </a:rPr>
              <a:t>Increasing adoption of AR and VR technologies for training purposes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66494" y="2063282"/>
            <a:ext cx="3080165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9"/>
              </a:lnSpc>
            </a:pPr>
            <a:r>
              <a:rPr lang="en-US" sz="4499">
                <a:solidFill>
                  <a:srgbClr val="FFFFFF"/>
                </a:solidFill>
                <a:latin typeface="HK Grotesk Bold"/>
              </a:rPr>
              <a:t>Drivers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046659" y="4435679"/>
            <a:ext cx="5275547" cy="4959399"/>
            <a:chExt cx="2160783" cy="20312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60783" cy="2031294"/>
            </a:xfrm>
            <a:custGeom>
              <a:rect l="l" t="t" r="r" b="b"/>
              <a:pathLst>
                <a:path w="2160783" h="2031294">
                  <a:moveTo>
                    <a:pt x="2036323" y="2031294"/>
                  </a:moveTo>
                  <a:lnTo>
                    <a:pt x="124460" y="2031294"/>
                  </a:lnTo>
                  <a:cubicBezTo>
                    <a:pt x="55880" y="2031294"/>
                    <a:pt x="0" y="1975414"/>
                    <a:pt x="0" y="19068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36323" y="0"/>
                  </a:lnTo>
                  <a:cubicBezTo>
                    <a:pt x="2104903" y="0"/>
                    <a:pt x="2160783" y="55880"/>
                    <a:pt x="2160783" y="124460"/>
                  </a:cubicBezTo>
                  <a:lnTo>
                    <a:pt x="2160783" y="1906834"/>
                  </a:lnTo>
                  <a:cubicBezTo>
                    <a:pt x="2160783" y="1975414"/>
                    <a:pt x="2104903" y="2031294"/>
                    <a:pt x="2036323" y="2031294"/>
                  </a:cubicBezTo>
                  <a:close/>
                </a:path>
              </a:pathLst>
            </a:custGeom>
            <a:solidFill>
              <a:srgbClr val="484995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0645455" y="4887851"/>
            <a:ext cx="4185324" cy="942178"/>
            <a:chExt cx="2933616" cy="660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933616" cy="660400"/>
            </a:xfrm>
            <a:custGeom>
              <a:rect l="l" t="t" r="r" b="b"/>
              <a:pathLst>
                <a:path w="2933616" h="660400">
                  <a:moveTo>
                    <a:pt x="2809156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9156" y="0"/>
                  </a:lnTo>
                  <a:cubicBezTo>
                    <a:pt x="2877736" y="0"/>
                    <a:pt x="2933616" y="55880"/>
                    <a:pt x="2933616" y="124460"/>
                  </a:cubicBezTo>
                  <a:lnTo>
                    <a:pt x="2933616" y="535940"/>
                  </a:lnTo>
                  <a:cubicBezTo>
                    <a:pt x="2933616" y="604520"/>
                    <a:pt x="2877736" y="660400"/>
                    <a:pt x="2809156" y="660400"/>
                  </a:cubicBezTo>
                  <a:close/>
                </a:path>
              </a:pathLst>
            </a:custGeom>
            <a:solidFill>
              <a:srgbClr val="6968D4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10910373" y="5261871"/>
            <a:ext cx="194138" cy="194138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</p:grpSp>
      <p:sp>
        <p:nvSpPr>
          <p:cNvPr id="18" name="AutoShape 18"/>
          <p:cNvSpPr/>
          <p:nvPr/>
        </p:nvSpPr>
        <p:spPr>
          <a:xfrm flipH="1">
            <a:off x="9669652" y="8662586"/>
            <a:ext cx="975803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19" name="TextBox 19"/>
          <p:cNvSpPr txBox="1"/>
          <p:nvPr/>
        </p:nvSpPr>
        <p:spPr>
          <a:xfrm>
            <a:off x="9358156" y="6491451"/>
            <a:ext cx="4655708" cy="1496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6"/>
              </a:lnSpc>
            </a:pPr>
            <a:r>
              <a:rPr lang="en-US" sz="3272">
                <a:solidFill>
                  <a:srgbClr val="FFFFFF"/>
                </a:solidFill>
                <a:latin typeface="HK Grotesk Bold"/>
              </a:rPr>
              <a:t>Increasing incidence of data breaches and cyber-attacks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04511" y="5028423"/>
            <a:ext cx="3584051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500">
                <a:solidFill>
                  <a:srgbClr val="FFFFFF"/>
                </a:solidFill>
                <a:latin typeface="HK Grotesk Bold"/>
              </a:rPr>
              <a:t>RESTRAINTS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895828" y="2936585"/>
            <a:ext cx="16496343" cy="6701640"/>
          </a:xfrm>
          <a:custGeom>
            <a:rect l="l" t="t" r="r" b="b"/>
            <a:pathLst>
              <a:path w="16496344" h="6701640">
                <a:moveTo>
                  <a:pt x="0" y="0"/>
                </a:moveTo>
                <a:lnTo>
                  <a:pt x="16496344" y="0"/>
                </a:lnTo>
                <a:lnTo>
                  <a:pt x="16496344" y="6701640"/>
                </a:lnTo>
                <a:lnTo>
                  <a:pt x="0" y="6701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TextBox 4"/>
          <p:cNvSpPr txBox="1"/>
          <p:nvPr/>
        </p:nvSpPr>
        <p:spPr>
          <a:xfrm>
            <a:off x="4599300" y="592773"/>
            <a:ext cx="9537958" cy="91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>
                <a:solidFill>
                  <a:srgbClr val="FFFFFF"/>
                </a:solidFill>
                <a:latin typeface="Roboto Condensed Bold"/>
              </a:rPr>
              <a:t>AUTHOR'S PERSPECTIVE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63350" y="4167825"/>
            <a:ext cx="14009858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4680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oboto Condensed"/>
              </a:rPr>
              <a:t>Technologies such as AR and VR are game changers for the aviation industry.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63350" y="5521828"/>
            <a:ext cx="14160550" cy="236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4680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oboto Condensed"/>
              </a:rPr>
              <a:t>They enhance customer experience, are cost-effective, save time, leave little room for error, and can provide the aviation industry with a much safer environment to learn, undertake maintenance, and support many other opportunities. 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55" b="0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70917" y="3997541"/>
            <a:ext cx="2888983" cy="1158001"/>
          </a:xfrm>
          <a:custGeom>
            <a:rect l="l" t="t" r="r" b="b"/>
            <a:pathLst>
              <a:path w="2888983" h="1158001">
                <a:moveTo>
                  <a:pt x="0" y="0"/>
                </a:moveTo>
                <a:lnTo>
                  <a:pt x="2888983" y="0"/>
                </a:lnTo>
                <a:lnTo>
                  <a:pt x="2888983" y="1158000"/>
                </a:lnTo>
                <a:lnTo>
                  <a:pt x="0" y="11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5861825" y="4083366"/>
            <a:ext cx="4005051" cy="986349"/>
          </a:xfrm>
          <a:custGeom>
            <a:rect l="l" t="t" r="r" b="b"/>
            <a:pathLst>
              <a:path w="4005051" h="986348">
                <a:moveTo>
                  <a:pt x="0" y="0"/>
                </a:moveTo>
                <a:lnTo>
                  <a:pt x="4005051" y="0"/>
                </a:lnTo>
                <a:lnTo>
                  <a:pt x="4005051" y="986350"/>
                </a:lnTo>
                <a:lnTo>
                  <a:pt x="0" y="986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0694" b="-52329"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828372" y="5856200"/>
            <a:ext cx="4075406" cy="1377487"/>
          </a:xfrm>
          <a:custGeom>
            <a:rect l="l" t="t" r="r" b="b"/>
            <a:pathLst>
              <a:path w="4075406" h="1377487">
                <a:moveTo>
                  <a:pt x="0" y="0"/>
                </a:moveTo>
                <a:lnTo>
                  <a:pt x="4075407" y="0"/>
                </a:lnTo>
                <a:lnTo>
                  <a:pt x="4075407" y="1377487"/>
                </a:lnTo>
                <a:lnTo>
                  <a:pt x="0" y="13774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6316069" y="5677091"/>
            <a:ext cx="3096563" cy="1735705"/>
          </a:xfrm>
          <a:custGeom>
            <a:rect l="l" t="t" r="r" b="b"/>
            <a:pathLst>
              <a:path w="3096563" h="1735705">
                <a:moveTo>
                  <a:pt x="0" y="0"/>
                </a:moveTo>
                <a:lnTo>
                  <a:pt x="3096564" y="0"/>
                </a:lnTo>
                <a:lnTo>
                  <a:pt x="3096564" y="1735705"/>
                </a:lnTo>
                <a:lnTo>
                  <a:pt x="0" y="17357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656021" y="7934346"/>
            <a:ext cx="4669342" cy="1323954"/>
          </a:xfrm>
          <a:custGeom>
            <a:rect l="l" t="t" r="r" b="b"/>
            <a:pathLst>
              <a:path w="4669342" h="1323954">
                <a:moveTo>
                  <a:pt x="0" y="0"/>
                </a:moveTo>
                <a:lnTo>
                  <a:pt x="4669342" y="0"/>
                </a:lnTo>
                <a:lnTo>
                  <a:pt x="4669342" y="1323954"/>
                </a:lnTo>
                <a:lnTo>
                  <a:pt x="0" y="132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4883" b="-43500"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5919431" y="7853647"/>
            <a:ext cx="4580391" cy="1404653"/>
          </a:xfrm>
          <a:custGeom>
            <a:rect l="l" t="t" r="r" b="b"/>
            <a:pathLst>
              <a:path w="4580391" h="1404653">
                <a:moveTo>
                  <a:pt x="0" y="0"/>
                </a:moveTo>
                <a:lnTo>
                  <a:pt x="4580391" y="0"/>
                </a:lnTo>
                <a:lnTo>
                  <a:pt x="4580391" y="1404653"/>
                </a:lnTo>
                <a:lnTo>
                  <a:pt x="0" y="14046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3979751" y="937356"/>
            <a:ext cx="10328497" cy="1225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04"/>
              </a:lnSpc>
            </a:pPr>
            <a:r>
              <a:rPr lang="en-US" sz="8549">
                <a:solidFill>
                  <a:srgbClr val="000000"/>
                </a:solidFill>
                <a:latin typeface="Roboto Condensed Bold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229217" y="561083"/>
            <a:ext cx="8126792" cy="477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</a:pPr>
            <a:r>
              <a:rPr lang="en-US" sz="3585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29850" y="585376"/>
            <a:ext cx="11019296" cy="161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99"/>
              </a:lnSpc>
            </a:pPr>
            <a:r>
              <a:rPr lang="en-US" sz="9428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654629" y="2196469"/>
            <a:ext cx="3275967" cy="2083038"/>
          </a:xfrm>
          <a:custGeom>
            <a:rect l="l" t="t" r="r" b="b"/>
            <a:pathLst>
              <a:path w="3275967" h="2083038">
                <a:moveTo>
                  <a:pt x="0" y="0"/>
                </a:moveTo>
                <a:lnTo>
                  <a:pt x="3275967" y="0"/>
                </a:lnTo>
                <a:lnTo>
                  <a:pt x="3275967" y="2083038"/>
                </a:lnTo>
                <a:lnTo>
                  <a:pt x="0" y="20830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42871" y="4127107"/>
            <a:ext cx="19468347" cy="128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9"/>
              </a:lnSpc>
              <a:spcBef>
                <a:spcPct val="0"/>
              </a:spcBef>
            </a:pPr>
            <a:r>
              <a:rPr lang="en-US" sz="750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38904" y="5586797"/>
            <a:ext cx="10122971" cy="1146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3"/>
              </a:lnSpc>
              <a:spcBef>
                <a:spcPct val="0"/>
              </a:spcBef>
            </a:pPr>
            <a:r>
              <a:rPr lang="en-US" sz="3323" spc="33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653"/>
              </a:lnSpc>
              <a:spcBef>
                <a:spcPct val="0"/>
              </a:spcBef>
            </a:pPr>
            <a:r>
              <a:rPr lang="en-US" sz="3323" spc="33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96679" y="6903206"/>
            <a:ext cx="14007423" cy="564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spc="33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2625" y="7621982"/>
            <a:ext cx="16693747" cy="739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2"/>
              </a:lnSpc>
              <a:spcBef>
                <a:spcPct val="0"/>
              </a:spcBef>
            </a:pPr>
            <a:r>
              <a:rPr lang="en-US" sz="4316" spc="431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316" u="sng" spc="431">
                <a:solidFill>
                  <a:srgbClr val="000000"/>
                </a:solidFill>
                <a:latin typeface="Lato"/>
                <a:hlinkClick r:id="rId4" tooltip="https://www.cognitivemarketresearch.com/ar-and-vr-in-aviation-market-report"/>
              </a:rPr>
              <a:t>https://shorturl.at/beqvW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81624" y="9345301"/>
            <a:ext cx="11715748" cy="941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4"/>
              </a:lnSpc>
            </a:pPr>
            <a:r>
              <a:rPr lang="en-US" sz="3433" spc="34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604"/>
              </a:lnSpc>
            </a:pPr>
            <a:r>
              <a:rPr lang="en-US" sz="3433" u="sng" spc="34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39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AR And VR in Aviation Market Report</dc:title>
  <cp:lastModifiedBy>decipher market</cp:lastModifiedBy>
  <cp:revision>2</cp:revision>
  <dcterms:created xsi:type="dcterms:W3CDTF">2006-08-16T00:00:00Z</dcterms:created>
  <dcterms:modified xsi:type="dcterms:W3CDTF">2024-04-17T09:39:41Z</dcterms:modified>
</cp:coreProperties>
</file>