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4zkru3ap"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1857" b="-45920"/>
            </a:stretch>
          </a:blipFill>
        </p:spPr>
        <p:txBody>
          <a:bodyPr/>
          <a:lstStyle/>
          <a:p/>
        </p:txBody>
      </p:sp>
      <p:grpSp>
        <p:nvGrpSpPr>
          <p:cNvPr id="3" name="Group 3"/>
          <p:cNvGrpSpPr/>
          <p:nvPr/>
        </p:nvGrpSpPr>
        <p:grpSpPr>
          <a:xfrm>
            <a:off x="2369841" y="2625344"/>
            <a:ext cx="13548319" cy="5036312"/>
            <a:chExt cx="4163138" cy="1547562"/>
          </a:xfrm>
        </p:grpSpPr>
        <p:sp>
          <p:nvSpPr>
            <p:cNvPr id="4" name="Freeform 4"/>
            <p:cNvSpPr/>
            <p:nvPr/>
          </p:nvSpPr>
          <p:spPr>
            <a:xfrm>
              <a:off x="0" y="0"/>
              <a:ext cx="4163138" cy="1547562"/>
            </a:xfrm>
            <a:custGeom>
              <a:rect l="l" t="t" r="r" b="b"/>
              <a:pathLst>
                <a:path w="4163138" h="1547562">
                  <a:moveTo>
                    <a:pt x="0" y="0"/>
                  </a:moveTo>
                  <a:lnTo>
                    <a:pt x="4163138" y="0"/>
                  </a:lnTo>
                  <a:lnTo>
                    <a:pt x="4163138" y="1547562"/>
                  </a:lnTo>
                  <a:lnTo>
                    <a:pt x="0" y="1547562"/>
                  </a:lnTo>
                  <a:close/>
                </a:path>
              </a:pathLst>
            </a:custGeom>
            <a:solidFill>
              <a:srgbClr val="3C4C70">
                <a:alpha val="89804"/>
              </a:srgbClr>
            </a:solidFill>
          </p:spPr>
          <p:txBody>
            <a:bodyPr/>
            <a:lstStyle/>
            <a:p/>
          </p:txBody>
        </p:sp>
      </p:grpSp>
      <p:sp>
        <p:nvSpPr>
          <p:cNvPr id="5" name="TextBox 5"/>
          <p:cNvSpPr txBox="1"/>
          <p:nvPr/>
        </p:nvSpPr>
        <p:spPr>
          <a:xfrm>
            <a:off x="2804176" y="3174048"/>
            <a:ext cx="13113982" cy="3503385"/>
          </a:xfrm>
          <a:prstGeom prst="rect">
            <a:avLst/>
          </a:prstGeom>
        </p:spPr>
        <p:txBody>
          <a:bodyPr lIns="0" tIns="0" rIns="0" bIns="0" rtlCol="0" anchor="t">
            <a:spAutoFit/>
          </a:bodyPr>
          <a:lstStyle/>
          <a:p>
            <a:pPr algn="just">
              <a:lnSpc>
                <a:spcPts val="9093"/>
              </a:lnSpc>
            </a:pPr>
            <a:r>
              <a:rPr lang="en-US" sz="9003">
                <a:solidFill>
                  <a:srgbClr val="FFFFFF"/>
                </a:solidFill>
                <a:latin typeface="Canva Sans"/>
              </a:rPr>
              <a:t>GLOBAL</a:t>
            </a:r>
          </a:p>
          <a:p>
            <a:pPr algn="just">
              <a:lnSpc>
                <a:spcPts val="9093"/>
              </a:lnSpc>
            </a:pPr>
            <a:r>
              <a:rPr lang="en-US" sz="9003">
                <a:solidFill>
                  <a:srgbClr val="FFFFFF"/>
                </a:solidFill>
                <a:latin typeface="Canva Sans"/>
              </a:rPr>
              <a:t>AI IN SPORTS</a:t>
            </a:r>
          </a:p>
          <a:p>
            <a:pPr algn="just">
              <a:lnSpc>
                <a:spcPts val="9093"/>
              </a:lnSpc>
            </a:pPr>
            <a:r>
              <a:rPr lang="en-US" sz="9003">
                <a:solidFill>
                  <a:srgbClr val="FFFFFF"/>
                </a:solidFill>
                <a:latin typeface="Canva Sans"/>
              </a:rPr>
              <a:t>MARKET REPORT 2024</a:t>
            </a:r>
          </a:p>
        </p:txBody>
      </p:sp>
      <p:sp>
        <p:nvSpPr>
          <p:cNvPr id="6" name="TextBox 6"/>
          <p:cNvSpPr txBox="1"/>
          <p:nvPr/>
        </p:nvSpPr>
        <p:spPr>
          <a:xfrm>
            <a:off x="5427572" y="6794681"/>
            <a:ext cx="7867191" cy="679451"/>
          </a:xfrm>
          <a:prstGeom prst="rect">
            <a:avLst/>
          </a:prstGeom>
        </p:spPr>
        <p:txBody>
          <a:bodyPr lIns="0" tIns="0" rIns="0" bIns="0" rtlCol="0" anchor="t">
            <a:spAutoFit/>
          </a:bodyPr>
          <a:lstStyle/>
          <a:p>
            <a:pPr algn="ctr">
              <a:lnSpc>
                <a:spcPts val="5599"/>
              </a:lnSpc>
            </a:pPr>
            <a:r>
              <a:rPr lang="en-US" sz="3999">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88607" y="2207410"/>
            <a:ext cx="14310785" cy="5872179"/>
            <a:chExt cx="3769096" cy="1546582"/>
          </a:xfrm>
        </p:grpSpPr>
        <p:sp>
          <p:nvSpPr>
            <p:cNvPr id="4" name="Freeform 4"/>
            <p:cNvSpPr/>
            <p:nvPr/>
          </p:nvSpPr>
          <p:spPr>
            <a:xfrm>
              <a:off x="0" y="0"/>
              <a:ext cx="3769096" cy="1546582"/>
            </a:xfrm>
            <a:custGeom>
              <a:rect l="l" t="t" r="r" b="b"/>
              <a:pathLst>
                <a:path w="3769096" h="1546582">
                  <a:moveTo>
                    <a:pt x="27590" y="0"/>
                  </a:moveTo>
                  <a:lnTo>
                    <a:pt x="3741505" y="0"/>
                  </a:lnTo>
                  <a:cubicBezTo>
                    <a:pt x="3756743" y="0"/>
                    <a:pt x="3769096" y="12353"/>
                    <a:pt x="3769096" y="27590"/>
                  </a:cubicBezTo>
                  <a:lnTo>
                    <a:pt x="3769096" y="1518992"/>
                  </a:lnTo>
                  <a:cubicBezTo>
                    <a:pt x="3769096" y="1534230"/>
                    <a:pt x="3756743" y="1546582"/>
                    <a:pt x="3741505" y="1546582"/>
                  </a:cubicBezTo>
                  <a:lnTo>
                    <a:pt x="27590" y="1546582"/>
                  </a:lnTo>
                  <a:cubicBezTo>
                    <a:pt x="12353" y="1546582"/>
                    <a:pt x="0" y="1534230"/>
                    <a:pt x="0" y="1518992"/>
                  </a:cubicBezTo>
                  <a:lnTo>
                    <a:pt x="0" y="27590"/>
                  </a:lnTo>
                  <a:cubicBezTo>
                    <a:pt x="0" y="12353"/>
                    <a:pt x="12353" y="0"/>
                    <a:pt x="27590" y="0"/>
                  </a:cubicBezTo>
                  <a:close/>
                </a:path>
              </a:pathLst>
            </a:custGeom>
            <a:solidFill>
              <a:srgbClr val="0F0E06">
                <a:alpha val="80000"/>
              </a:srgbClr>
            </a:solidFill>
          </p:spPr>
          <p:txBody>
            <a:bodyPr/>
            <a:lstStyle/>
            <a:p/>
          </p:txBody>
        </p:sp>
        <p:sp>
          <p:nvSpPr>
            <p:cNvPr id="5" name="TextBox 5"/>
            <p:cNvSpPr txBox="1"/>
            <p:nvPr/>
          </p:nvSpPr>
          <p:spPr>
            <a:xfrm>
              <a:off x="0" y="-38100"/>
              <a:ext cx="3769096" cy="158468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98838" y="2450873"/>
            <a:ext cx="8090324"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234215" y="3524250"/>
            <a:ext cx="13830278" cy="42481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Vertical farming is the way of growing crop in vertically stacked layers. It controlled-environment agriculture, to optimize plant growth, and soilless farming techniques such as aquaponics, hydroponics, and aeroponics. Some common choices of structures to house vertical farming systems include shipping containers, buildings, tunnels, and Others. The major advantage of utilizing vertical farming technologies is the increased crop yield that comes with a smaller unit area of land requirement.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644276" y="5680102"/>
            <a:ext cx="7483178" cy="2265526"/>
            <a:chExt cx="860407" cy="260488"/>
          </a:xfrm>
        </p:grpSpPr>
        <p:sp>
          <p:nvSpPr>
            <p:cNvPr id="4" name="Freeform 4"/>
            <p:cNvSpPr/>
            <p:nvPr/>
          </p:nvSpPr>
          <p:spPr>
            <a:xfrm>
              <a:off x="0" y="0"/>
              <a:ext cx="860407" cy="260488"/>
            </a:xfrm>
            <a:custGeom>
              <a:rect l="l" t="t" r="r" b="b"/>
              <a:pathLst>
                <a:path w="860407" h="260488">
                  <a:moveTo>
                    <a:pt x="103458" y="0"/>
                  </a:moveTo>
                  <a:lnTo>
                    <a:pt x="756950" y="0"/>
                  </a:lnTo>
                  <a:cubicBezTo>
                    <a:pt x="814088" y="0"/>
                    <a:pt x="860407" y="46320"/>
                    <a:pt x="860407" y="103458"/>
                  </a:cubicBezTo>
                  <a:lnTo>
                    <a:pt x="860407" y="157030"/>
                  </a:lnTo>
                  <a:cubicBezTo>
                    <a:pt x="860407" y="214168"/>
                    <a:pt x="814088" y="260488"/>
                    <a:pt x="756950" y="260488"/>
                  </a:cubicBezTo>
                  <a:lnTo>
                    <a:pt x="103458" y="260488"/>
                  </a:lnTo>
                  <a:cubicBezTo>
                    <a:pt x="46320" y="260488"/>
                    <a:pt x="0" y="214168"/>
                    <a:pt x="0" y="157030"/>
                  </a:cubicBezTo>
                  <a:lnTo>
                    <a:pt x="0" y="103458"/>
                  </a:lnTo>
                  <a:cubicBezTo>
                    <a:pt x="0" y="46320"/>
                    <a:pt x="46320" y="0"/>
                    <a:pt x="103458" y="0"/>
                  </a:cubicBezTo>
                  <a:close/>
                </a:path>
              </a:pathLst>
            </a:custGeom>
            <a:solidFill>
              <a:srgbClr val="313F2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52325" y="5958461"/>
            <a:ext cx="1827782" cy="1825498"/>
          </a:xfrm>
          <a:custGeom>
            <a:rect l="l" t="t" r="r" b="b"/>
            <a:pathLst>
              <a:path w="1827782" h="1825498">
                <a:moveTo>
                  <a:pt x="0" y="0"/>
                </a:moveTo>
                <a:lnTo>
                  <a:pt x="1827782" y="0"/>
                </a:lnTo>
                <a:lnTo>
                  <a:pt x="1827782" y="1825498"/>
                </a:lnTo>
                <a:lnTo>
                  <a:pt x="0" y="1825498"/>
                </a:lnTo>
                <a:lnTo>
                  <a:pt x="0" y="0"/>
                </a:lnTo>
                <a:close/>
              </a:path>
            </a:pathLst>
          </a:custGeom>
          <a:blipFill>
            <a:blip r:embed="rId3"/>
            <a:stretch>
              <a:fillRect/>
            </a:stretch>
          </a:blipFill>
        </p:spPr>
        <p:txBody>
          <a:bodyPr/>
          <a:lstStyle/>
          <a:p/>
        </p:txBody>
      </p:sp>
      <p:grpSp>
        <p:nvGrpSpPr>
          <p:cNvPr id="7" name="Group 7"/>
          <p:cNvGrpSpPr/>
          <p:nvPr/>
        </p:nvGrpSpPr>
        <p:grpSpPr>
          <a:xfrm>
            <a:off x="909711" y="5885408"/>
            <a:ext cx="1800864" cy="180086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644276" y="3112443"/>
            <a:ext cx="7483178" cy="2265526"/>
            <a:chExt cx="860407" cy="260488"/>
          </a:xfrm>
        </p:grpSpPr>
        <p:sp>
          <p:nvSpPr>
            <p:cNvPr id="11" name="Freeform 11"/>
            <p:cNvSpPr/>
            <p:nvPr/>
          </p:nvSpPr>
          <p:spPr>
            <a:xfrm>
              <a:off x="0" y="0"/>
              <a:ext cx="860407" cy="260488"/>
            </a:xfrm>
            <a:custGeom>
              <a:rect l="l" t="t" r="r" b="b"/>
              <a:pathLst>
                <a:path w="860407" h="260488">
                  <a:moveTo>
                    <a:pt x="103458" y="0"/>
                  </a:moveTo>
                  <a:lnTo>
                    <a:pt x="756950" y="0"/>
                  </a:lnTo>
                  <a:cubicBezTo>
                    <a:pt x="814088" y="0"/>
                    <a:pt x="860407" y="46320"/>
                    <a:pt x="860407" y="103458"/>
                  </a:cubicBezTo>
                  <a:lnTo>
                    <a:pt x="860407" y="157030"/>
                  </a:lnTo>
                  <a:cubicBezTo>
                    <a:pt x="860407" y="214168"/>
                    <a:pt x="814088" y="260488"/>
                    <a:pt x="756950" y="260488"/>
                  </a:cubicBezTo>
                  <a:lnTo>
                    <a:pt x="103458" y="260488"/>
                  </a:lnTo>
                  <a:cubicBezTo>
                    <a:pt x="46320" y="260488"/>
                    <a:pt x="0" y="214168"/>
                    <a:pt x="0" y="157030"/>
                  </a:cubicBezTo>
                  <a:lnTo>
                    <a:pt x="0" y="103458"/>
                  </a:lnTo>
                  <a:cubicBezTo>
                    <a:pt x="0" y="46320"/>
                    <a:pt x="46320" y="0"/>
                    <a:pt x="103458" y="0"/>
                  </a:cubicBezTo>
                  <a:close/>
                </a:path>
              </a:pathLst>
            </a:custGeom>
            <a:solidFill>
              <a:srgbClr val="313F29"/>
            </a:solidFill>
            <a:ln cap="rnd">
              <a:noFill/>
              <a:prstDash val="solid"/>
              <a:round/>
            </a:ln>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3" name="Freeform 13"/>
          <p:cNvSpPr/>
          <p:nvPr/>
        </p:nvSpPr>
        <p:spPr>
          <a:xfrm>
            <a:off x="952325" y="3390802"/>
            <a:ext cx="1827782" cy="1825498"/>
          </a:xfrm>
          <a:custGeom>
            <a:rect l="l" t="t" r="r" b="b"/>
            <a:pathLst>
              <a:path w="1827782" h="1825498">
                <a:moveTo>
                  <a:pt x="0" y="0"/>
                </a:moveTo>
                <a:lnTo>
                  <a:pt x="1827782" y="0"/>
                </a:lnTo>
                <a:lnTo>
                  <a:pt x="1827782" y="1825498"/>
                </a:lnTo>
                <a:lnTo>
                  <a:pt x="0" y="1825498"/>
                </a:lnTo>
                <a:lnTo>
                  <a:pt x="0" y="0"/>
                </a:lnTo>
                <a:close/>
              </a:path>
            </a:pathLst>
          </a:custGeom>
          <a:blipFill>
            <a:blip r:embed="rId3"/>
            <a:stretch>
              <a:fillRect/>
            </a:stretch>
          </a:blipFill>
        </p:spPr>
        <p:txBody>
          <a:bodyPr/>
          <a:lstStyle/>
          <a:p/>
        </p:txBody>
      </p:sp>
      <p:grpSp>
        <p:nvGrpSpPr>
          <p:cNvPr id="14" name="Group 14"/>
          <p:cNvGrpSpPr/>
          <p:nvPr/>
        </p:nvGrpSpPr>
        <p:grpSpPr>
          <a:xfrm>
            <a:off x="909711" y="3317749"/>
            <a:ext cx="1800864" cy="1800864"/>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1150537" y="6298870"/>
            <a:ext cx="1319211" cy="1254577"/>
          </a:xfrm>
          <a:prstGeom prst="rect">
            <a:avLst/>
          </a:prstGeom>
        </p:spPr>
        <p:txBody>
          <a:bodyPr lIns="0" tIns="0" rIns="0" bIns="0" rtlCol="0" anchor="t">
            <a:spAutoFit/>
          </a:bodyPr>
          <a:lstStyle/>
          <a:p>
            <a:pPr algn="ctr">
              <a:lnSpc>
                <a:spcPts val="3107"/>
              </a:lnSpc>
            </a:pPr>
            <a:r>
              <a:rPr lang="en-US" sz="3884">
                <a:solidFill>
                  <a:srgbClr val="1E3048"/>
                </a:solidFill>
                <a:latin typeface="Poppins Bold"/>
              </a:rPr>
              <a:t>2023- 2030</a:t>
            </a:r>
          </a:p>
        </p:txBody>
      </p:sp>
      <p:sp>
        <p:nvSpPr>
          <p:cNvPr id="18" name="TextBox 18"/>
          <p:cNvSpPr txBox="1"/>
          <p:nvPr/>
        </p:nvSpPr>
        <p:spPr>
          <a:xfrm>
            <a:off x="2612953" y="6037220"/>
            <a:ext cx="5027896" cy="1498937"/>
          </a:xfrm>
          <a:prstGeom prst="rect">
            <a:avLst/>
          </a:prstGeom>
        </p:spPr>
        <p:txBody>
          <a:bodyPr lIns="0" tIns="0" rIns="0" bIns="0" rtlCol="0" anchor="t">
            <a:spAutoFit/>
          </a:bodyPr>
          <a:lstStyle/>
          <a:p>
            <a:pPr algn="ctr">
              <a:lnSpc>
                <a:spcPts val="5875"/>
              </a:lnSpc>
            </a:pPr>
            <a:r>
              <a:rPr lang="en-US" sz="4196">
                <a:solidFill>
                  <a:srgbClr val="FFFFFF"/>
                </a:solidFill>
                <a:latin typeface="Poppins"/>
              </a:rPr>
              <a:t>CAGR</a:t>
            </a:r>
          </a:p>
          <a:p>
            <a:pPr algn="ctr">
              <a:lnSpc>
                <a:spcPts val="5875"/>
              </a:lnSpc>
              <a:spcBef>
                <a:spcPct val="0"/>
              </a:spcBef>
            </a:pPr>
            <a:r>
              <a:rPr lang="en-US" sz="4196">
                <a:solidFill>
                  <a:srgbClr val="FFFFFF"/>
                </a:solidFill>
                <a:latin typeface="Poppins"/>
              </a:rPr>
              <a:t>30.1%</a:t>
            </a:r>
          </a:p>
        </p:txBody>
      </p:sp>
      <p:sp>
        <p:nvSpPr>
          <p:cNvPr id="19" name="TextBox 19"/>
          <p:cNvSpPr txBox="1"/>
          <p:nvPr/>
        </p:nvSpPr>
        <p:spPr>
          <a:xfrm>
            <a:off x="1150537" y="4027548"/>
            <a:ext cx="1319211" cy="479907"/>
          </a:xfrm>
          <a:prstGeom prst="rect">
            <a:avLst/>
          </a:prstGeom>
        </p:spPr>
        <p:txBody>
          <a:bodyPr lIns="0" tIns="0" rIns="0" bIns="0" rtlCol="0" anchor="t">
            <a:spAutoFit/>
          </a:bodyPr>
          <a:lstStyle/>
          <a:p>
            <a:pPr marL="0" lvl="0" indent="0" algn="ctr">
              <a:lnSpc>
                <a:spcPts val="3107"/>
              </a:lnSpc>
              <a:spcBef>
                <a:spcPct val="0"/>
              </a:spcBef>
            </a:pPr>
            <a:r>
              <a:rPr lang="en-US" sz="3884" u="none" strike="noStrike">
                <a:solidFill>
                  <a:srgbClr val="1E3048"/>
                </a:solidFill>
                <a:latin typeface="Poppins Bold"/>
              </a:rPr>
              <a:t>2023</a:t>
            </a:r>
          </a:p>
        </p:txBody>
      </p:sp>
      <p:sp>
        <p:nvSpPr>
          <p:cNvPr id="20" name="TextBox 20"/>
          <p:cNvSpPr txBox="1"/>
          <p:nvPr/>
        </p:nvSpPr>
        <p:spPr>
          <a:xfrm>
            <a:off x="2469748" y="3492364"/>
            <a:ext cx="5284055" cy="1449798"/>
          </a:xfrm>
          <a:prstGeom prst="rect">
            <a:avLst/>
          </a:prstGeom>
        </p:spPr>
        <p:txBody>
          <a:bodyPr lIns="0" tIns="0" rIns="0" bIns="0" rtlCol="0" anchor="t">
            <a:spAutoFit/>
          </a:bodyPr>
          <a:lstStyle/>
          <a:p>
            <a:pPr algn="ctr">
              <a:lnSpc>
                <a:spcPts val="5700"/>
              </a:lnSpc>
            </a:pPr>
            <a:r>
              <a:rPr lang="en-US" sz="4072">
                <a:solidFill>
                  <a:srgbClr val="FFFFFF"/>
                </a:solidFill>
                <a:latin typeface="Poppins"/>
              </a:rPr>
              <a:t>MARKET SIZE </a:t>
            </a:r>
          </a:p>
          <a:p>
            <a:pPr algn="ctr">
              <a:lnSpc>
                <a:spcPts val="5700"/>
              </a:lnSpc>
              <a:spcBef>
                <a:spcPct val="0"/>
              </a:spcBef>
            </a:pPr>
            <a:r>
              <a:rPr lang="en-US" sz="4072">
                <a:solidFill>
                  <a:srgbClr val="FFFFFF"/>
                </a:solidFill>
                <a:latin typeface="Poppins"/>
              </a:rPr>
              <a:t>$ 2.1 Billion</a:t>
            </a:r>
          </a:p>
        </p:txBody>
      </p:sp>
      <p:sp>
        <p:nvSpPr>
          <p:cNvPr id="21" name="TextBox 21"/>
          <p:cNvSpPr txBox="1"/>
          <p:nvPr/>
        </p:nvSpPr>
        <p:spPr>
          <a:xfrm>
            <a:off x="5162248" y="669871"/>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13904"/>
            <a:ext cx="18288000" cy="1257300"/>
            <a:chExt cx="4816593" cy="331141"/>
          </a:xfrm>
        </p:grpSpPr>
        <p:sp>
          <p:nvSpPr>
            <p:cNvPr id="4" name="Freeform 4"/>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5" name="TextBox 5"/>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3541892" y="1985579"/>
            <a:ext cx="6779730" cy="2519940"/>
            <a:chExt cx="7454612" cy="2770785"/>
          </a:xfrm>
        </p:grpSpPr>
        <p:sp>
          <p:nvSpPr>
            <p:cNvPr id="7" name="Freeform 7"/>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3572B2">
                <a:alpha val="89804"/>
              </a:srgbClr>
            </a:solidFill>
          </p:spPr>
          <p:txBody>
            <a:bodyPr/>
            <a:lstStyle/>
            <a:p/>
          </p:txBody>
        </p:sp>
      </p:grpSp>
      <p:grpSp>
        <p:nvGrpSpPr>
          <p:cNvPr id="8" name="Group 8"/>
          <p:cNvGrpSpPr/>
          <p:nvPr/>
        </p:nvGrpSpPr>
        <p:grpSpPr>
          <a:xfrm rot="5400000">
            <a:off x="2102496" y="457035"/>
            <a:ext cx="1287965" cy="549295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3541892" y="4759422"/>
            <a:ext cx="6779730" cy="2519940"/>
            <a:chExt cx="7454612" cy="2770785"/>
          </a:xfrm>
        </p:grpSpPr>
        <p:sp>
          <p:nvSpPr>
            <p:cNvPr id="11" name="Freeform 11"/>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6E1A19">
                <a:alpha val="89804"/>
              </a:srgbClr>
            </a:solidFill>
          </p:spPr>
          <p:txBody>
            <a:bodyPr/>
            <a:lstStyle/>
            <a:p/>
          </p:txBody>
        </p:sp>
      </p:grpSp>
      <p:grpSp>
        <p:nvGrpSpPr>
          <p:cNvPr id="12" name="Group 12"/>
          <p:cNvGrpSpPr/>
          <p:nvPr/>
        </p:nvGrpSpPr>
        <p:grpSpPr>
          <a:xfrm rot="5400000">
            <a:off x="2102496" y="3263650"/>
            <a:ext cx="1287965" cy="549295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3541892" y="7533265"/>
            <a:ext cx="6779730" cy="2519940"/>
            <a:chExt cx="7454612" cy="2770785"/>
          </a:xfrm>
        </p:grpSpPr>
        <p:sp>
          <p:nvSpPr>
            <p:cNvPr id="15" name="Freeform 15"/>
            <p:cNvSpPr/>
            <p:nvPr/>
          </p:nvSpPr>
          <p:spPr>
            <a:xfrm>
              <a:off x="0" y="0"/>
              <a:ext cx="7454612" cy="2770785"/>
            </a:xfrm>
            <a:custGeom>
              <a:rect l="l" t="t" r="r" b="b"/>
              <a:pathLst>
                <a:path w="7454612" h="2770785">
                  <a:moveTo>
                    <a:pt x="7330153" y="2770785"/>
                  </a:moveTo>
                  <a:lnTo>
                    <a:pt x="124460" y="2770785"/>
                  </a:lnTo>
                  <a:cubicBezTo>
                    <a:pt x="55880" y="2770785"/>
                    <a:pt x="0" y="2714905"/>
                    <a:pt x="0" y="2646325"/>
                  </a:cubicBezTo>
                  <a:lnTo>
                    <a:pt x="0" y="124460"/>
                  </a:lnTo>
                  <a:cubicBezTo>
                    <a:pt x="0" y="55880"/>
                    <a:pt x="55880" y="0"/>
                    <a:pt x="124460" y="0"/>
                  </a:cubicBezTo>
                  <a:lnTo>
                    <a:pt x="7330153" y="0"/>
                  </a:lnTo>
                  <a:cubicBezTo>
                    <a:pt x="7398732" y="0"/>
                    <a:pt x="7454612" y="55880"/>
                    <a:pt x="7454612" y="124460"/>
                  </a:cubicBezTo>
                  <a:lnTo>
                    <a:pt x="7454612" y="2646325"/>
                  </a:lnTo>
                  <a:cubicBezTo>
                    <a:pt x="7454612" y="2714905"/>
                    <a:pt x="7398732" y="2770785"/>
                    <a:pt x="7330153" y="2770785"/>
                  </a:cubicBezTo>
                  <a:close/>
                </a:path>
              </a:pathLst>
            </a:custGeom>
            <a:solidFill>
              <a:srgbClr val="6FA1D2"/>
            </a:solidFill>
          </p:spPr>
          <p:txBody>
            <a:bodyPr/>
            <a:lstStyle/>
            <a:p/>
          </p:txBody>
        </p:sp>
      </p:grpSp>
      <p:grpSp>
        <p:nvGrpSpPr>
          <p:cNvPr id="16" name="Group 16"/>
          <p:cNvGrpSpPr/>
          <p:nvPr/>
        </p:nvGrpSpPr>
        <p:grpSpPr>
          <a:xfrm rot="5400000">
            <a:off x="2257949" y="5882039"/>
            <a:ext cx="1287965" cy="5803864"/>
            <a:chExt cx="3130550" cy="14106967"/>
          </a:xfrm>
        </p:grpSpPr>
        <p:sp>
          <p:nvSpPr>
            <p:cNvPr id="17" name="Freeform 17"/>
            <p:cNvSpPr/>
            <p:nvPr/>
          </p:nvSpPr>
          <p:spPr>
            <a:xfrm>
              <a:off x="0" y="0"/>
              <a:ext cx="3130550" cy="14106967"/>
            </a:xfrm>
            <a:custGeom>
              <a:rect l="l" t="t" r="r" b="b"/>
              <a:pathLst>
                <a:path w="3130550" h="14106966">
                  <a:moveTo>
                    <a:pt x="0" y="1123950"/>
                  </a:moveTo>
                  <a:lnTo>
                    <a:pt x="0" y="14106967"/>
                  </a:lnTo>
                  <a:lnTo>
                    <a:pt x="3130550" y="14106967"/>
                  </a:lnTo>
                  <a:lnTo>
                    <a:pt x="3130550" y="0"/>
                  </a:lnTo>
                  <a:close/>
                </a:path>
              </a:pathLst>
            </a:custGeom>
            <a:solidFill>
              <a:srgbClr val="F8F8F8"/>
            </a:solidFill>
          </p:spPr>
          <p:txBody>
            <a:bodyPr/>
            <a:lstStyle/>
            <a:p/>
          </p:txBody>
        </p:sp>
      </p:grpSp>
      <p:sp>
        <p:nvSpPr>
          <p:cNvPr id="18" name="TextBox 18"/>
          <p:cNvSpPr txBox="1"/>
          <p:nvPr/>
        </p:nvSpPr>
        <p:spPr>
          <a:xfrm>
            <a:off x="245395" y="9962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45395" y="2971106"/>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Component</a:t>
            </a:r>
          </a:p>
        </p:txBody>
      </p:sp>
      <p:sp>
        <p:nvSpPr>
          <p:cNvPr id="20" name="TextBox 20"/>
          <p:cNvSpPr txBox="1"/>
          <p:nvPr/>
        </p:nvSpPr>
        <p:spPr>
          <a:xfrm>
            <a:off x="5686811" y="2799746"/>
            <a:ext cx="4018659" cy="10477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Software</a:t>
            </a:r>
          </a:p>
          <a:p>
            <a:pPr marL="647703" lvl="1" indent="-323852">
              <a:lnSpc>
                <a:spcPts val="4200"/>
              </a:lnSpc>
              <a:buFont typeface="Arial"/>
              <a:buChar char="•"/>
            </a:pPr>
            <a:r>
              <a:rPr lang="en-US" sz="3000">
                <a:solidFill>
                  <a:srgbClr val="FFFFFF"/>
                </a:solidFill>
                <a:latin typeface="Montserrat"/>
              </a:rPr>
              <a:t>Service</a:t>
            </a:r>
          </a:p>
        </p:txBody>
      </p:sp>
      <p:sp>
        <p:nvSpPr>
          <p:cNvPr id="21" name="TextBox 21"/>
          <p:cNvSpPr txBox="1"/>
          <p:nvPr/>
        </p:nvSpPr>
        <p:spPr>
          <a:xfrm>
            <a:off x="5290412" y="4924278"/>
            <a:ext cx="5244468"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Game Planning</a:t>
            </a:r>
          </a:p>
          <a:p>
            <a:pPr marL="647703" lvl="1" indent="-323852">
              <a:lnSpc>
                <a:spcPts val="4200"/>
              </a:lnSpc>
              <a:buFont typeface="Arial"/>
              <a:buChar char="•"/>
            </a:pPr>
            <a:r>
              <a:rPr lang="en-US" sz="3000">
                <a:solidFill>
                  <a:srgbClr val="FFFFFF"/>
                </a:solidFill>
                <a:latin typeface="Montserrat"/>
              </a:rPr>
              <a:t>Game Strategies</a:t>
            </a:r>
          </a:p>
          <a:p>
            <a:pPr marL="647703" lvl="1" indent="-323852">
              <a:lnSpc>
                <a:spcPts val="4200"/>
              </a:lnSpc>
              <a:buFont typeface="Arial"/>
              <a:buChar char="•"/>
            </a:pPr>
            <a:r>
              <a:rPr lang="en-US" sz="3000">
                <a:solidFill>
                  <a:srgbClr val="FFFFFF"/>
                </a:solidFill>
                <a:latin typeface="Montserrat"/>
              </a:rPr>
              <a:t>Performance Improvement</a:t>
            </a:r>
          </a:p>
        </p:txBody>
      </p:sp>
      <p:sp>
        <p:nvSpPr>
          <p:cNvPr id="22" name="TextBox 22"/>
          <p:cNvSpPr txBox="1"/>
          <p:nvPr/>
        </p:nvSpPr>
        <p:spPr>
          <a:xfrm>
            <a:off x="245395" y="5777721"/>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Application</a:t>
            </a:r>
          </a:p>
        </p:txBody>
      </p:sp>
      <p:sp>
        <p:nvSpPr>
          <p:cNvPr id="23" name="TextBox 23"/>
          <p:cNvSpPr txBox="1"/>
          <p:nvPr/>
        </p:nvSpPr>
        <p:spPr>
          <a:xfrm>
            <a:off x="5686811" y="7639050"/>
            <a:ext cx="4731016" cy="21145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Football</a:t>
            </a:r>
          </a:p>
          <a:p>
            <a:pPr marL="647703" lvl="1" indent="-323852">
              <a:lnSpc>
                <a:spcPts val="4200"/>
              </a:lnSpc>
              <a:buFont typeface="Arial"/>
              <a:buChar char="•"/>
            </a:pPr>
            <a:r>
              <a:rPr lang="en-US" sz="3000">
                <a:solidFill>
                  <a:srgbClr val="FFFFFF"/>
                </a:solidFill>
                <a:latin typeface="Montserrat"/>
              </a:rPr>
              <a:t>Cricket</a:t>
            </a:r>
          </a:p>
          <a:p>
            <a:pPr marL="647703" lvl="1" indent="-323852">
              <a:lnSpc>
                <a:spcPts val="4200"/>
              </a:lnSpc>
              <a:buFont typeface="Arial"/>
              <a:buChar char="•"/>
            </a:pPr>
            <a:r>
              <a:rPr lang="en-US" sz="3000">
                <a:solidFill>
                  <a:srgbClr val="FFFFFF"/>
                </a:solidFill>
                <a:latin typeface="Montserrat"/>
              </a:rPr>
              <a:t>Tennis</a:t>
            </a:r>
          </a:p>
          <a:p>
            <a:pPr marL="647703" lvl="1" indent="-323852">
              <a:lnSpc>
                <a:spcPts val="4200"/>
              </a:lnSpc>
              <a:buFont typeface="Arial"/>
              <a:buChar char="•"/>
            </a:pPr>
            <a:r>
              <a:rPr lang="en-US" sz="3000">
                <a:solidFill>
                  <a:srgbClr val="FFFFFF"/>
                </a:solidFill>
                <a:latin typeface="Montserrat"/>
              </a:rPr>
              <a:t>Basketball</a:t>
            </a:r>
          </a:p>
        </p:txBody>
      </p:sp>
      <p:sp>
        <p:nvSpPr>
          <p:cNvPr id="24" name="TextBox 24"/>
          <p:cNvSpPr txBox="1"/>
          <p:nvPr/>
        </p:nvSpPr>
        <p:spPr>
          <a:xfrm>
            <a:off x="245395" y="8551564"/>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Type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028" r="0"/>
            </a:stretch>
          </a:blipFill>
        </p:spPr>
        <p:txBody>
          <a:bodyPr/>
          <a:lstStyle/>
          <a:p/>
        </p:txBody>
      </p:sp>
      <p:sp>
        <p:nvSpPr>
          <p:cNvPr id="3" name="Freeform 3"/>
          <p:cNvSpPr/>
          <p:nvPr/>
        </p:nvSpPr>
        <p:spPr>
          <a:xfrm>
            <a:off x="6885972" y="866075"/>
            <a:ext cx="11402028" cy="9420925"/>
          </a:xfrm>
          <a:custGeom>
            <a:rect l="l" t="t" r="r" b="b"/>
            <a:pathLst>
              <a:path w="11402028" h="9420925">
                <a:moveTo>
                  <a:pt x="0" y="0"/>
                </a:moveTo>
                <a:lnTo>
                  <a:pt x="11402028" y="0"/>
                </a:lnTo>
                <a:lnTo>
                  <a:pt x="11402028" y="9420925"/>
                </a:lnTo>
                <a:lnTo>
                  <a:pt x="0" y="94209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135983" y="1746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FFFFFF"/>
                </a:solidFill>
                <a:latin typeface="Canva Sans"/>
              </a:rPr>
              <a:t>Global AI in Sports Market Revenue share for 2022</a:t>
            </a:r>
          </a:p>
        </p:txBody>
      </p:sp>
      <p:sp>
        <p:nvSpPr>
          <p:cNvPr id="5" name="TextBox 5"/>
          <p:cNvSpPr txBox="1"/>
          <p:nvPr/>
        </p:nvSpPr>
        <p:spPr>
          <a:xfrm>
            <a:off x="9937331" y="4071698"/>
            <a:ext cx="6863133" cy="803910"/>
          </a:xfrm>
          <a:prstGeom prst="rect">
            <a:avLst/>
          </a:prstGeom>
        </p:spPr>
        <p:txBody>
          <a:bodyPr lIns="0" tIns="0" rIns="0" bIns="0" rtlCol="0" anchor="t">
            <a:spAutoFit/>
          </a:bodyPr>
          <a:lstStyle/>
          <a:p>
            <a:pPr algn="ctr">
              <a:lnSpc>
                <a:spcPts val="6269"/>
              </a:lnSpc>
            </a:pPr>
            <a:r>
              <a:rPr lang="en-US" sz="5499">
                <a:solidFill>
                  <a:srgbClr val="FFFFFF"/>
                </a:solidFill>
                <a:latin typeface="Montserrat Bold"/>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6307840" y="1897050"/>
            <a:ext cx="8505826" cy="3135021"/>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514154" y="1897050"/>
            <a:ext cx="9299512" cy="3135021"/>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50F0B"/>
            </a:solidFill>
          </p:spPr>
          <p:txBody>
            <a:bodyPr/>
            <a:lstStyle/>
            <a:p/>
          </p:txBody>
        </p:sp>
      </p:grpSp>
      <p:grpSp>
        <p:nvGrpSpPr>
          <p:cNvPr id="7" name="Group 7"/>
          <p:cNvGrpSpPr/>
          <p:nvPr/>
        </p:nvGrpSpPr>
        <p:grpSpPr>
          <a:xfrm>
            <a:off x="4045152" y="2382083"/>
            <a:ext cx="2663509" cy="216495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572B2">
                <a:alpha val="89804"/>
              </a:srgbClr>
            </a:solidFill>
          </p:spPr>
          <p:txBody>
            <a:bodyPr/>
            <a:lstStyle/>
            <a:p/>
          </p:txBody>
        </p:sp>
      </p:grpSp>
      <p:grpSp>
        <p:nvGrpSpPr>
          <p:cNvPr id="9" name="Group 9"/>
          <p:cNvGrpSpPr>
            <a:grpSpLocks noChangeAspect="1"/>
          </p:cNvGrpSpPr>
          <p:nvPr/>
        </p:nvGrpSpPr>
        <p:grpSpPr>
          <a:xfrm rot="5400000">
            <a:off x="6582545" y="3151248"/>
            <a:ext cx="723585" cy="626624"/>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572B2">
                <a:alpha val="89804"/>
              </a:srgbClr>
            </a:solidFill>
          </p:spPr>
          <p:txBody>
            <a:bodyPr/>
            <a:lstStyle/>
            <a:p/>
          </p:txBody>
        </p:sp>
      </p:grpSp>
      <p:grpSp>
        <p:nvGrpSpPr>
          <p:cNvPr id="11" name="Group 11"/>
          <p:cNvGrpSpPr/>
          <p:nvPr/>
        </p:nvGrpSpPr>
        <p:grpSpPr>
          <a:xfrm>
            <a:off x="6307840" y="5254929"/>
            <a:ext cx="8505826" cy="3135021"/>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514154" y="5254929"/>
            <a:ext cx="9299512" cy="3135021"/>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572B2">
                <a:alpha val="89804"/>
              </a:srgbClr>
            </a:solidFill>
          </p:spPr>
          <p:txBody>
            <a:bodyPr/>
            <a:lstStyle/>
            <a:p/>
          </p:txBody>
        </p:sp>
      </p:grpSp>
      <p:grpSp>
        <p:nvGrpSpPr>
          <p:cNvPr id="15" name="Group 15"/>
          <p:cNvGrpSpPr/>
          <p:nvPr/>
        </p:nvGrpSpPr>
        <p:grpSpPr>
          <a:xfrm>
            <a:off x="4045152" y="5739962"/>
            <a:ext cx="2663509" cy="216495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50F0B"/>
            </a:solidFill>
          </p:spPr>
          <p:txBody>
            <a:bodyPr/>
            <a:lstStyle/>
            <a:p/>
          </p:txBody>
        </p:sp>
      </p:grpSp>
      <p:grpSp>
        <p:nvGrpSpPr>
          <p:cNvPr id="17" name="Group 17"/>
          <p:cNvGrpSpPr>
            <a:grpSpLocks noChangeAspect="1"/>
          </p:cNvGrpSpPr>
          <p:nvPr/>
        </p:nvGrpSpPr>
        <p:grpSpPr>
          <a:xfrm rot="5400000">
            <a:off x="6582545" y="6509127"/>
            <a:ext cx="723585" cy="626624"/>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50F0B"/>
            </a:solidFill>
          </p:spPr>
          <p:txBody>
            <a:bodyPr/>
            <a:lstStyle/>
            <a:p/>
          </p:txBody>
        </p:sp>
      </p:grpSp>
      <p:sp>
        <p:nvSpPr>
          <p:cNvPr id="19" name="TextBox 19"/>
          <p:cNvSpPr txBox="1"/>
          <p:nvPr/>
        </p:nvSpPr>
        <p:spPr>
          <a:xfrm>
            <a:off x="4242009" y="3051949"/>
            <a:ext cx="2389016"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Drivers</a:t>
            </a:r>
          </a:p>
        </p:txBody>
      </p:sp>
      <p:sp>
        <p:nvSpPr>
          <p:cNvPr id="20" name="TextBox 20"/>
          <p:cNvSpPr txBox="1"/>
          <p:nvPr/>
        </p:nvSpPr>
        <p:spPr>
          <a:xfrm>
            <a:off x="7445174" y="2288230"/>
            <a:ext cx="7199330" cy="240028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Increase in Demand for Monitoring and Tracking Data of Players to Provide Viable Market Output</a:t>
            </a:r>
          </a:p>
        </p:txBody>
      </p:sp>
      <p:sp>
        <p:nvSpPr>
          <p:cNvPr id="21" name="TextBox 21"/>
          <p:cNvSpPr txBox="1"/>
          <p:nvPr/>
        </p:nvSpPr>
        <p:spPr>
          <a:xfrm>
            <a:off x="4162990" y="6507332"/>
            <a:ext cx="2702328"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Restraints</a:t>
            </a:r>
          </a:p>
        </p:txBody>
      </p:sp>
      <p:sp>
        <p:nvSpPr>
          <p:cNvPr id="22" name="TextBox 22"/>
          <p:cNvSpPr txBox="1"/>
          <p:nvPr/>
        </p:nvSpPr>
        <p:spPr>
          <a:xfrm>
            <a:off x="7445174" y="5941384"/>
            <a:ext cx="7199330" cy="180973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High Cost of Implementation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354465" y="2207410"/>
            <a:ext cx="12542696" cy="7050890"/>
            <a:chExt cx="3303426" cy="1857024"/>
          </a:xfrm>
        </p:grpSpPr>
        <p:sp>
          <p:nvSpPr>
            <p:cNvPr id="4" name="Freeform 4"/>
            <p:cNvSpPr/>
            <p:nvPr/>
          </p:nvSpPr>
          <p:spPr>
            <a:xfrm>
              <a:off x="0" y="0"/>
              <a:ext cx="3303426" cy="1857024"/>
            </a:xfrm>
            <a:custGeom>
              <a:rect l="l" t="t" r="r" b="b"/>
              <a:pathLst>
                <a:path w="3303426" h="1857024">
                  <a:moveTo>
                    <a:pt x="31480" y="0"/>
                  </a:moveTo>
                  <a:lnTo>
                    <a:pt x="3271947" y="0"/>
                  </a:lnTo>
                  <a:cubicBezTo>
                    <a:pt x="3280296" y="0"/>
                    <a:pt x="3288303" y="3317"/>
                    <a:pt x="3294206" y="9220"/>
                  </a:cubicBezTo>
                  <a:cubicBezTo>
                    <a:pt x="3300110" y="15124"/>
                    <a:pt x="3303426" y="23131"/>
                    <a:pt x="3303426" y="31480"/>
                  </a:cubicBezTo>
                  <a:lnTo>
                    <a:pt x="3303426" y="1825545"/>
                  </a:lnTo>
                  <a:cubicBezTo>
                    <a:pt x="3303426" y="1833894"/>
                    <a:pt x="3300110" y="1841901"/>
                    <a:pt x="3294206" y="1847804"/>
                  </a:cubicBezTo>
                  <a:cubicBezTo>
                    <a:pt x="3288303" y="1853708"/>
                    <a:pt x="3280296" y="1857024"/>
                    <a:pt x="3271947" y="1857024"/>
                  </a:cubicBezTo>
                  <a:lnTo>
                    <a:pt x="31480" y="1857024"/>
                  </a:lnTo>
                  <a:cubicBezTo>
                    <a:pt x="23131" y="1857024"/>
                    <a:pt x="15124" y="1853708"/>
                    <a:pt x="9220" y="1847804"/>
                  </a:cubicBezTo>
                  <a:cubicBezTo>
                    <a:pt x="3317" y="1841901"/>
                    <a:pt x="0" y="1833894"/>
                    <a:pt x="0" y="1825545"/>
                  </a:cubicBezTo>
                  <a:lnTo>
                    <a:pt x="0" y="31480"/>
                  </a:lnTo>
                  <a:cubicBezTo>
                    <a:pt x="0" y="23131"/>
                    <a:pt x="3317" y="15124"/>
                    <a:pt x="9220" y="9220"/>
                  </a:cubicBezTo>
                  <a:cubicBezTo>
                    <a:pt x="15124" y="3317"/>
                    <a:pt x="23131" y="0"/>
                    <a:pt x="31480" y="0"/>
                  </a:cubicBezTo>
                  <a:close/>
                </a:path>
              </a:pathLst>
            </a:custGeom>
            <a:solidFill>
              <a:srgbClr val="2B314C"/>
            </a:solidFill>
          </p:spPr>
          <p:txBody>
            <a:bodyPr/>
            <a:lstStyle/>
            <a:p/>
          </p:txBody>
        </p:sp>
        <p:sp>
          <p:nvSpPr>
            <p:cNvPr id="5" name="TextBox 5"/>
            <p:cNvSpPr txBox="1"/>
            <p:nvPr/>
          </p:nvSpPr>
          <p:spPr>
            <a:xfrm>
              <a:off x="0" y="-38100"/>
              <a:ext cx="3303426" cy="18951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65113" y="2498418"/>
            <a:ext cx="10121399" cy="701675"/>
          </a:xfrm>
          <a:prstGeom prst="rect">
            <a:avLst/>
          </a:prstGeom>
        </p:spPr>
        <p:txBody>
          <a:bodyPr lIns="0" tIns="0" rIns="0" bIns="0" rtlCol="0" anchor="t">
            <a:spAutoFit/>
          </a:bodyPr>
          <a:lstStyle/>
          <a:p>
            <a:pPr algn="ctr">
              <a:lnSpc>
                <a:spcPts val="5350"/>
              </a:lnSpc>
            </a:pPr>
            <a:r>
              <a:rPr lang="en-US" sz="5000">
                <a:solidFill>
                  <a:srgbClr val="FFFFFF"/>
                </a:solidFill>
                <a:latin typeface="Canva Sans"/>
              </a:rPr>
              <a:t>AUTHOR'S PERSPECTIVE</a:t>
            </a:r>
          </a:p>
        </p:txBody>
      </p:sp>
      <p:sp>
        <p:nvSpPr>
          <p:cNvPr id="7" name="TextBox 7"/>
          <p:cNvSpPr txBox="1"/>
          <p:nvPr/>
        </p:nvSpPr>
        <p:spPr>
          <a:xfrm>
            <a:off x="485308" y="3542707"/>
            <a:ext cx="12281009" cy="5380990"/>
          </a:xfrm>
          <a:prstGeom prst="rect">
            <a:avLst/>
          </a:prstGeom>
        </p:spPr>
        <p:txBody>
          <a:bodyPr lIns="0" tIns="0" rIns="0" bIns="0" rtlCol="0" anchor="t">
            <a:spAutoFit/>
          </a:bodyPr>
          <a:lstStyle/>
          <a:p>
            <a:pPr marL="734061" lvl="1" indent="-367031" algn="just">
              <a:lnSpc>
                <a:spcPts val="4760"/>
              </a:lnSpc>
              <a:buFont typeface="Arial"/>
              <a:buChar char="•"/>
            </a:pPr>
            <a:r>
              <a:rPr lang="en-US" sz="3400">
                <a:solidFill>
                  <a:srgbClr val="FFFFFF"/>
                </a:solidFill>
                <a:latin typeface="Montserrat"/>
              </a:rPr>
              <a:t>The Global AI in Sports Market is witnessing significant growth in the near future.</a:t>
            </a:r>
          </a:p>
          <a:p>
            <a:pPr marL="734061" lvl="1" indent="-367031" algn="just">
              <a:lnSpc>
                <a:spcPts val="4760"/>
              </a:lnSpc>
              <a:buFont typeface="Arial"/>
              <a:buChar char="•"/>
            </a:pPr>
            <a:r>
              <a:rPr lang="en-US" sz="3400">
                <a:solidFill>
                  <a:srgbClr val="FFFFFF"/>
                </a:solidFill>
                <a:latin typeface="Montserrat"/>
              </a:rPr>
              <a:t>In 2023, the Software segment accounted for noticeable share of global AI in Sports Market and is projected to experience significant growth in the near future.</a:t>
            </a:r>
          </a:p>
          <a:p>
            <a:pPr marL="734061" lvl="1" indent="-367031" algn="just">
              <a:lnSpc>
                <a:spcPts val="4760"/>
              </a:lnSpc>
              <a:buFont typeface="Arial"/>
              <a:buChar char="•"/>
            </a:pPr>
            <a:r>
              <a:rPr lang="en-US" sz="3400">
                <a:solidFill>
                  <a:srgbClr val="FFFFFF"/>
                </a:solidFill>
                <a:latin typeface="Montserrat"/>
              </a:rPr>
              <a:t>The Game Planning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51" r="-751"/>
            </a:stretch>
          </a:blipFill>
        </p:spPr>
        <p:txBody>
          <a:bodyPr/>
          <a:lstStyle/>
          <a:p/>
        </p:txBody>
      </p:sp>
      <p:sp>
        <p:nvSpPr>
          <p:cNvPr id="3" name="Freeform 3"/>
          <p:cNvSpPr/>
          <p:nvPr/>
        </p:nvSpPr>
        <p:spPr>
          <a:xfrm>
            <a:off x="9273532" y="2238110"/>
            <a:ext cx="2823873" cy="1315454"/>
          </a:xfrm>
          <a:custGeom>
            <a:rect l="l" t="t" r="r" b="b"/>
            <a:pathLst>
              <a:path w="2823873" h="1315454">
                <a:moveTo>
                  <a:pt x="0" y="0"/>
                </a:moveTo>
                <a:lnTo>
                  <a:pt x="2823873" y="0"/>
                </a:lnTo>
                <a:lnTo>
                  <a:pt x="2823873" y="1315454"/>
                </a:lnTo>
                <a:lnTo>
                  <a:pt x="0" y="1315454"/>
                </a:lnTo>
                <a:lnTo>
                  <a:pt x="0" y="0"/>
                </a:lnTo>
                <a:close/>
              </a:path>
            </a:pathLst>
          </a:custGeom>
          <a:blipFill>
            <a:blip r:embed="rId3"/>
            <a:stretch>
              <a:fillRect/>
            </a:stretch>
          </a:blipFill>
        </p:spPr>
        <p:txBody>
          <a:bodyPr/>
          <a:lstStyle/>
          <a:p/>
        </p:txBody>
      </p:sp>
      <p:sp>
        <p:nvSpPr>
          <p:cNvPr id="4" name="Freeform 4"/>
          <p:cNvSpPr/>
          <p:nvPr/>
        </p:nvSpPr>
        <p:spPr>
          <a:xfrm>
            <a:off x="9867047" y="4114581"/>
            <a:ext cx="1636844" cy="1636844"/>
          </a:xfrm>
          <a:custGeom>
            <a:rect l="l" t="t" r="r" b="b"/>
            <a:pathLst>
              <a:path w="1636843" h="1636843">
                <a:moveTo>
                  <a:pt x="0" y="0"/>
                </a:moveTo>
                <a:lnTo>
                  <a:pt x="1636843" y="0"/>
                </a:lnTo>
                <a:lnTo>
                  <a:pt x="1636843" y="1636843"/>
                </a:lnTo>
                <a:lnTo>
                  <a:pt x="0" y="1636843"/>
                </a:lnTo>
                <a:lnTo>
                  <a:pt x="0" y="0"/>
                </a:lnTo>
                <a:close/>
              </a:path>
            </a:pathLst>
          </a:custGeom>
          <a:blipFill>
            <a:blip r:embed="rId4"/>
            <a:stretch>
              <a:fillRect/>
            </a:stretch>
          </a:blipFill>
        </p:spPr>
        <p:txBody>
          <a:bodyPr/>
          <a:lstStyle/>
          <a:p/>
        </p:txBody>
      </p:sp>
      <p:sp>
        <p:nvSpPr>
          <p:cNvPr id="5" name="Freeform 5"/>
          <p:cNvSpPr/>
          <p:nvPr/>
        </p:nvSpPr>
        <p:spPr>
          <a:xfrm>
            <a:off x="12465952" y="2341086"/>
            <a:ext cx="3024894" cy="1212478"/>
          </a:xfrm>
          <a:custGeom>
            <a:rect l="l" t="t" r="r" b="b"/>
            <a:pathLst>
              <a:path w="3024894" h="1212478">
                <a:moveTo>
                  <a:pt x="0" y="0"/>
                </a:moveTo>
                <a:lnTo>
                  <a:pt x="3024894" y="0"/>
                </a:lnTo>
                <a:lnTo>
                  <a:pt x="3024894" y="1212478"/>
                </a:lnTo>
                <a:lnTo>
                  <a:pt x="0" y="1212478"/>
                </a:lnTo>
                <a:lnTo>
                  <a:pt x="0" y="0"/>
                </a:lnTo>
                <a:close/>
              </a:path>
            </a:pathLst>
          </a:custGeom>
          <a:blipFill>
            <a:blip r:embed="rId5"/>
            <a:stretch>
              <a:fillRect/>
            </a:stretch>
          </a:blipFill>
        </p:spPr>
        <p:txBody>
          <a:bodyPr/>
          <a:lstStyle/>
          <a:p/>
        </p:txBody>
      </p:sp>
      <p:sp>
        <p:nvSpPr>
          <p:cNvPr id="6" name="Freeform 6"/>
          <p:cNvSpPr/>
          <p:nvPr/>
        </p:nvSpPr>
        <p:spPr>
          <a:xfrm>
            <a:off x="12097405" y="4408519"/>
            <a:ext cx="4834815" cy="1048967"/>
          </a:xfrm>
          <a:custGeom>
            <a:rect l="l" t="t" r="r" b="b"/>
            <a:pathLst>
              <a:path w="4834815" h="1048967">
                <a:moveTo>
                  <a:pt x="0" y="0"/>
                </a:moveTo>
                <a:lnTo>
                  <a:pt x="4834815" y="0"/>
                </a:lnTo>
                <a:lnTo>
                  <a:pt x="4834815" y="1048967"/>
                </a:lnTo>
                <a:lnTo>
                  <a:pt x="0" y="1048967"/>
                </a:lnTo>
                <a:lnTo>
                  <a:pt x="0" y="0"/>
                </a:lnTo>
                <a:close/>
              </a:path>
            </a:pathLst>
          </a:custGeom>
          <a:blipFill>
            <a:blip r:embed="rId6"/>
            <a:stretch>
              <a:fillRect t="-70893" b="-70893"/>
            </a:stretch>
          </a:blipFill>
        </p:spPr>
        <p:txBody>
          <a:bodyPr/>
          <a:lstStyle/>
          <a:p/>
        </p:txBody>
      </p:sp>
      <p:sp>
        <p:nvSpPr>
          <p:cNvPr id="7" name="Freeform 7"/>
          <p:cNvSpPr/>
          <p:nvPr/>
        </p:nvSpPr>
        <p:spPr>
          <a:xfrm>
            <a:off x="15862322" y="2172144"/>
            <a:ext cx="2067695" cy="1447386"/>
          </a:xfrm>
          <a:custGeom>
            <a:rect l="l" t="t" r="r" b="b"/>
            <a:pathLst>
              <a:path w="2067695" h="1447386">
                <a:moveTo>
                  <a:pt x="0" y="0"/>
                </a:moveTo>
                <a:lnTo>
                  <a:pt x="2067695" y="0"/>
                </a:lnTo>
                <a:lnTo>
                  <a:pt x="2067695" y="1447387"/>
                </a:lnTo>
                <a:lnTo>
                  <a:pt x="0" y="1447387"/>
                </a:lnTo>
                <a:lnTo>
                  <a:pt x="0" y="0"/>
                </a:lnTo>
                <a:close/>
              </a:path>
            </a:pathLst>
          </a:custGeom>
          <a:blipFill>
            <a:blip r:embed="rId7"/>
            <a:stretch>
              <a:fillRect/>
            </a:stretch>
          </a:blipFill>
        </p:spPr>
        <p:txBody>
          <a:bodyPr/>
          <a:lstStyle/>
          <a:p/>
        </p:txBody>
      </p:sp>
      <p:sp>
        <p:nvSpPr>
          <p:cNvPr id="8" name="Freeform 8"/>
          <p:cNvSpPr/>
          <p:nvPr/>
        </p:nvSpPr>
        <p:spPr>
          <a:xfrm>
            <a:off x="9605968" y="5915611"/>
            <a:ext cx="3467471" cy="1713508"/>
          </a:xfrm>
          <a:custGeom>
            <a:rect l="l" t="t" r="r" b="b"/>
            <a:pathLst>
              <a:path w="3467471" h="1713507">
                <a:moveTo>
                  <a:pt x="0" y="0"/>
                </a:moveTo>
                <a:lnTo>
                  <a:pt x="3467471" y="0"/>
                </a:lnTo>
                <a:lnTo>
                  <a:pt x="3467471" y="1713508"/>
                </a:lnTo>
                <a:lnTo>
                  <a:pt x="0" y="1713508"/>
                </a:lnTo>
                <a:lnTo>
                  <a:pt x="0" y="0"/>
                </a:lnTo>
                <a:close/>
              </a:path>
            </a:pathLst>
          </a:custGeom>
          <a:blipFill>
            <a:blip r:embed="rId8"/>
            <a:stretch>
              <a:fillRect/>
            </a:stretch>
          </a:blipFill>
        </p:spPr>
        <p:txBody>
          <a:bodyPr/>
          <a:lstStyle/>
          <a:p/>
        </p:txBody>
      </p:sp>
      <p:sp>
        <p:nvSpPr>
          <p:cNvPr id="9" name="Freeform 9"/>
          <p:cNvSpPr/>
          <p:nvPr/>
        </p:nvSpPr>
        <p:spPr>
          <a:xfrm>
            <a:off x="13353900" y="5915149"/>
            <a:ext cx="2938185" cy="1205115"/>
          </a:xfrm>
          <a:custGeom>
            <a:rect l="l" t="t" r="r" b="b"/>
            <a:pathLst>
              <a:path w="2938185" h="1205115">
                <a:moveTo>
                  <a:pt x="0" y="0"/>
                </a:moveTo>
                <a:lnTo>
                  <a:pt x="2938185" y="0"/>
                </a:lnTo>
                <a:lnTo>
                  <a:pt x="2938185" y="1205115"/>
                </a:lnTo>
                <a:lnTo>
                  <a:pt x="0" y="1205115"/>
                </a:lnTo>
                <a:lnTo>
                  <a:pt x="0" y="0"/>
                </a:lnTo>
                <a:close/>
              </a:path>
            </a:pathLst>
          </a:custGeom>
          <a:blipFill>
            <a:blip r:embed="rId9"/>
            <a:stretch>
              <a:fillRect/>
            </a:stretch>
          </a:blipFill>
        </p:spPr>
        <p:txBody>
          <a:bodyPr/>
          <a:lstStyle/>
          <a:p/>
        </p:txBody>
      </p:sp>
      <p:sp>
        <p:nvSpPr>
          <p:cNvPr id="10" name="Freeform 10"/>
          <p:cNvSpPr/>
          <p:nvPr/>
        </p:nvSpPr>
        <p:spPr>
          <a:xfrm>
            <a:off x="6971769" y="8097986"/>
            <a:ext cx="4132343" cy="583727"/>
          </a:xfrm>
          <a:custGeom>
            <a:rect l="l" t="t" r="r" b="b"/>
            <a:pathLst>
              <a:path w="4132343" h="583727">
                <a:moveTo>
                  <a:pt x="0" y="0"/>
                </a:moveTo>
                <a:lnTo>
                  <a:pt x="4132343" y="0"/>
                </a:lnTo>
                <a:lnTo>
                  <a:pt x="4132343" y="583727"/>
                </a:lnTo>
                <a:lnTo>
                  <a:pt x="0" y="583727"/>
                </a:lnTo>
                <a:lnTo>
                  <a:pt x="0" y="0"/>
                </a:lnTo>
                <a:close/>
              </a:path>
            </a:pathLst>
          </a:custGeom>
          <a:blipFill>
            <a:blip r:embed="rId10"/>
            <a:stretch>
              <a:fillRect t="-190405" b="-181543"/>
            </a:stretch>
          </a:blipFill>
        </p:spPr>
        <p:txBody>
          <a:bodyPr/>
          <a:lstStyle/>
          <a:p/>
        </p:txBody>
      </p:sp>
      <p:sp>
        <p:nvSpPr>
          <p:cNvPr id="11" name="Freeform 11"/>
          <p:cNvSpPr/>
          <p:nvPr/>
        </p:nvSpPr>
        <p:spPr>
          <a:xfrm>
            <a:off x="11104112" y="7577926"/>
            <a:ext cx="3938654" cy="1268297"/>
          </a:xfrm>
          <a:custGeom>
            <a:rect l="l" t="t" r="r" b="b"/>
            <a:pathLst>
              <a:path w="3938654" h="1268297">
                <a:moveTo>
                  <a:pt x="0" y="0"/>
                </a:moveTo>
                <a:lnTo>
                  <a:pt x="3938654" y="0"/>
                </a:lnTo>
                <a:lnTo>
                  <a:pt x="3938654" y="1268297"/>
                </a:lnTo>
                <a:lnTo>
                  <a:pt x="0" y="1268297"/>
                </a:lnTo>
                <a:lnTo>
                  <a:pt x="0" y="0"/>
                </a:lnTo>
                <a:close/>
              </a:path>
            </a:pathLst>
          </a:custGeom>
          <a:blipFill>
            <a:blip r:embed="rId11"/>
            <a:stretch>
              <a:fillRect t="-30285" b="-30939"/>
            </a:stretch>
          </a:blipFill>
        </p:spPr>
        <p:txBody>
          <a:bodyPr/>
          <a:lstStyle/>
          <a:p/>
        </p:txBody>
      </p:sp>
      <p:sp>
        <p:nvSpPr>
          <p:cNvPr id="12" name="Freeform 12"/>
          <p:cNvSpPr/>
          <p:nvPr/>
        </p:nvSpPr>
        <p:spPr>
          <a:xfrm>
            <a:off x="15490847" y="7172746"/>
            <a:ext cx="2607006" cy="1217104"/>
          </a:xfrm>
          <a:custGeom>
            <a:rect l="l" t="t" r="r" b="b"/>
            <a:pathLst>
              <a:path w="2607006" h="1217104">
                <a:moveTo>
                  <a:pt x="0" y="0"/>
                </a:moveTo>
                <a:lnTo>
                  <a:pt x="2607006" y="0"/>
                </a:lnTo>
                <a:lnTo>
                  <a:pt x="2607006" y="1217104"/>
                </a:lnTo>
                <a:lnTo>
                  <a:pt x="0" y="1217104"/>
                </a:lnTo>
                <a:lnTo>
                  <a:pt x="0" y="0"/>
                </a:lnTo>
                <a:close/>
              </a:path>
            </a:pathLst>
          </a:custGeom>
          <a:blipFill>
            <a:blip r:embed="rId12"/>
            <a:stretch>
              <a:fillRect/>
            </a:stretch>
          </a:blipFill>
        </p:spPr>
        <p:txBody>
          <a:bodyPr/>
          <a:lstStyle/>
          <a:p/>
        </p:txBody>
      </p:sp>
      <p:sp>
        <p:nvSpPr>
          <p:cNvPr id="13" name="Freeform 13"/>
          <p:cNvSpPr/>
          <p:nvPr/>
        </p:nvSpPr>
        <p:spPr>
          <a:xfrm>
            <a:off x="8002630" y="8843638"/>
            <a:ext cx="3206677" cy="1384216"/>
          </a:xfrm>
          <a:custGeom>
            <a:rect l="l" t="t" r="r" b="b"/>
            <a:pathLst>
              <a:path w="3206677" h="1384216">
                <a:moveTo>
                  <a:pt x="0" y="0"/>
                </a:moveTo>
                <a:lnTo>
                  <a:pt x="3206677" y="0"/>
                </a:lnTo>
                <a:lnTo>
                  <a:pt x="3206677" y="1384216"/>
                </a:lnTo>
                <a:lnTo>
                  <a:pt x="0" y="1384216"/>
                </a:lnTo>
                <a:lnTo>
                  <a:pt x="0" y="0"/>
                </a:lnTo>
                <a:close/>
              </a:path>
            </a:pathLst>
          </a:custGeom>
          <a:blipFill>
            <a:blip r:embed="rId13"/>
            <a:stretch>
              <a:fillRect/>
            </a:stretch>
          </a:blipFill>
        </p:spPr>
        <p:txBody>
          <a:bodyPr/>
          <a:lstStyle/>
          <a:p/>
        </p:txBody>
      </p:sp>
      <p:sp>
        <p:nvSpPr>
          <p:cNvPr id="14" name="TextBox 14"/>
          <p:cNvSpPr txBox="1"/>
          <p:nvPr/>
        </p:nvSpPr>
        <p:spPr>
          <a:xfrm>
            <a:off x="9448498"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5" name="Freeform 15"/>
          <p:cNvSpPr/>
          <p:nvPr/>
        </p:nvSpPr>
        <p:spPr>
          <a:xfrm>
            <a:off x="13109904" y="8912610"/>
            <a:ext cx="3426177" cy="1246272"/>
          </a:xfrm>
          <a:custGeom>
            <a:rect l="l" t="t" r="r" b="b"/>
            <a:pathLst>
              <a:path w="3426177" h="1246272">
                <a:moveTo>
                  <a:pt x="0" y="0"/>
                </a:moveTo>
                <a:lnTo>
                  <a:pt x="3426177" y="0"/>
                </a:lnTo>
                <a:lnTo>
                  <a:pt x="3426177" y="1246272"/>
                </a:lnTo>
                <a:lnTo>
                  <a:pt x="0" y="1246272"/>
                </a:lnTo>
                <a:lnTo>
                  <a:pt x="0" y="0"/>
                </a:lnTo>
                <a:close/>
              </a:path>
            </a:pathLst>
          </a:custGeom>
          <a:blipFill>
            <a:blip r:embed="rId14"/>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zkru3ap"/>
              </a:rPr>
              <a:t>https://tinyurl.com/4zkru3ap</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 in Sports Market Report 2023</dc:title>
  <cp:lastModifiedBy>decipher market</cp:lastModifiedBy>
  <cp:revision>2</cp:revision>
  <dcterms:created xsi:type="dcterms:W3CDTF">2006-08-16T00:00:00Z</dcterms:created>
  <dcterms:modified xsi:type="dcterms:W3CDTF">2024-02-21T10:46:14Z</dcterms:modified>
</cp:coreProperties>
</file>