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Bold" panose="00000800000000000000" charset="0"/>
      <p:regular r:id="rId13"/>
    </p:embeddedFont>
    <p:embeddedFont>
      <p:font typeface="Barlow Semi-Bold"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Open Sans" panose="020B0606030504020204" pitchFamily="34" charset="0"/>
      <p:regular r:id="rId20"/>
    </p:embeddedFont>
    <p:embeddedFont>
      <p:font typeface="Open Sans Bold" panose="020B0806030504020204" charset="0"/>
      <p:regular r:id="rId21"/>
    </p:embeddedFont>
    <p:embeddedFont>
      <p:font typeface="Open Sauce" panose="020B0604020202020204" charset="0"/>
      <p:regular r:id="rId22"/>
    </p:embeddedFont>
    <p:embeddedFont>
      <p:font typeface="Open Sauce Heavy" panose="020B0604020202020204"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tinyurl.com/26ysp76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sp>
        <p:nvSpPr>
          <p:cNvPr id="3" name="TextBox 3"/>
          <p:cNvSpPr txBox="1"/>
          <p:nvPr/>
        </p:nvSpPr>
        <p:spPr>
          <a:xfrm>
            <a:off x="244158" y="3898055"/>
            <a:ext cx="11109641" cy="3436838"/>
          </a:xfrm>
          <a:prstGeom prst="rect">
            <a:avLst/>
          </a:prstGeom>
        </p:spPr>
        <p:txBody>
          <a:bodyPr wrap="square" lIns="0" tIns="0" rIns="0" bIns="0" rtlCol="0" anchor="t">
            <a:spAutoFit/>
          </a:bodyPr>
          <a:lstStyle/>
          <a:p>
            <a:pPr>
              <a:lnSpc>
                <a:spcPts val="6671"/>
              </a:lnSpc>
            </a:pPr>
            <a:r>
              <a:rPr lang="en-US" sz="5904">
                <a:solidFill>
                  <a:srgbClr val="FFFFFF"/>
                </a:solidFill>
                <a:latin typeface="Open Sauce Heavy"/>
              </a:rPr>
              <a:t>GLOBAL</a:t>
            </a:r>
          </a:p>
          <a:p>
            <a:pPr>
              <a:lnSpc>
                <a:spcPts val="6671"/>
              </a:lnSpc>
            </a:pPr>
            <a:r>
              <a:rPr lang="en-US" sz="5904">
                <a:solidFill>
                  <a:srgbClr val="FFFFFF"/>
                </a:solidFill>
                <a:latin typeface="Open Sauce Heavy"/>
              </a:rPr>
              <a:t>AI IN MENTAL HEALTH </a:t>
            </a:r>
          </a:p>
          <a:p>
            <a:pPr>
              <a:lnSpc>
                <a:spcPts val="6671"/>
              </a:lnSpc>
            </a:pPr>
            <a:r>
              <a:rPr lang="en-US" sz="5904">
                <a:solidFill>
                  <a:srgbClr val="FFFFFF"/>
                </a:solidFill>
                <a:latin typeface="Open Sauce Heavy"/>
              </a:rPr>
              <a:t>MARKET REPORT</a:t>
            </a:r>
          </a:p>
          <a:p>
            <a:pPr>
              <a:lnSpc>
                <a:spcPts val="6671"/>
              </a:lnSpc>
            </a:pPr>
            <a:r>
              <a:rPr lang="en-US" sz="5904">
                <a:solidFill>
                  <a:srgbClr val="FFFFFF"/>
                </a:solidFill>
                <a:latin typeface="Open Sauce Heavy"/>
              </a:rPr>
              <a:t>2024</a:t>
            </a:r>
          </a:p>
        </p:txBody>
      </p:sp>
      <p:sp>
        <p:nvSpPr>
          <p:cNvPr id="4" name="TextBox 4"/>
          <p:cNvSpPr txBox="1"/>
          <p:nvPr/>
        </p:nvSpPr>
        <p:spPr>
          <a:xfrm>
            <a:off x="235304" y="9410501"/>
            <a:ext cx="8065190"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000000"/>
        </a:solidFill>
        <a:effectLst/>
      </p:bgPr>
    </p:bg>
    <p:spTree>
      <p:nvGrpSpPr>
        <p:cNvPr id="1" name=""/>
        <p:cNvGrpSpPr/>
        <p:nvPr/>
      </p:nvGrpSpPr>
      <p:grpSpPr>
        <a:xfrm>
          <a:off x="0" y="0"/>
          <a:ext cx="0" cy="0"/>
        </a:xfrm>
      </p:grpSpPr>
      <p:sp>
        <p:nvSpPr>
          <p:cNvPr id="2" name="Freeform 2"/>
          <p:cNvSpPr/>
          <p:nvPr/>
        </p:nvSpPr>
        <p:spPr>
          <a:xfrm>
            <a:off x="-2663001" y="29499"/>
            <a:ext cx="14968686" cy="10257501"/>
          </a:xfrm>
          <a:custGeom>
            <a:rect l="l" t="t" r="r" b="b"/>
            <a:pathLst>
              <a:path w="14968686" h="10257501">
                <a:moveTo>
                  <a:pt x="0" y="0"/>
                </a:moveTo>
                <a:lnTo>
                  <a:pt x="14968686" y="0"/>
                </a:lnTo>
                <a:lnTo>
                  <a:pt x="14968686" y="10257501"/>
                </a:lnTo>
                <a:lnTo>
                  <a:pt x="0" y="10257501"/>
                </a:lnTo>
                <a:lnTo>
                  <a:pt x="0" y="0"/>
                </a:lnTo>
                <a:close/>
              </a:path>
            </a:pathLst>
          </a:custGeom>
          <a:blipFill>
            <a:blip r:embed="rId2"/>
            <a:stretch>
              <a:fillRect t="-557" r="-5383" b="-557"/>
            </a:stretch>
          </a:blipFill>
        </p:spPr>
        <p:txBody>
          <a:bodyPr/>
          <a:lstStyle/>
          <a:p/>
        </p:txBody>
      </p:sp>
      <p:sp>
        <p:nvSpPr>
          <p:cNvPr id="3" name="TextBox 3"/>
          <p:cNvSpPr txBox="1"/>
          <p:nvPr/>
        </p:nvSpPr>
        <p:spPr>
          <a:xfrm>
            <a:off x="9605862" y="762403"/>
            <a:ext cx="8682138" cy="1035596"/>
          </a:xfrm>
          <a:prstGeom prst="rect">
            <a:avLst/>
          </a:prstGeom>
        </p:spPr>
        <p:txBody>
          <a:bodyPr lIns="0" tIns="0" rIns="0" bIns="0" rtlCol="0" anchor="t">
            <a:spAutoFit/>
          </a:bodyPr>
          <a:lstStyle/>
          <a:p>
            <a:pPr algn="ctr">
              <a:lnSpc>
                <a:spcPts val="8140"/>
              </a:lnSpc>
            </a:pPr>
            <a:r>
              <a:rPr lang="en-US" sz="7204">
                <a:solidFill>
                  <a:srgbClr val="FFFFFF"/>
                </a:solidFill>
                <a:latin typeface="Open Sauce"/>
              </a:rPr>
              <a:t>INTRODUCTION</a:t>
            </a:r>
          </a:p>
        </p:txBody>
      </p:sp>
      <p:sp>
        <p:nvSpPr>
          <p:cNvPr id="4" name="TextBox 4"/>
          <p:cNvSpPr txBox="1"/>
          <p:nvPr/>
        </p:nvSpPr>
        <p:spPr>
          <a:xfrm>
            <a:off x="10710855" y="3317149"/>
            <a:ext cx="7416409" cy="6493510"/>
          </a:xfrm>
          <a:prstGeom prst="rect">
            <a:avLst/>
          </a:prstGeom>
        </p:spPr>
        <p:txBody>
          <a:bodyPr lIns="0" tIns="0" rIns="0" bIns="0" rtlCol="0" anchor="t">
            <a:spAutoFit/>
          </a:bodyPr>
          <a:lstStyle/>
          <a:p>
            <a:pPr>
              <a:lnSpc>
                <a:spcPts val="4340"/>
              </a:lnSpc>
            </a:pPr>
            <a:r>
              <a:rPr lang="en-US" sz="3100">
                <a:solidFill>
                  <a:srgbClr val="FFFFFF"/>
                </a:solidFill>
                <a:latin typeface="Open Sans Bold"/>
              </a:rPr>
              <a:t>A mental disorder is a medical condition that disturbs a person’s thinking, fexeling, interest, mood, and ability for performing daily activities. Several factors such as trauma or a history of abuse, injury, genetic disorder (biological factors), physical illness, use of alcohol or drugs, generic disorder, and chemical imbalances in the brain are some of the major factors contributing to the development of mental illness.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5568" r="-8398"/>
            </a:stretch>
          </a:blipFill>
        </p:spPr>
        <p:txBody>
          <a:bodyPr/>
          <a:lstStyle/>
          <a:p/>
        </p:txBody>
      </p:sp>
      <p:sp>
        <p:nvSpPr>
          <p:cNvPr id="3" name="Freeform 3"/>
          <p:cNvSpPr/>
          <p:nvPr/>
        </p:nvSpPr>
        <p:spPr>
          <a:xfrm>
            <a:off x="1494149" y="7297882"/>
            <a:ext cx="6317347" cy="1960418"/>
          </a:xfrm>
          <a:custGeom>
            <a:rect l="l" t="t" r="r" b="b"/>
            <a:pathLst>
              <a:path w="6317347" h="1960418">
                <a:moveTo>
                  <a:pt x="0" y="0"/>
                </a:moveTo>
                <a:lnTo>
                  <a:pt x="6317346" y="0"/>
                </a:lnTo>
                <a:lnTo>
                  <a:pt x="6317346" y="1960418"/>
                </a:lnTo>
                <a:lnTo>
                  <a:pt x="0" y="196041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1302032" y="7093847"/>
            <a:ext cx="6701580" cy="1333286"/>
            <a:chExt cx="2156186" cy="428975"/>
          </a:xfrm>
        </p:grpSpPr>
        <p:sp>
          <p:nvSpPr>
            <p:cNvPr id="5" name="Freeform 5"/>
            <p:cNvSpPr/>
            <p:nvPr/>
          </p:nvSpPr>
          <p:spPr>
            <a:xfrm>
              <a:off x="0" y="0"/>
              <a:ext cx="2156186" cy="428975"/>
            </a:xfrm>
            <a:custGeom>
              <a:rect l="l" t="t" r="r" b="b"/>
              <a:pathLst>
                <a:path w="2156186" h="428975">
                  <a:moveTo>
                    <a:pt x="34657" y="0"/>
                  </a:moveTo>
                  <a:lnTo>
                    <a:pt x="2121529" y="0"/>
                  </a:lnTo>
                  <a:cubicBezTo>
                    <a:pt x="2140670" y="0"/>
                    <a:pt x="2156186" y="15517"/>
                    <a:pt x="2156186" y="34657"/>
                  </a:cubicBezTo>
                  <a:lnTo>
                    <a:pt x="2156186" y="394318"/>
                  </a:lnTo>
                  <a:cubicBezTo>
                    <a:pt x="2156186" y="413459"/>
                    <a:pt x="2140670" y="428975"/>
                    <a:pt x="2121529" y="428975"/>
                  </a:cubicBezTo>
                  <a:lnTo>
                    <a:pt x="34657" y="428975"/>
                  </a:lnTo>
                  <a:cubicBezTo>
                    <a:pt x="15517" y="428975"/>
                    <a:pt x="0" y="413459"/>
                    <a:pt x="0" y="394318"/>
                  </a:cubicBezTo>
                  <a:lnTo>
                    <a:pt x="0" y="34657"/>
                  </a:lnTo>
                  <a:cubicBezTo>
                    <a:pt x="0" y="15517"/>
                    <a:pt x="15517" y="0"/>
                    <a:pt x="34657" y="0"/>
                  </a:cubicBezTo>
                  <a:close/>
                </a:path>
              </a:pathLst>
            </a:custGeom>
            <a:solidFill>
              <a:srgbClr val="FFFFFF"/>
            </a:solidFill>
          </p:spPr>
          <p:txBody>
            <a:bodyPr/>
            <a:lstStyle/>
            <a:p/>
          </p:txBody>
        </p:sp>
        <p:sp>
          <p:nvSpPr>
            <p:cNvPr id="6" name="TextBox 6"/>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7" name="Freeform 7"/>
          <p:cNvSpPr/>
          <p:nvPr/>
        </p:nvSpPr>
        <p:spPr>
          <a:xfrm>
            <a:off x="1494149" y="5598613"/>
            <a:ext cx="6317347" cy="1960418"/>
          </a:xfrm>
          <a:custGeom>
            <a:rect l="l" t="t" r="r" b="b"/>
            <a:pathLst>
              <a:path w="6317347" h="1960418">
                <a:moveTo>
                  <a:pt x="0" y="0"/>
                </a:moveTo>
                <a:lnTo>
                  <a:pt x="6317346" y="0"/>
                </a:lnTo>
                <a:lnTo>
                  <a:pt x="6317346" y="1960417"/>
                </a:lnTo>
                <a:lnTo>
                  <a:pt x="0" y="1960417"/>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1302032" y="5396692"/>
            <a:ext cx="6701580" cy="1333286"/>
            <a:chExt cx="2156186" cy="428975"/>
          </a:xfrm>
        </p:grpSpPr>
        <p:sp>
          <p:nvSpPr>
            <p:cNvPr id="9" name="Freeform 9"/>
            <p:cNvSpPr/>
            <p:nvPr/>
          </p:nvSpPr>
          <p:spPr>
            <a:xfrm>
              <a:off x="0" y="0"/>
              <a:ext cx="2156186" cy="428975"/>
            </a:xfrm>
            <a:custGeom>
              <a:rect l="l" t="t" r="r" b="b"/>
              <a:pathLst>
                <a:path w="2156186" h="428975">
                  <a:moveTo>
                    <a:pt x="34657" y="0"/>
                  </a:moveTo>
                  <a:lnTo>
                    <a:pt x="2121529" y="0"/>
                  </a:lnTo>
                  <a:cubicBezTo>
                    <a:pt x="2140670" y="0"/>
                    <a:pt x="2156186" y="15517"/>
                    <a:pt x="2156186" y="34657"/>
                  </a:cubicBezTo>
                  <a:lnTo>
                    <a:pt x="2156186" y="394318"/>
                  </a:lnTo>
                  <a:cubicBezTo>
                    <a:pt x="2156186" y="413459"/>
                    <a:pt x="2140670" y="428975"/>
                    <a:pt x="2121529" y="428975"/>
                  </a:cubicBezTo>
                  <a:lnTo>
                    <a:pt x="34657" y="428975"/>
                  </a:lnTo>
                  <a:cubicBezTo>
                    <a:pt x="15517" y="428975"/>
                    <a:pt x="0" y="413459"/>
                    <a:pt x="0" y="394318"/>
                  </a:cubicBezTo>
                  <a:lnTo>
                    <a:pt x="0" y="34657"/>
                  </a:lnTo>
                  <a:cubicBezTo>
                    <a:pt x="0" y="15517"/>
                    <a:pt x="15517" y="0"/>
                    <a:pt x="34657" y="0"/>
                  </a:cubicBezTo>
                  <a:close/>
                </a:path>
              </a:pathLst>
            </a:custGeom>
            <a:solidFill>
              <a:srgbClr val="FFFFFF"/>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1494149" y="3902100"/>
            <a:ext cx="6317347" cy="1960418"/>
          </a:xfrm>
          <a:custGeom>
            <a:rect l="l" t="t" r="r" b="b"/>
            <a:pathLst>
              <a:path w="6317347" h="1960418">
                <a:moveTo>
                  <a:pt x="0" y="0"/>
                </a:moveTo>
                <a:lnTo>
                  <a:pt x="6317346" y="0"/>
                </a:lnTo>
                <a:lnTo>
                  <a:pt x="6317346" y="1960418"/>
                </a:lnTo>
                <a:lnTo>
                  <a:pt x="0" y="196041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1302032" y="3699537"/>
            <a:ext cx="6701580" cy="1333286"/>
            <a:chExt cx="2156186" cy="428975"/>
          </a:xfrm>
        </p:grpSpPr>
        <p:sp>
          <p:nvSpPr>
            <p:cNvPr id="13" name="Freeform 13"/>
            <p:cNvSpPr/>
            <p:nvPr/>
          </p:nvSpPr>
          <p:spPr>
            <a:xfrm>
              <a:off x="0" y="0"/>
              <a:ext cx="2156186" cy="428975"/>
            </a:xfrm>
            <a:custGeom>
              <a:rect l="l" t="t" r="r" b="b"/>
              <a:pathLst>
                <a:path w="2156186" h="428975">
                  <a:moveTo>
                    <a:pt x="34657" y="0"/>
                  </a:moveTo>
                  <a:lnTo>
                    <a:pt x="2121529" y="0"/>
                  </a:lnTo>
                  <a:cubicBezTo>
                    <a:pt x="2140670" y="0"/>
                    <a:pt x="2156186" y="15517"/>
                    <a:pt x="2156186" y="34657"/>
                  </a:cubicBezTo>
                  <a:lnTo>
                    <a:pt x="2156186" y="394318"/>
                  </a:lnTo>
                  <a:cubicBezTo>
                    <a:pt x="2156186" y="413459"/>
                    <a:pt x="2140670" y="428975"/>
                    <a:pt x="2121529" y="428975"/>
                  </a:cubicBezTo>
                  <a:lnTo>
                    <a:pt x="34657" y="428975"/>
                  </a:lnTo>
                  <a:cubicBezTo>
                    <a:pt x="15517" y="428975"/>
                    <a:pt x="0" y="413459"/>
                    <a:pt x="0" y="394318"/>
                  </a:cubicBezTo>
                  <a:lnTo>
                    <a:pt x="0" y="34657"/>
                  </a:lnTo>
                  <a:cubicBezTo>
                    <a:pt x="0" y="15517"/>
                    <a:pt x="15517" y="0"/>
                    <a:pt x="34657" y="0"/>
                  </a:cubicBezTo>
                  <a:close/>
                </a:path>
              </a:pathLst>
            </a:custGeom>
            <a:solidFill>
              <a:srgbClr val="FFFFFF"/>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grpSp>
        <p:nvGrpSpPr>
          <p:cNvPr id="15" name="Group 15"/>
          <p:cNvGrpSpPr/>
          <p:nvPr/>
        </p:nvGrpSpPr>
        <p:grpSpPr>
          <a:xfrm>
            <a:off x="3077423" y="4034957"/>
            <a:ext cx="19050" cy="4095064"/>
            <a:chExt cx="25400" cy="5460086"/>
          </a:xfrm>
        </p:grpSpPr>
        <p:sp>
          <p:nvSpPr>
            <p:cNvPr id="16" name="AutoShape 16"/>
            <p:cNvSpPr/>
            <p:nvPr/>
          </p:nvSpPr>
          <p:spPr>
            <a:xfrm flipH="1" flipV="1">
              <a:off x="12700" y="0"/>
              <a:ext cx="0" cy="934340"/>
            </a:xfrm>
            <a:prstGeom prst="line">
              <a:avLst/>
            </a:prstGeom>
            <a:ln w="25400" cap="flat">
              <a:solidFill>
                <a:srgbClr val="000000"/>
              </a:solidFill>
              <a:prstDash val="solid"/>
              <a:headEnd type="none" w="sm" len="sm"/>
              <a:tailEnd type="none" w="sm" len="sm"/>
            </a:ln>
          </p:spPr>
          <p:txBody>
            <a:bodyPr/>
            <a:lstStyle/>
            <a:p/>
          </p:txBody>
        </p:sp>
        <p:sp>
          <p:nvSpPr>
            <p:cNvPr id="17" name="AutoShape 17"/>
            <p:cNvSpPr/>
            <p:nvPr/>
          </p:nvSpPr>
          <p:spPr>
            <a:xfrm flipH="1" flipV="1">
              <a:off x="12700" y="2262873"/>
              <a:ext cx="0" cy="934340"/>
            </a:xfrm>
            <a:prstGeom prst="line">
              <a:avLst/>
            </a:prstGeom>
            <a:ln w="25400" cap="flat">
              <a:solidFill>
                <a:srgbClr val="000000"/>
              </a:solidFill>
              <a:prstDash val="solid"/>
              <a:headEnd type="none" w="sm" len="sm"/>
              <a:tailEnd type="none" w="sm" len="sm"/>
            </a:ln>
          </p:spPr>
          <p:txBody>
            <a:bodyPr/>
            <a:lstStyle/>
            <a:p/>
          </p:txBody>
        </p:sp>
        <p:sp>
          <p:nvSpPr>
            <p:cNvPr id="18" name="AutoShape 18"/>
            <p:cNvSpPr/>
            <p:nvPr/>
          </p:nvSpPr>
          <p:spPr>
            <a:xfrm flipH="1" flipV="1">
              <a:off x="12700" y="4525745"/>
              <a:ext cx="0" cy="934340"/>
            </a:xfrm>
            <a:prstGeom prst="line">
              <a:avLst/>
            </a:prstGeom>
            <a:ln w="25400" cap="flat">
              <a:solidFill>
                <a:srgbClr val="000000"/>
              </a:solidFill>
              <a:prstDash val="solid"/>
              <a:headEnd type="none" w="sm" len="sm"/>
              <a:tailEnd type="none" w="sm" len="sm"/>
            </a:ln>
          </p:spPr>
          <p:txBody>
            <a:bodyPr/>
            <a:lstStyle/>
            <a:p/>
          </p:txBody>
        </p:sp>
      </p:grpSp>
      <p:sp>
        <p:nvSpPr>
          <p:cNvPr id="19" name="TextBox 19"/>
          <p:cNvSpPr txBox="1"/>
          <p:nvPr/>
        </p:nvSpPr>
        <p:spPr>
          <a:xfrm>
            <a:off x="2828130" y="3862426"/>
            <a:ext cx="4876927" cy="1019883"/>
          </a:xfrm>
          <a:prstGeom prst="rect">
            <a:avLst/>
          </a:prstGeom>
        </p:spPr>
        <p:txBody>
          <a:bodyPr lIns="0" tIns="0" rIns="0" bIns="0" rtlCol="0" anchor="t">
            <a:spAutoFit/>
          </a:bodyPr>
          <a:lstStyle/>
          <a:p>
            <a:pPr algn="ctr">
              <a:lnSpc>
                <a:spcPts val="4041"/>
              </a:lnSpc>
            </a:pPr>
            <a:r>
              <a:rPr lang="en-US" sz="2886" spc="92">
                <a:solidFill>
                  <a:srgbClr val="000000"/>
                </a:solidFill>
                <a:latin typeface="Barlow Semi-Bold"/>
              </a:rPr>
              <a:t>MARKET SIZE</a:t>
            </a:r>
          </a:p>
          <a:p>
            <a:pPr algn="ctr">
              <a:lnSpc>
                <a:spcPts val="4041"/>
              </a:lnSpc>
              <a:spcBef>
                <a:spcPct val="0"/>
              </a:spcBef>
            </a:pPr>
            <a:r>
              <a:rPr lang="en-US" sz="2886" spc="92">
                <a:solidFill>
                  <a:srgbClr val="000000"/>
                </a:solidFill>
                <a:latin typeface="Barlow Semi-Bold"/>
              </a:rPr>
              <a:t>$ 910.6 Mn</a:t>
            </a:r>
          </a:p>
        </p:txBody>
      </p:sp>
      <p:sp>
        <p:nvSpPr>
          <p:cNvPr id="20" name="TextBox 20"/>
          <p:cNvSpPr txBox="1"/>
          <p:nvPr/>
        </p:nvSpPr>
        <p:spPr>
          <a:xfrm>
            <a:off x="2828130" y="5520056"/>
            <a:ext cx="4876927" cy="1019883"/>
          </a:xfrm>
          <a:prstGeom prst="rect">
            <a:avLst/>
          </a:prstGeom>
        </p:spPr>
        <p:txBody>
          <a:bodyPr lIns="0" tIns="0" rIns="0" bIns="0" rtlCol="0" anchor="t">
            <a:spAutoFit/>
          </a:bodyPr>
          <a:lstStyle/>
          <a:p>
            <a:pPr algn="ctr">
              <a:lnSpc>
                <a:spcPts val="4041"/>
              </a:lnSpc>
            </a:pPr>
            <a:r>
              <a:rPr lang="en-US" sz="2886" spc="92">
                <a:solidFill>
                  <a:srgbClr val="000000"/>
                </a:solidFill>
                <a:latin typeface="Barlow Semi-Bold"/>
              </a:rPr>
              <a:t>FORECAST</a:t>
            </a:r>
          </a:p>
          <a:p>
            <a:pPr algn="ctr">
              <a:lnSpc>
                <a:spcPts val="4041"/>
              </a:lnSpc>
              <a:spcBef>
                <a:spcPct val="0"/>
              </a:spcBef>
            </a:pPr>
            <a:r>
              <a:rPr lang="en-US" sz="2886" spc="92">
                <a:solidFill>
                  <a:srgbClr val="000000"/>
                </a:solidFill>
                <a:latin typeface="Barlow Semi-Bold"/>
              </a:rPr>
              <a:t>$11,371.0 Mn</a:t>
            </a:r>
          </a:p>
        </p:txBody>
      </p:sp>
      <p:sp>
        <p:nvSpPr>
          <p:cNvPr id="21" name="TextBox 21"/>
          <p:cNvSpPr txBox="1"/>
          <p:nvPr/>
        </p:nvSpPr>
        <p:spPr>
          <a:xfrm>
            <a:off x="2828130" y="7231207"/>
            <a:ext cx="4876927" cy="1019883"/>
          </a:xfrm>
          <a:prstGeom prst="rect">
            <a:avLst/>
          </a:prstGeom>
        </p:spPr>
        <p:txBody>
          <a:bodyPr lIns="0" tIns="0" rIns="0" bIns="0" rtlCol="0" anchor="t">
            <a:spAutoFit/>
          </a:bodyPr>
          <a:lstStyle/>
          <a:p>
            <a:pPr algn="ctr">
              <a:lnSpc>
                <a:spcPts val="4041"/>
              </a:lnSpc>
            </a:pPr>
            <a:r>
              <a:rPr lang="en-US" sz="2886" spc="92">
                <a:solidFill>
                  <a:srgbClr val="000000"/>
                </a:solidFill>
                <a:latin typeface="Barlow Semi-Bold"/>
              </a:rPr>
              <a:t>CAGR</a:t>
            </a:r>
          </a:p>
          <a:p>
            <a:pPr algn="ctr">
              <a:lnSpc>
                <a:spcPts val="4041"/>
              </a:lnSpc>
              <a:spcBef>
                <a:spcPct val="0"/>
              </a:spcBef>
            </a:pPr>
            <a:r>
              <a:rPr lang="en-US" sz="2886" spc="92">
                <a:solidFill>
                  <a:srgbClr val="000000"/>
                </a:solidFill>
                <a:latin typeface="Barlow Semi-Bold"/>
              </a:rPr>
              <a:t>37.20%</a:t>
            </a:r>
          </a:p>
        </p:txBody>
      </p:sp>
      <p:sp>
        <p:nvSpPr>
          <p:cNvPr id="22" name="TextBox 22"/>
          <p:cNvSpPr txBox="1"/>
          <p:nvPr/>
        </p:nvSpPr>
        <p:spPr>
          <a:xfrm>
            <a:off x="1615715" y="4079534"/>
            <a:ext cx="1212415" cy="506617"/>
          </a:xfrm>
          <a:prstGeom prst="rect">
            <a:avLst/>
          </a:prstGeom>
        </p:spPr>
        <p:txBody>
          <a:bodyPr lIns="0" tIns="0" rIns="0" bIns="0" rtlCol="0" anchor="t">
            <a:spAutoFit/>
          </a:bodyPr>
          <a:lstStyle/>
          <a:p>
            <a:pPr algn="ctr">
              <a:lnSpc>
                <a:spcPts val="4041"/>
              </a:lnSpc>
              <a:spcBef>
                <a:spcPct val="0"/>
              </a:spcBef>
            </a:pPr>
            <a:r>
              <a:rPr lang="en-US" sz="2886" spc="92">
                <a:solidFill>
                  <a:srgbClr val="000000"/>
                </a:solidFill>
                <a:latin typeface="Barlow Semi-Bold"/>
              </a:rPr>
              <a:t>2022</a:t>
            </a:r>
          </a:p>
        </p:txBody>
      </p:sp>
      <p:sp>
        <p:nvSpPr>
          <p:cNvPr id="23" name="TextBox 23"/>
          <p:cNvSpPr txBox="1"/>
          <p:nvPr/>
        </p:nvSpPr>
        <p:spPr>
          <a:xfrm>
            <a:off x="1615715" y="5776689"/>
            <a:ext cx="1212415" cy="506617"/>
          </a:xfrm>
          <a:prstGeom prst="rect">
            <a:avLst/>
          </a:prstGeom>
        </p:spPr>
        <p:txBody>
          <a:bodyPr lIns="0" tIns="0" rIns="0" bIns="0" rtlCol="0" anchor="t">
            <a:spAutoFit/>
          </a:bodyPr>
          <a:lstStyle/>
          <a:p>
            <a:pPr algn="ctr">
              <a:lnSpc>
                <a:spcPts val="4041"/>
              </a:lnSpc>
              <a:spcBef>
                <a:spcPct val="0"/>
              </a:spcBef>
            </a:pPr>
            <a:r>
              <a:rPr lang="en-US" sz="2886" spc="92">
                <a:solidFill>
                  <a:srgbClr val="000000"/>
                </a:solidFill>
                <a:latin typeface="Barlow Semi-Bold"/>
              </a:rPr>
              <a:t>2030</a:t>
            </a:r>
          </a:p>
        </p:txBody>
      </p:sp>
      <p:sp>
        <p:nvSpPr>
          <p:cNvPr id="24" name="TextBox 24"/>
          <p:cNvSpPr txBox="1"/>
          <p:nvPr/>
        </p:nvSpPr>
        <p:spPr>
          <a:xfrm>
            <a:off x="1615715" y="7324883"/>
            <a:ext cx="1212415" cy="856531"/>
          </a:xfrm>
          <a:prstGeom prst="rect">
            <a:avLst/>
          </a:prstGeom>
        </p:spPr>
        <p:txBody>
          <a:bodyPr lIns="0" tIns="0" rIns="0" bIns="0" rtlCol="0" anchor="t">
            <a:spAutoFit/>
          </a:bodyPr>
          <a:lstStyle/>
          <a:p>
            <a:pPr algn="ctr">
              <a:lnSpc>
                <a:spcPts val="3319"/>
              </a:lnSpc>
            </a:pPr>
            <a:r>
              <a:rPr lang="en-US" sz="2886" spc="92">
                <a:solidFill>
                  <a:srgbClr val="000000"/>
                </a:solidFill>
                <a:latin typeface="Barlow Semi-Bold"/>
              </a:rPr>
              <a:t>2023-</a:t>
            </a:r>
          </a:p>
          <a:p>
            <a:pPr algn="ctr">
              <a:lnSpc>
                <a:spcPts val="3319"/>
              </a:lnSpc>
            </a:pPr>
            <a:r>
              <a:rPr lang="en-US" sz="2886" spc="92">
                <a:solidFill>
                  <a:srgbClr val="000000"/>
                </a:solidFill>
                <a:latin typeface="Barlow Semi-Bold"/>
              </a:rPr>
              <a:t>2030</a:t>
            </a:r>
          </a:p>
        </p:txBody>
      </p:sp>
      <p:sp>
        <p:nvSpPr>
          <p:cNvPr id="25" name="TextBox 25"/>
          <p:cNvSpPr txBox="1"/>
          <p:nvPr/>
        </p:nvSpPr>
        <p:spPr>
          <a:xfrm>
            <a:off x="1390916" y="1637565"/>
            <a:ext cx="6523812" cy="833247"/>
          </a:xfrm>
          <a:prstGeom prst="rect">
            <a:avLst/>
          </a:prstGeom>
        </p:spPr>
        <p:txBody>
          <a:bodyPr lIns="0" tIns="0" rIns="0" bIns="0" rtlCol="0" anchor="t">
            <a:spAutoFit/>
          </a:bodyPr>
          <a:lstStyle/>
          <a:p>
            <a:pPr algn="ctr">
              <a:lnSpc>
                <a:spcPts val="5904"/>
              </a:lnSpc>
            </a:pPr>
            <a:r>
              <a:rPr lang="en-US" sz="7200" spc="-518">
                <a:solidFill>
                  <a:srgbClr val="FFFFFF"/>
                </a:solidFill>
                <a:latin typeface="Open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a:stretch>
          </a:blipFill>
        </p:spPr>
        <p:txBody>
          <a:bodyPr/>
          <a:lstStyle/>
          <a:p/>
        </p:txBody>
      </p:sp>
      <p:grpSp>
        <p:nvGrpSpPr>
          <p:cNvPr id="3" name="Group 3"/>
          <p:cNvGrpSpPr/>
          <p:nvPr/>
        </p:nvGrpSpPr>
        <p:grpSpPr>
          <a:xfrm>
            <a:off x="11117628" y="3316401"/>
            <a:ext cx="6647334" cy="2473412"/>
            <a:chExt cx="1456271" cy="541865"/>
          </a:xfrm>
        </p:grpSpPr>
        <p:sp>
          <p:nvSpPr>
            <p:cNvPr id="4" name="Freeform 4"/>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5" name="TextBox 5"/>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10215358" y="3146139"/>
            <a:ext cx="2370352" cy="2370352"/>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10385620" y="3316401"/>
            <a:ext cx="2029829" cy="2029829"/>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000000"/>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1078484" y="6648322"/>
            <a:ext cx="6647334" cy="2473412"/>
            <a:chExt cx="1456271" cy="541865"/>
          </a:xfrm>
        </p:grpSpPr>
        <p:sp>
          <p:nvSpPr>
            <p:cNvPr id="13" name="Freeform 13"/>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14" name="TextBox 14"/>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15" name="Group 15"/>
          <p:cNvGrpSpPr/>
          <p:nvPr/>
        </p:nvGrpSpPr>
        <p:grpSpPr>
          <a:xfrm>
            <a:off x="10215358" y="6394655"/>
            <a:ext cx="2370352" cy="2370352"/>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8" name="Group 18"/>
          <p:cNvGrpSpPr/>
          <p:nvPr/>
        </p:nvGrpSpPr>
        <p:grpSpPr>
          <a:xfrm>
            <a:off x="10385620" y="6564916"/>
            <a:ext cx="2029829" cy="2029829"/>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000000"/>
            </a:solidFill>
          </p:spPr>
          <p:txBody>
            <a:bodyPr/>
            <a:lstStyl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sp>
        <p:nvSpPr>
          <p:cNvPr id="21" name="Freeform 21"/>
          <p:cNvSpPr/>
          <p:nvPr/>
        </p:nvSpPr>
        <p:spPr>
          <a:xfrm>
            <a:off x="10509767" y="3657523"/>
            <a:ext cx="1744231" cy="1345238"/>
          </a:xfrm>
          <a:custGeom>
            <a:rect l="l" t="t" r="r" b="b"/>
            <a:pathLst>
              <a:path w="1744230" h="1345238">
                <a:moveTo>
                  <a:pt x="0" y="0"/>
                </a:moveTo>
                <a:lnTo>
                  <a:pt x="1744231" y="0"/>
                </a:lnTo>
                <a:lnTo>
                  <a:pt x="1744231" y="1345238"/>
                </a:lnTo>
                <a:lnTo>
                  <a:pt x="0" y="13452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22" name="Freeform 22"/>
          <p:cNvSpPr/>
          <p:nvPr/>
        </p:nvSpPr>
        <p:spPr>
          <a:xfrm>
            <a:off x="10509767" y="6812749"/>
            <a:ext cx="1623454" cy="1534164"/>
          </a:xfrm>
          <a:custGeom>
            <a:rect l="l" t="t" r="r" b="b"/>
            <a:pathLst>
              <a:path w="1623454" h="1534164">
                <a:moveTo>
                  <a:pt x="0" y="0"/>
                </a:moveTo>
                <a:lnTo>
                  <a:pt x="1623454" y="0"/>
                </a:lnTo>
                <a:lnTo>
                  <a:pt x="1623454" y="1534164"/>
                </a:lnTo>
                <a:lnTo>
                  <a:pt x="0" y="1534164"/>
                </a:lnTo>
                <a:lnTo>
                  <a:pt x="0" y="0"/>
                </a:lnTo>
                <a:close/>
              </a:path>
            </a:pathLst>
          </a:custGeom>
          <a:blipFill>
            <a:blip r:embed="rId4"/>
            <a:stretch>
              <a:fillRect/>
            </a:stretch>
          </a:blipFill>
        </p:spPr>
        <p:txBody>
          <a:bodyPr/>
          <a:lstStyle/>
          <a:p/>
        </p:txBody>
      </p:sp>
      <p:sp>
        <p:nvSpPr>
          <p:cNvPr id="23" name="TextBox 23"/>
          <p:cNvSpPr txBox="1"/>
          <p:nvPr/>
        </p:nvSpPr>
        <p:spPr>
          <a:xfrm>
            <a:off x="12497759" y="3873274"/>
            <a:ext cx="5100857" cy="1763395"/>
          </a:xfrm>
          <a:prstGeom prst="rect">
            <a:avLst/>
          </a:prstGeom>
        </p:spPr>
        <p:txBody>
          <a:bodyPr lIns="0" tIns="0" rIns="0" bIns="0" rtlCol="0" anchor="t">
            <a:spAutoFit/>
          </a:bodyPr>
          <a:lstStyle/>
          <a:p>
            <a:pPr marL="0" lvl="0" indent="0" algn="ctr">
              <a:lnSpc>
                <a:spcPts val="4639"/>
              </a:lnSpc>
            </a:pPr>
            <a:r>
              <a:rPr lang="en-US" sz="3999" spc="207">
                <a:solidFill>
                  <a:srgbClr val="FFFFFF"/>
                </a:solidFill>
                <a:latin typeface="Barlow"/>
              </a:rPr>
              <a:t>Machine Learning and Deep Learning- 64.3%</a:t>
            </a:r>
          </a:p>
        </p:txBody>
      </p:sp>
      <p:sp>
        <p:nvSpPr>
          <p:cNvPr id="24" name="TextBox 24"/>
          <p:cNvSpPr txBox="1"/>
          <p:nvPr/>
        </p:nvSpPr>
        <p:spPr>
          <a:xfrm>
            <a:off x="12656230" y="7293843"/>
            <a:ext cx="4942387" cy="1182370"/>
          </a:xfrm>
          <a:prstGeom prst="rect">
            <a:avLst/>
          </a:prstGeom>
        </p:spPr>
        <p:txBody>
          <a:bodyPr lIns="0" tIns="0" rIns="0" bIns="0" rtlCol="0" anchor="t">
            <a:spAutoFit/>
          </a:bodyPr>
          <a:lstStyle/>
          <a:p>
            <a:pPr marL="0" lvl="0" indent="0" algn="ctr">
              <a:lnSpc>
                <a:spcPts val="4639"/>
              </a:lnSpc>
            </a:pPr>
            <a:r>
              <a:rPr lang="en-US" sz="3999" spc="207">
                <a:solidFill>
                  <a:srgbClr val="FFFFFF"/>
                </a:solidFill>
                <a:latin typeface="Barlow"/>
              </a:rPr>
              <a:t>Conversational Interfaces -71.8%</a:t>
            </a:r>
          </a:p>
        </p:txBody>
      </p:sp>
      <p:sp>
        <p:nvSpPr>
          <p:cNvPr id="25" name="TextBox 25"/>
          <p:cNvSpPr txBox="1"/>
          <p:nvPr/>
        </p:nvSpPr>
        <p:spPr>
          <a:xfrm>
            <a:off x="1585615" y="413738"/>
            <a:ext cx="15116770" cy="903602"/>
          </a:xfrm>
          <a:prstGeom prst="rect">
            <a:avLst/>
          </a:prstGeom>
        </p:spPr>
        <p:txBody>
          <a:bodyPr lIns="0" tIns="0" rIns="0" bIns="0" rtlCol="0" anchor="t">
            <a:spAutoFit/>
          </a:bodyPr>
          <a:lstStyle/>
          <a:p>
            <a:pPr algn="ctr">
              <a:lnSpc>
                <a:spcPts val="7420"/>
              </a:lnSpc>
              <a:spcBef>
                <a:spcPct val="0"/>
              </a:spcBef>
            </a:pPr>
            <a:r>
              <a:rPr lang="en-US" sz="5300" spc="169">
                <a:solidFill>
                  <a:srgbClr val="FFFFFF"/>
                </a:solidFill>
                <a:latin typeface="Open Sans"/>
              </a:rPr>
              <a:t>REVENUE MARKET SHARE BY SEGMENTS 2022</a:t>
            </a:r>
          </a:p>
        </p:txBody>
      </p:sp>
      <p:sp>
        <p:nvSpPr>
          <p:cNvPr id="26" name="TextBox 26"/>
          <p:cNvSpPr txBox="1"/>
          <p:nvPr/>
        </p:nvSpPr>
        <p:spPr>
          <a:xfrm>
            <a:off x="13871105" y="3375097"/>
            <a:ext cx="2354163" cy="498176"/>
          </a:xfrm>
          <a:prstGeom prst="rect">
            <a:avLst/>
          </a:prstGeom>
        </p:spPr>
        <p:txBody>
          <a:bodyPr lIns="0" tIns="0" rIns="0" bIns="0" rtlCol="0" anchor="t">
            <a:spAutoFit/>
          </a:bodyPr>
          <a:lstStyle/>
          <a:p>
            <a:pPr algn="ctr">
              <a:lnSpc>
                <a:spcPts val="4041"/>
              </a:lnSpc>
              <a:spcBef>
                <a:spcPct val="0"/>
              </a:spcBef>
            </a:pPr>
            <a:r>
              <a:rPr lang="en-US" sz="2886" spc="92">
                <a:solidFill>
                  <a:srgbClr val="FFFFFF"/>
                </a:solidFill>
                <a:latin typeface="Barlow Bold"/>
              </a:rPr>
              <a:t>TECHNOLOGY</a:t>
            </a:r>
          </a:p>
        </p:txBody>
      </p:sp>
      <p:sp>
        <p:nvSpPr>
          <p:cNvPr id="27" name="TextBox 27"/>
          <p:cNvSpPr txBox="1"/>
          <p:nvPr/>
        </p:nvSpPr>
        <p:spPr>
          <a:xfrm>
            <a:off x="12941494" y="6727582"/>
            <a:ext cx="4371858" cy="498176"/>
          </a:xfrm>
          <a:prstGeom prst="rect">
            <a:avLst/>
          </a:prstGeom>
        </p:spPr>
        <p:txBody>
          <a:bodyPr lIns="0" tIns="0" rIns="0" bIns="0" rtlCol="0" anchor="t">
            <a:spAutoFit/>
          </a:bodyPr>
          <a:lstStyle/>
          <a:p>
            <a:pPr algn="ctr">
              <a:lnSpc>
                <a:spcPts val="4041"/>
              </a:lnSpc>
              <a:spcBef>
                <a:spcPct val="0"/>
              </a:spcBef>
            </a:pPr>
            <a:r>
              <a:rPr lang="en-US" sz="2886" spc="92">
                <a:solidFill>
                  <a:srgbClr val="FFFFFF"/>
                </a:solidFill>
                <a:latin typeface="Barlow Bold"/>
              </a:rPr>
              <a:t>APPLICATION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93" b="-2249"/>
            </a:stretch>
          </a:blipFill>
        </p:spPr>
        <p:txBody>
          <a:bodyPr/>
          <a:lstStyle/>
          <a:p/>
        </p:txBody>
      </p:sp>
      <p:sp>
        <p:nvSpPr>
          <p:cNvPr id="3" name="TextBox 3"/>
          <p:cNvSpPr txBox="1"/>
          <p:nvPr/>
        </p:nvSpPr>
        <p:spPr>
          <a:xfrm>
            <a:off x="1028700" y="210867"/>
            <a:ext cx="16672024" cy="646429"/>
          </a:xfrm>
          <a:prstGeom prst="rect">
            <a:avLst/>
          </a:prstGeom>
        </p:spPr>
        <p:txBody>
          <a:bodyPr lIns="0" tIns="0" rIns="0" bIns="0" rtlCol="0" anchor="t">
            <a:spAutoFit/>
          </a:bodyPr>
          <a:lstStyle/>
          <a:p>
            <a:pPr algn="ctr">
              <a:lnSpc>
                <a:spcPts val="5320"/>
              </a:lnSpc>
              <a:spcBef>
                <a:spcPct val="0"/>
              </a:spcBef>
            </a:pPr>
            <a:r>
              <a:rPr lang="en-US" sz="3800" spc="121">
                <a:solidFill>
                  <a:srgbClr val="000000"/>
                </a:solidFill>
                <a:latin typeface="Open Sans Bold"/>
              </a:rPr>
              <a:t>GLOBAL AI IN MENTAL HEALTH MARKET REVENUE SHARE FOR 2022</a:t>
            </a:r>
          </a:p>
        </p:txBody>
      </p:sp>
      <p:sp>
        <p:nvSpPr>
          <p:cNvPr id="4" name="TextBox 4"/>
          <p:cNvSpPr txBox="1"/>
          <p:nvPr/>
        </p:nvSpPr>
        <p:spPr>
          <a:xfrm>
            <a:off x="365199" y="7437444"/>
            <a:ext cx="4086374" cy="1160175"/>
          </a:xfrm>
          <a:prstGeom prst="rect">
            <a:avLst/>
          </a:prstGeom>
        </p:spPr>
        <p:txBody>
          <a:bodyPr lIns="0" tIns="0" rIns="0" bIns="0" rtlCol="0" anchor="t">
            <a:spAutoFit/>
          </a:bodyPr>
          <a:lstStyle/>
          <a:p>
            <a:pPr algn="ctr">
              <a:lnSpc>
                <a:spcPts val="4426"/>
              </a:lnSpc>
            </a:pPr>
            <a:r>
              <a:rPr lang="en-US" sz="4426" spc="141">
                <a:solidFill>
                  <a:srgbClr val="000000"/>
                </a:solidFill>
                <a:latin typeface="Barlow Semi-Bold"/>
              </a:rPr>
              <a:t>North America-</a:t>
            </a:r>
          </a:p>
          <a:p>
            <a:pPr algn="ctr">
              <a:lnSpc>
                <a:spcPts val="4426"/>
              </a:lnSpc>
            </a:pPr>
            <a:r>
              <a:rPr lang="en-US" sz="4426" spc="141">
                <a:solidFill>
                  <a:srgbClr val="000000"/>
                </a:solidFill>
                <a:latin typeface="Barlow Semi-Bold"/>
              </a:rPr>
              <a:t>58.3%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830519" y="4145616"/>
            <a:ext cx="5693416" cy="1995768"/>
            <a:chExt cx="1499500" cy="525634"/>
          </a:xfrm>
        </p:grpSpPr>
        <p:sp>
          <p:nvSpPr>
            <p:cNvPr id="4" name="Freeform 4"/>
            <p:cNvSpPr/>
            <p:nvPr/>
          </p:nvSpPr>
          <p:spPr>
            <a:xfrm>
              <a:off x="0" y="0"/>
              <a:ext cx="1499501" cy="525634"/>
            </a:xfrm>
            <a:custGeom>
              <a:rect l="l" t="t" r="r" b="b"/>
              <a:pathLst>
                <a:path w="1499501" h="525634">
                  <a:moveTo>
                    <a:pt x="69350" y="0"/>
                  </a:moveTo>
                  <a:lnTo>
                    <a:pt x="1430151" y="0"/>
                  </a:lnTo>
                  <a:cubicBezTo>
                    <a:pt x="1468452" y="0"/>
                    <a:pt x="1499501" y="31049"/>
                    <a:pt x="1499501" y="69350"/>
                  </a:cubicBezTo>
                  <a:lnTo>
                    <a:pt x="1499501" y="456284"/>
                  </a:lnTo>
                  <a:cubicBezTo>
                    <a:pt x="1499501" y="474677"/>
                    <a:pt x="1492194" y="492317"/>
                    <a:pt x="1479188" y="505322"/>
                  </a:cubicBezTo>
                  <a:cubicBezTo>
                    <a:pt x="1466183" y="518328"/>
                    <a:pt x="1448543" y="525634"/>
                    <a:pt x="1430151" y="525634"/>
                  </a:cubicBezTo>
                  <a:lnTo>
                    <a:pt x="69350" y="525634"/>
                  </a:lnTo>
                  <a:cubicBezTo>
                    <a:pt x="50957" y="525634"/>
                    <a:pt x="33318" y="518328"/>
                    <a:pt x="20312" y="505322"/>
                  </a:cubicBezTo>
                  <a:cubicBezTo>
                    <a:pt x="7306" y="492317"/>
                    <a:pt x="0" y="474677"/>
                    <a:pt x="0" y="456284"/>
                  </a:cubicBezTo>
                  <a:lnTo>
                    <a:pt x="0" y="69350"/>
                  </a:lnTo>
                  <a:cubicBezTo>
                    <a:pt x="0" y="50957"/>
                    <a:pt x="7306" y="33318"/>
                    <a:pt x="20312" y="20312"/>
                  </a:cubicBezTo>
                  <a:cubicBezTo>
                    <a:pt x="33318" y="7306"/>
                    <a:pt x="50957" y="0"/>
                    <a:pt x="69350" y="0"/>
                  </a:cubicBezTo>
                  <a:close/>
                </a:path>
              </a:pathLst>
            </a:custGeom>
            <a:solidFill>
              <a:srgbClr val="38A3A5"/>
            </a:solidFill>
          </p:spPr>
          <p:txBody>
            <a:bodyPr/>
            <a:lstStyle/>
            <a:p/>
          </p:txBody>
        </p:sp>
        <p:sp>
          <p:nvSpPr>
            <p:cNvPr id="5" name="TextBox 5"/>
            <p:cNvSpPr txBox="1"/>
            <p:nvPr/>
          </p:nvSpPr>
          <p:spPr>
            <a:xfrm>
              <a:off x="0" y="-47625"/>
              <a:ext cx="1499500" cy="573259"/>
            </a:xfrm>
            <a:prstGeom prst="rect">
              <a:avLst/>
            </a:prstGeom>
          </p:spPr>
          <p:txBody>
            <a:bodyPr lIns="50800" tIns="50800" rIns="50800" bIns="50800" rtlCol="0" anchor="ctr"/>
            <a:lstStyle/>
            <a:p>
              <a:pPr algn="ctr">
                <a:lnSpc>
                  <a:spcPts val="2399"/>
                </a:lnSpc>
              </a:pPr>
              <a:endParaRPr/>
            </a:p>
          </p:txBody>
        </p:sp>
      </p:grpSp>
      <p:sp>
        <p:nvSpPr>
          <p:cNvPr id="6" name="TextBox 6"/>
          <p:cNvSpPr txBox="1"/>
          <p:nvPr/>
        </p:nvSpPr>
        <p:spPr>
          <a:xfrm>
            <a:off x="430150" y="2523824"/>
            <a:ext cx="5762906" cy="1035596"/>
          </a:xfrm>
          <a:prstGeom prst="rect">
            <a:avLst/>
          </a:prstGeom>
        </p:spPr>
        <p:txBody>
          <a:bodyPr lIns="0" tIns="0" rIns="0" bIns="0" rtlCol="0" anchor="t">
            <a:spAutoFit/>
          </a:bodyPr>
          <a:lstStyle/>
          <a:p>
            <a:pPr algn="ctr">
              <a:lnSpc>
                <a:spcPts val="8140"/>
              </a:lnSpc>
            </a:pPr>
            <a:r>
              <a:rPr lang="en-US" sz="7204">
                <a:solidFill>
                  <a:srgbClr val="FFFFFF"/>
                </a:solidFill>
                <a:latin typeface="Open Sauce Heavy"/>
              </a:rPr>
              <a:t>DRIVERS</a:t>
            </a:r>
          </a:p>
        </p:txBody>
      </p:sp>
      <p:sp>
        <p:nvSpPr>
          <p:cNvPr id="7" name="TextBox 7"/>
          <p:cNvSpPr txBox="1"/>
          <p:nvPr/>
        </p:nvSpPr>
        <p:spPr>
          <a:xfrm>
            <a:off x="1060304" y="4324350"/>
            <a:ext cx="5233847" cy="1581150"/>
          </a:xfrm>
          <a:prstGeom prst="rect">
            <a:avLst/>
          </a:prstGeom>
        </p:spPr>
        <p:txBody>
          <a:bodyPr lIns="0" tIns="0" rIns="0" bIns="0" rtlCol="0" anchor="t">
            <a:spAutoFit/>
          </a:bodyPr>
          <a:lstStyle/>
          <a:p>
            <a:pPr algn="just">
              <a:lnSpc>
                <a:spcPts val="4200"/>
              </a:lnSpc>
            </a:pPr>
            <a:r>
              <a:rPr lang="en-US" sz="3000">
                <a:solidFill>
                  <a:srgbClr val="FFFFFF"/>
                </a:solidFill>
                <a:latin typeface="Open Sans Bold"/>
              </a:rPr>
              <a:t>Growing adoption of AI to detect mental illness and symptoms</a:t>
            </a:r>
          </a:p>
        </p:txBody>
      </p:sp>
      <p:sp>
        <p:nvSpPr>
          <p:cNvPr id="8" name="TextBox 8"/>
          <p:cNvSpPr txBox="1"/>
          <p:nvPr/>
        </p:nvSpPr>
        <p:spPr>
          <a:xfrm>
            <a:off x="11624385" y="2745051"/>
            <a:ext cx="6663615" cy="1035596"/>
          </a:xfrm>
          <a:prstGeom prst="rect">
            <a:avLst/>
          </a:prstGeom>
        </p:spPr>
        <p:txBody>
          <a:bodyPr lIns="0" tIns="0" rIns="0" bIns="0" rtlCol="0" anchor="t">
            <a:spAutoFit/>
          </a:bodyPr>
          <a:lstStyle/>
          <a:p>
            <a:pPr algn="ctr">
              <a:lnSpc>
                <a:spcPts val="8140"/>
              </a:lnSpc>
            </a:pPr>
            <a:r>
              <a:rPr lang="en-US" sz="7204">
                <a:solidFill>
                  <a:srgbClr val="FFFFFF"/>
                </a:solidFill>
                <a:latin typeface="Open Sauce Heavy"/>
              </a:rPr>
              <a:t>RESTRAINTS</a:t>
            </a:r>
          </a:p>
        </p:txBody>
      </p:sp>
      <p:grpSp>
        <p:nvGrpSpPr>
          <p:cNvPr id="9" name="Group 9"/>
          <p:cNvGrpSpPr/>
          <p:nvPr/>
        </p:nvGrpSpPr>
        <p:grpSpPr>
          <a:xfrm>
            <a:off x="12303867" y="4250610"/>
            <a:ext cx="5693416" cy="1995768"/>
            <a:chExt cx="1499500" cy="525634"/>
          </a:xfrm>
        </p:grpSpPr>
        <p:sp>
          <p:nvSpPr>
            <p:cNvPr id="10" name="Freeform 10"/>
            <p:cNvSpPr/>
            <p:nvPr/>
          </p:nvSpPr>
          <p:spPr>
            <a:xfrm>
              <a:off x="0" y="0"/>
              <a:ext cx="1499501" cy="525634"/>
            </a:xfrm>
            <a:custGeom>
              <a:rect l="l" t="t" r="r" b="b"/>
              <a:pathLst>
                <a:path w="1499501" h="525634">
                  <a:moveTo>
                    <a:pt x="69350" y="0"/>
                  </a:moveTo>
                  <a:lnTo>
                    <a:pt x="1430151" y="0"/>
                  </a:lnTo>
                  <a:cubicBezTo>
                    <a:pt x="1468452" y="0"/>
                    <a:pt x="1499501" y="31049"/>
                    <a:pt x="1499501" y="69350"/>
                  </a:cubicBezTo>
                  <a:lnTo>
                    <a:pt x="1499501" y="456284"/>
                  </a:lnTo>
                  <a:cubicBezTo>
                    <a:pt x="1499501" y="474677"/>
                    <a:pt x="1492194" y="492317"/>
                    <a:pt x="1479188" y="505322"/>
                  </a:cubicBezTo>
                  <a:cubicBezTo>
                    <a:pt x="1466183" y="518328"/>
                    <a:pt x="1448543" y="525634"/>
                    <a:pt x="1430151" y="525634"/>
                  </a:cubicBezTo>
                  <a:lnTo>
                    <a:pt x="69350" y="525634"/>
                  </a:lnTo>
                  <a:cubicBezTo>
                    <a:pt x="50957" y="525634"/>
                    <a:pt x="33318" y="518328"/>
                    <a:pt x="20312" y="505322"/>
                  </a:cubicBezTo>
                  <a:cubicBezTo>
                    <a:pt x="7306" y="492317"/>
                    <a:pt x="0" y="474677"/>
                    <a:pt x="0" y="456284"/>
                  </a:cubicBezTo>
                  <a:lnTo>
                    <a:pt x="0" y="69350"/>
                  </a:lnTo>
                  <a:cubicBezTo>
                    <a:pt x="0" y="50957"/>
                    <a:pt x="7306" y="33318"/>
                    <a:pt x="20312" y="20312"/>
                  </a:cubicBezTo>
                  <a:cubicBezTo>
                    <a:pt x="33318" y="7306"/>
                    <a:pt x="50957" y="0"/>
                    <a:pt x="69350" y="0"/>
                  </a:cubicBezTo>
                  <a:close/>
                </a:path>
              </a:pathLst>
            </a:custGeom>
            <a:solidFill>
              <a:srgbClr val="38A3A5"/>
            </a:solidFill>
          </p:spPr>
          <p:txBody>
            <a:bodyPr/>
            <a:lstStyle/>
            <a:p/>
          </p:txBody>
        </p:sp>
        <p:sp>
          <p:nvSpPr>
            <p:cNvPr id="11" name="TextBox 11"/>
            <p:cNvSpPr txBox="1"/>
            <p:nvPr/>
          </p:nvSpPr>
          <p:spPr>
            <a:xfrm>
              <a:off x="0" y="-47625"/>
              <a:ext cx="1499500" cy="573259"/>
            </a:xfrm>
            <a:prstGeom prst="rect">
              <a:avLst/>
            </a:prstGeom>
          </p:spPr>
          <p:txBody>
            <a:bodyPr lIns="50800" tIns="50800" rIns="50800" bIns="50800" rtlCol="0" anchor="ctr"/>
            <a:lstStyle/>
            <a:p>
              <a:pPr algn="ctr">
                <a:lnSpc>
                  <a:spcPts val="2399"/>
                </a:lnSpc>
              </a:pPr>
              <a:endParaRPr/>
            </a:p>
          </p:txBody>
        </p:sp>
      </p:grpSp>
      <p:sp>
        <p:nvSpPr>
          <p:cNvPr id="12" name="TextBox 12"/>
          <p:cNvSpPr txBox="1"/>
          <p:nvPr/>
        </p:nvSpPr>
        <p:spPr>
          <a:xfrm>
            <a:off x="12608889" y="4696044"/>
            <a:ext cx="5168664" cy="1047750"/>
          </a:xfrm>
          <a:prstGeom prst="rect">
            <a:avLst/>
          </a:prstGeom>
        </p:spPr>
        <p:txBody>
          <a:bodyPr lIns="0" tIns="0" rIns="0" bIns="0" rtlCol="0" anchor="t">
            <a:spAutoFit/>
          </a:bodyPr>
          <a:lstStyle/>
          <a:p>
            <a:pPr>
              <a:lnSpc>
                <a:spcPts val="4200"/>
              </a:lnSpc>
              <a:spcBef>
                <a:spcPct val="0"/>
              </a:spcBef>
            </a:pPr>
            <a:r>
              <a:rPr lang="en-US" sz="3000" spc="96">
                <a:solidFill>
                  <a:srgbClr val="FFFFFF"/>
                </a:solidFill>
                <a:latin typeface="Open Sans Bold"/>
              </a:rPr>
              <a:t>Data privacy and regulatory issues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8915" b="-9529"/>
            </a:stretch>
          </a:blipFill>
        </p:spPr>
        <p:txBody>
          <a:bodyPr/>
          <a:lstStyle/>
          <a:p/>
        </p:txBody>
      </p:sp>
      <p:sp>
        <p:nvSpPr>
          <p:cNvPr id="3" name="TextBox 3"/>
          <p:cNvSpPr txBox="1"/>
          <p:nvPr/>
        </p:nvSpPr>
        <p:spPr>
          <a:xfrm>
            <a:off x="96387" y="1344958"/>
            <a:ext cx="10074802" cy="934123"/>
          </a:xfrm>
          <a:prstGeom prst="rect">
            <a:avLst/>
          </a:prstGeom>
        </p:spPr>
        <p:txBody>
          <a:bodyPr lIns="0" tIns="0" rIns="0" bIns="0" rtlCol="0" anchor="t">
            <a:spAutoFit/>
          </a:bodyPr>
          <a:lstStyle/>
          <a:p>
            <a:pPr algn="ctr">
              <a:lnSpc>
                <a:spcPts val="7349"/>
              </a:lnSpc>
            </a:pPr>
            <a:r>
              <a:rPr lang="en-US" sz="6504">
                <a:solidFill>
                  <a:srgbClr val="FFFFFF"/>
                </a:solidFill>
                <a:latin typeface="Open Sauce"/>
              </a:rPr>
              <a:t>Author's Perspective</a:t>
            </a:r>
          </a:p>
        </p:txBody>
      </p:sp>
      <p:sp>
        <p:nvSpPr>
          <p:cNvPr id="4" name="TextBox 4"/>
          <p:cNvSpPr txBox="1"/>
          <p:nvPr/>
        </p:nvSpPr>
        <p:spPr>
          <a:xfrm>
            <a:off x="173821" y="3803600"/>
            <a:ext cx="9660155" cy="2012651"/>
          </a:xfrm>
          <a:prstGeom prst="rect">
            <a:avLst/>
          </a:prstGeom>
        </p:spPr>
        <p:txBody>
          <a:bodyPr lIns="0" tIns="0" rIns="0" bIns="0" rtlCol="0" anchor="t">
            <a:spAutoFit/>
          </a:bodyPr>
          <a:lstStyle/>
          <a:p>
            <a:pPr marL="623251" lvl="1" indent="-311625">
              <a:lnSpc>
                <a:spcPts val="4041"/>
              </a:lnSpc>
              <a:buFont typeface="Arial"/>
              <a:buChar char="•"/>
            </a:pPr>
            <a:r>
              <a:rPr lang="en-US" sz="2886" spc="92">
                <a:solidFill>
                  <a:srgbClr val="FFFFFF"/>
                </a:solidFill>
                <a:latin typeface="Barlow Semi-Bold"/>
              </a:rPr>
              <a:t>Limited acceptance from healthcare professionals due to the risk of injury and misinterpretation hinder the growth of global AI in the mental healthcare market. </a:t>
            </a:r>
          </a:p>
        </p:txBody>
      </p:sp>
      <p:sp>
        <p:nvSpPr>
          <p:cNvPr id="5" name="TextBox 5"/>
          <p:cNvSpPr txBox="1"/>
          <p:nvPr/>
        </p:nvSpPr>
        <p:spPr>
          <a:xfrm>
            <a:off x="96387" y="5968045"/>
            <a:ext cx="9326739" cy="2517476"/>
          </a:xfrm>
          <a:prstGeom prst="rect">
            <a:avLst/>
          </a:prstGeom>
        </p:spPr>
        <p:txBody>
          <a:bodyPr lIns="0" tIns="0" rIns="0" bIns="0" rtlCol="0" anchor="t">
            <a:spAutoFit/>
          </a:bodyPr>
          <a:lstStyle/>
          <a:p>
            <a:pPr marL="623251" lvl="1" indent="-311625">
              <a:lnSpc>
                <a:spcPts val="4041"/>
              </a:lnSpc>
              <a:buFont typeface="Arial"/>
              <a:buChar char="•"/>
            </a:pPr>
            <a:r>
              <a:rPr lang="en-US" sz="2886" spc="92">
                <a:solidFill>
                  <a:srgbClr val="FFFFFF"/>
                </a:solidFill>
                <a:latin typeface="Barlow Semi-Bold"/>
              </a:rPr>
              <a:t>However, the increase in technological advancements coupled with the rise in the need for innovative solutions to enhance clinical and operational outcomes will proliferate the market growth.</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0" y="5064490"/>
            <a:ext cx="18398613" cy="5396331"/>
            <a:chExt cx="4845725" cy="1421256"/>
          </a:xfrm>
        </p:grpSpPr>
        <p:sp>
          <p:nvSpPr>
            <p:cNvPr id="4" name="Freeform 4"/>
            <p:cNvSpPr/>
            <p:nvPr/>
          </p:nvSpPr>
          <p:spPr>
            <a:xfrm>
              <a:off x="0" y="0"/>
              <a:ext cx="4845726" cy="1421256"/>
            </a:xfrm>
            <a:custGeom>
              <a:rect l="l" t="t" r="r" b="b"/>
              <a:pathLst>
                <a:path w="4845726" h="1421256">
                  <a:moveTo>
                    <a:pt x="21460" y="0"/>
                  </a:moveTo>
                  <a:lnTo>
                    <a:pt x="4824265" y="0"/>
                  </a:lnTo>
                  <a:cubicBezTo>
                    <a:pt x="4829957" y="0"/>
                    <a:pt x="4835415" y="2261"/>
                    <a:pt x="4839440" y="6286"/>
                  </a:cubicBezTo>
                  <a:cubicBezTo>
                    <a:pt x="4843464" y="10310"/>
                    <a:pt x="4845726" y="15769"/>
                    <a:pt x="4845726" y="21460"/>
                  </a:cubicBezTo>
                  <a:lnTo>
                    <a:pt x="4845726" y="1399796"/>
                  </a:lnTo>
                  <a:cubicBezTo>
                    <a:pt x="4845726" y="1405487"/>
                    <a:pt x="4843464" y="1410946"/>
                    <a:pt x="4839440" y="1414970"/>
                  </a:cubicBezTo>
                  <a:cubicBezTo>
                    <a:pt x="4835415" y="1418995"/>
                    <a:pt x="4829957" y="1421256"/>
                    <a:pt x="4824265" y="1421256"/>
                  </a:cubicBezTo>
                  <a:lnTo>
                    <a:pt x="21460" y="1421256"/>
                  </a:lnTo>
                  <a:cubicBezTo>
                    <a:pt x="15769" y="1421256"/>
                    <a:pt x="10310" y="1418995"/>
                    <a:pt x="6286" y="1414970"/>
                  </a:cubicBezTo>
                  <a:cubicBezTo>
                    <a:pt x="2261" y="1410946"/>
                    <a:pt x="0" y="1405487"/>
                    <a:pt x="0" y="1399796"/>
                  </a:cubicBezTo>
                  <a:lnTo>
                    <a:pt x="0" y="21460"/>
                  </a:lnTo>
                  <a:cubicBezTo>
                    <a:pt x="0" y="15769"/>
                    <a:pt x="2261" y="10310"/>
                    <a:pt x="6286" y="6286"/>
                  </a:cubicBezTo>
                  <a:cubicBezTo>
                    <a:pt x="10310" y="2261"/>
                    <a:pt x="15769" y="0"/>
                    <a:pt x="21460" y="0"/>
                  </a:cubicBezTo>
                  <a:close/>
                </a:path>
              </a:pathLst>
            </a:custGeom>
            <a:solidFill>
              <a:srgbClr val="FFFFFF">
                <a:alpha val="68627"/>
              </a:srgbClr>
            </a:solidFill>
          </p:spPr>
          <p:txBody>
            <a:bodyPr/>
            <a:lstStyle/>
            <a:p/>
          </p:txBody>
        </p:sp>
        <p:sp>
          <p:nvSpPr>
            <p:cNvPr id="5" name="TextBox 5"/>
            <p:cNvSpPr txBox="1"/>
            <p:nvPr/>
          </p:nvSpPr>
          <p:spPr>
            <a:xfrm>
              <a:off x="0" y="-47625"/>
              <a:ext cx="4845725" cy="1468881"/>
            </a:xfrm>
            <a:prstGeom prst="rect">
              <a:avLst/>
            </a:prstGeom>
          </p:spPr>
          <p:txBody>
            <a:bodyPr lIns="50800" tIns="50800" rIns="50800" bIns="50800" rtlCol="0" anchor="ctr"/>
            <a:lstStyle/>
            <a:p>
              <a:pPr algn="ctr">
                <a:lnSpc>
                  <a:spcPts val="2399"/>
                </a:lnSpc>
              </a:pPr>
              <a:endParaRPr/>
            </a:p>
          </p:txBody>
        </p:sp>
      </p:grpSp>
      <p:sp>
        <p:nvSpPr>
          <p:cNvPr id="6" name="Freeform 6"/>
          <p:cNvSpPr/>
          <p:nvPr/>
        </p:nvSpPr>
        <p:spPr>
          <a:xfrm>
            <a:off x="472282" y="5593889"/>
            <a:ext cx="4327517" cy="1700096"/>
          </a:xfrm>
          <a:custGeom>
            <a:rect l="l" t="t" r="r" b="b"/>
            <a:pathLst>
              <a:path w="4327517" h="1700095">
                <a:moveTo>
                  <a:pt x="0" y="0"/>
                </a:moveTo>
                <a:lnTo>
                  <a:pt x="4327517" y="0"/>
                </a:lnTo>
                <a:lnTo>
                  <a:pt x="4327517" y="1700096"/>
                </a:lnTo>
                <a:lnTo>
                  <a:pt x="0" y="1700096"/>
                </a:lnTo>
                <a:lnTo>
                  <a:pt x="0" y="0"/>
                </a:lnTo>
                <a:close/>
              </a:path>
            </a:pathLst>
          </a:custGeom>
          <a:blipFill>
            <a:blip r:embed="rId3"/>
            <a:stretch>
              <a:fillRect/>
            </a:stretch>
          </a:blipFill>
        </p:spPr>
        <p:txBody>
          <a:bodyPr/>
          <a:lstStyle/>
          <a:p/>
        </p:txBody>
      </p:sp>
      <p:sp>
        <p:nvSpPr>
          <p:cNvPr id="7" name="Freeform 7"/>
          <p:cNvSpPr/>
          <p:nvPr/>
        </p:nvSpPr>
        <p:spPr>
          <a:xfrm>
            <a:off x="740915" y="8110877"/>
            <a:ext cx="4815547" cy="1440068"/>
          </a:xfrm>
          <a:custGeom>
            <a:rect l="l" t="t" r="r" b="b"/>
            <a:pathLst>
              <a:path w="4815547" h="1440068">
                <a:moveTo>
                  <a:pt x="0" y="0"/>
                </a:moveTo>
                <a:lnTo>
                  <a:pt x="4815546" y="0"/>
                </a:lnTo>
                <a:lnTo>
                  <a:pt x="4815546" y="1440068"/>
                </a:lnTo>
                <a:lnTo>
                  <a:pt x="0" y="1440068"/>
                </a:lnTo>
                <a:lnTo>
                  <a:pt x="0" y="0"/>
                </a:lnTo>
                <a:close/>
              </a:path>
            </a:pathLst>
          </a:custGeom>
          <a:blipFill>
            <a:blip r:embed="rId4"/>
            <a:stretch>
              <a:fillRect/>
            </a:stretch>
          </a:blipFill>
        </p:spPr>
        <p:txBody>
          <a:bodyPr/>
          <a:lstStyle/>
          <a:p/>
        </p:txBody>
      </p:sp>
      <p:sp>
        <p:nvSpPr>
          <p:cNvPr id="8" name="Freeform 8"/>
          <p:cNvSpPr/>
          <p:nvPr/>
        </p:nvSpPr>
        <p:spPr>
          <a:xfrm>
            <a:off x="6782161" y="8110877"/>
            <a:ext cx="4439244" cy="1838267"/>
          </a:xfrm>
          <a:custGeom>
            <a:rect l="l" t="t" r="r" b="b"/>
            <a:pathLst>
              <a:path w="4439244" h="1838267">
                <a:moveTo>
                  <a:pt x="0" y="0"/>
                </a:moveTo>
                <a:lnTo>
                  <a:pt x="4439244" y="0"/>
                </a:lnTo>
                <a:lnTo>
                  <a:pt x="4439244" y="1838267"/>
                </a:lnTo>
                <a:lnTo>
                  <a:pt x="0" y="1838267"/>
                </a:lnTo>
                <a:lnTo>
                  <a:pt x="0" y="0"/>
                </a:lnTo>
                <a:close/>
              </a:path>
            </a:pathLst>
          </a:custGeom>
          <a:blipFill>
            <a:blip r:embed="rId5"/>
            <a:stretch>
              <a:fillRect t="-30728" b="-30185"/>
            </a:stretch>
          </a:blipFill>
        </p:spPr>
        <p:txBody>
          <a:bodyPr/>
          <a:lstStyle/>
          <a:p/>
        </p:txBody>
      </p:sp>
      <p:sp>
        <p:nvSpPr>
          <p:cNvPr id="9" name="Freeform 9"/>
          <p:cNvSpPr/>
          <p:nvPr/>
        </p:nvSpPr>
        <p:spPr>
          <a:xfrm>
            <a:off x="5892047" y="5593889"/>
            <a:ext cx="5857415" cy="1482203"/>
          </a:xfrm>
          <a:custGeom>
            <a:rect l="l" t="t" r="r" b="b"/>
            <a:pathLst>
              <a:path w="5857415" h="1482203">
                <a:moveTo>
                  <a:pt x="0" y="0"/>
                </a:moveTo>
                <a:lnTo>
                  <a:pt x="5857415" y="0"/>
                </a:lnTo>
                <a:lnTo>
                  <a:pt x="5857415" y="1482203"/>
                </a:lnTo>
                <a:lnTo>
                  <a:pt x="0" y="1482203"/>
                </a:lnTo>
                <a:lnTo>
                  <a:pt x="0" y="0"/>
                </a:lnTo>
                <a:close/>
              </a:path>
            </a:pathLst>
          </a:custGeom>
          <a:blipFill>
            <a:blip r:embed="rId6"/>
            <a:stretch>
              <a:fillRect t="-54559" b="-52253"/>
            </a:stretch>
          </a:blipFill>
        </p:spPr>
        <p:txBody>
          <a:bodyPr/>
          <a:lstStyle/>
          <a:p/>
        </p:txBody>
      </p:sp>
      <p:sp>
        <p:nvSpPr>
          <p:cNvPr id="10" name="Freeform 10"/>
          <p:cNvSpPr/>
          <p:nvPr/>
        </p:nvSpPr>
        <p:spPr>
          <a:xfrm>
            <a:off x="11930490" y="8510999"/>
            <a:ext cx="5857415" cy="834691"/>
          </a:xfrm>
          <a:custGeom>
            <a:rect l="l" t="t" r="r" b="b"/>
            <a:pathLst>
              <a:path w="5857415" h="834690">
                <a:moveTo>
                  <a:pt x="0" y="0"/>
                </a:moveTo>
                <a:lnTo>
                  <a:pt x="5857415" y="0"/>
                </a:lnTo>
                <a:lnTo>
                  <a:pt x="5857415" y="834692"/>
                </a:lnTo>
                <a:lnTo>
                  <a:pt x="0" y="834692"/>
                </a:lnTo>
                <a:lnTo>
                  <a:pt x="0" y="0"/>
                </a:lnTo>
                <a:close/>
              </a:path>
            </a:pathLst>
          </a:custGeom>
          <a:blipFill>
            <a:blip r:embed="rId7"/>
            <a:stretch>
              <a:fillRect t="-138148" b="-128514"/>
            </a:stretch>
          </a:blipFill>
        </p:spPr>
        <p:txBody>
          <a:bodyPr/>
          <a:lstStyle/>
          <a:p/>
        </p:txBody>
      </p:sp>
      <p:sp>
        <p:nvSpPr>
          <p:cNvPr id="11" name="Freeform 11"/>
          <p:cNvSpPr/>
          <p:nvPr/>
        </p:nvSpPr>
        <p:spPr>
          <a:xfrm>
            <a:off x="12844837" y="5595521"/>
            <a:ext cx="4943069" cy="1480570"/>
          </a:xfrm>
          <a:custGeom>
            <a:rect l="l" t="t" r="r" b="b"/>
            <a:pathLst>
              <a:path w="4943069" h="1480570">
                <a:moveTo>
                  <a:pt x="0" y="0"/>
                </a:moveTo>
                <a:lnTo>
                  <a:pt x="4943068" y="0"/>
                </a:lnTo>
                <a:lnTo>
                  <a:pt x="4943068" y="1480571"/>
                </a:lnTo>
                <a:lnTo>
                  <a:pt x="0" y="1480571"/>
                </a:lnTo>
                <a:lnTo>
                  <a:pt x="0" y="0"/>
                </a:lnTo>
                <a:close/>
              </a:path>
            </a:pathLst>
          </a:custGeom>
          <a:blipFill>
            <a:blip r:embed="rId8"/>
            <a:stretch>
              <a:fillRect/>
            </a:stretch>
          </a:blipFill>
        </p:spPr>
        <p:txBody>
          <a:bodyPr/>
          <a:lstStyle/>
          <a:p/>
        </p:txBody>
      </p:sp>
      <p:sp>
        <p:nvSpPr>
          <p:cNvPr id="12" name="TextBox 12"/>
          <p:cNvSpPr txBox="1"/>
          <p:nvPr/>
        </p:nvSpPr>
        <p:spPr>
          <a:xfrm>
            <a:off x="5414244" y="610916"/>
            <a:ext cx="6813020" cy="1251426"/>
          </a:xfrm>
          <a:prstGeom prst="rect">
            <a:avLst/>
          </a:prstGeom>
        </p:spPr>
        <p:txBody>
          <a:bodyPr lIns="0" tIns="0" rIns="0" bIns="0" rtlCol="0" anchor="t">
            <a:spAutoFit/>
          </a:bodyPr>
          <a:lstStyle/>
          <a:p>
            <a:pPr algn="ctr">
              <a:lnSpc>
                <a:spcPts val="10298"/>
              </a:lnSpc>
            </a:pPr>
            <a:r>
              <a:rPr lang="en-US" sz="7356">
                <a:solidFill>
                  <a:srgbClr val="FFFFFF"/>
                </a:solidFill>
                <a:latin typeface="Open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554968" y="869791"/>
            <a:ext cx="7178063" cy="413717"/>
          </a:xfrm>
          <a:prstGeom prst="rect">
            <a:avLst/>
          </a:prstGeom>
        </p:spPr>
        <p:txBody>
          <a:bodyPr lIns="0" tIns="0" rIns="0" bIns="0" rtlCol="0" anchor="t">
            <a:spAutoFit/>
          </a:bodyPr>
          <a:lstStyle/>
          <a:p>
            <a:pPr algn="ctr">
              <a:lnSpc>
                <a:spcPts val="3008"/>
              </a:lnSpc>
            </a:pPr>
            <a:r>
              <a:rPr lang="en-US" sz="3166">
                <a:solidFill>
                  <a:srgbClr val="000000"/>
                </a:solidFill>
                <a:latin typeface="Georgia Pro Bold"/>
              </a:rPr>
              <a:t>For Full Report</a:t>
            </a:r>
          </a:p>
        </p:txBody>
      </p:sp>
      <p:sp>
        <p:nvSpPr>
          <p:cNvPr id="4" name="TextBox 4"/>
          <p:cNvSpPr txBox="1"/>
          <p:nvPr/>
        </p:nvSpPr>
        <p:spPr>
          <a:xfrm>
            <a:off x="4277553" y="1010765"/>
            <a:ext cx="9732894" cy="1500902"/>
          </a:xfrm>
          <a:prstGeom prst="rect">
            <a:avLst/>
          </a:prstGeom>
        </p:spPr>
        <p:txBody>
          <a:bodyPr lIns="0" tIns="0" rIns="0" bIns="0" rtlCol="0" anchor="t">
            <a:spAutoFit/>
          </a:bodyPr>
          <a:lstStyle/>
          <a:p>
            <a:pPr algn="ctr">
              <a:lnSpc>
                <a:spcPts val="12315"/>
              </a:lnSpc>
            </a:pPr>
            <a:r>
              <a:rPr lang="en-US" sz="8796">
                <a:solidFill>
                  <a:srgbClr val="000000"/>
                </a:solidFill>
                <a:latin typeface="Canva Sans Bold"/>
              </a:rPr>
              <a:t>Contact us</a:t>
            </a:r>
          </a:p>
        </p:txBody>
      </p:sp>
      <p:sp>
        <p:nvSpPr>
          <p:cNvPr id="5" name="Freeform 5"/>
          <p:cNvSpPr/>
          <p:nvPr/>
        </p:nvSpPr>
        <p:spPr>
          <a:xfrm>
            <a:off x="7697236" y="2445380"/>
            <a:ext cx="2893528" cy="1839862"/>
          </a:xfrm>
          <a:custGeom>
            <a:rect l="l" t="t" r="r" b="b"/>
            <a:pathLst>
              <a:path w="2893528" h="1839861">
                <a:moveTo>
                  <a:pt x="0" y="0"/>
                </a:moveTo>
                <a:lnTo>
                  <a:pt x="2893528" y="0"/>
                </a:lnTo>
                <a:lnTo>
                  <a:pt x="2893528" y="1839862"/>
                </a:lnTo>
                <a:lnTo>
                  <a:pt x="0" y="1839862"/>
                </a:lnTo>
                <a:lnTo>
                  <a:pt x="0" y="0"/>
                </a:lnTo>
                <a:close/>
              </a:path>
            </a:pathLst>
          </a:custGeom>
          <a:blipFill>
            <a:blip r:embed="rId3"/>
            <a:stretch>
              <a:fillRect/>
            </a:stretch>
          </a:blipFill>
        </p:spPr>
        <p:txBody>
          <a:bodyPr/>
          <a:lstStyle/>
          <a:p/>
        </p:txBody>
      </p:sp>
      <p:sp>
        <p:nvSpPr>
          <p:cNvPr id="6" name="TextBox 6"/>
          <p:cNvSpPr txBox="1"/>
          <p:nvPr/>
        </p:nvSpPr>
        <p:spPr>
          <a:xfrm>
            <a:off x="-547305" y="4161417"/>
            <a:ext cx="19382611" cy="1087939"/>
          </a:xfrm>
          <a:prstGeom prst="rect">
            <a:avLst/>
          </a:prstGeom>
        </p:spPr>
        <p:txBody>
          <a:bodyPr lIns="0" tIns="0" rIns="0" bIns="0" rtlCol="0" anchor="t">
            <a:spAutoFit/>
          </a:bodyPr>
          <a:lstStyle/>
          <a:p>
            <a:pPr algn="ctr">
              <a:lnSpc>
                <a:spcPts val="8954"/>
              </a:lnSpc>
              <a:spcBef>
                <a:spcPct val="0"/>
              </a:spcBef>
            </a:pPr>
            <a:r>
              <a:rPr lang="en-US" sz="6395">
                <a:solidFill>
                  <a:srgbClr val="000000"/>
                </a:solidFill>
                <a:latin typeface="Lato Bold"/>
              </a:rPr>
              <a:t>COGNITIVE MARKET RESEARCH</a:t>
            </a:r>
          </a:p>
        </p:txBody>
      </p:sp>
      <p:sp>
        <p:nvSpPr>
          <p:cNvPr id="7" name="TextBox 7"/>
          <p:cNvSpPr txBox="1"/>
          <p:nvPr/>
        </p:nvSpPr>
        <p:spPr>
          <a:xfrm>
            <a:off x="4673396" y="5384313"/>
            <a:ext cx="8941207" cy="1020470"/>
          </a:xfrm>
          <a:prstGeom prst="rect">
            <a:avLst/>
          </a:prstGeom>
        </p:spPr>
        <p:txBody>
          <a:bodyPr lIns="0" tIns="0" rIns="0" bIns="0" rtlCol="0" anchor="t">
            <a:spAutoFit/>
          </a:bodyPr>
          <a:lstStyle/>
          <a:p>
            <a:pPr algn="ctr">
              <a:lnSpc>
                <a:spcPts val="4110"/>
              </a:lnSpc>
              <a:spcBef>
                <a:spcPct val="0"/>
              </a:spcBef>
            </a:pPr>
            <a:r>
              <a:rPr lang="en-US" sz="2935" spc="293">
                <a:solidFill>
                  <a:srgbClr val="000000"/>
                </a:solidFill>
                <a:latin typeface="Lato"/>
              </a:rPr>
              <a:t>Tel: +1 312-376-8303 | +44 020-8123-0732</a:t>
            </a:r>
          </a:p>
          <a:p>
            <a:pPr algn="ctr">
              <a:lnSpc>
                <a:spcPts val="4110"/>
              </a:lnSpc>
              <a:spcBef>
                <a:spcPct val="0"/>
              </a:spcBef>
            </a:pPr>
            <a:r>
              <a:rPr lang="en-US" sz="2935" spc="293">
                <a:solidFill>
                  <a:srgbClr val="000000"/>
                </a:solidFill>
                <a:latin typeface="Lato"/>
              </a:rPr>
              <a:t>India: (+91) 983-496-8611</a:t>
            </a:r>
          </a:p>
        </p:txBody>
      </p:sp>
      <p:sp>
        <p:nvSpPr>
          <p:cNvPr id="8" name="TextBox 8"/>
          <p:cNvSpPr txBox="1"/>
          <p:nvPr/>
        </p:nvSpPr>
        <p:spPr>
          <a:xfrm>
            <a:off x="2957908" y="6550355"/>
            <a:ext cx="12372184" cy="506101"/>
          </a:xfrm>
          <a:prstGeom prst="rect">
            <a:avLst/>
          </a:prstGeom>
        </p:spPr>
        <p:txBody>
          <a:bodyPr lIns="0" tIns="0" rIns="0" bIns="0" rtlCol="0" anchor="t">
            <a:spAutoFit/>
          </a:bodyPr>
          <a:lstStyle/>
          <a:p>
            <a:pPr algn="ctr">
              <a:lnSpc>
                <a:spcPts val="4105"/>
              </a:lnSpc>
            </a:pPr>
            <a:r>
              <a:rPr lang="en-US" sz="2932" spc="299">
                <a:solidFill>
                  <a:srgbClr val="000000"/>
                </a:solidFill>
                <a:latin typeface="Lato"/>
              </a:rPr>
              <a:t>sales@cognitivemarketresearch.com</a:t>
            </a:r>
          </a:p>
        </p:txBody>
      </p:sp>
      <p:sp>
        <p:nvSpPr>
          <p:cNvPr id="9" name="TextBox 9"/>
          <p:cNvSpPr txBox="1"/>
          <p:nvPr/>
        </p:nvSpPr>
        <p:spPr>
          <a:xfrm>
            <a:off x="1919820" y="7182977"/>
            <a:ext cx="16284535" cy="717292"/>
          </a:xfrm>
          <a:prstGeom prst="rect">
            <a:avLst/>
          </a:prstGeom>
        </p:spPr>
        <p:txBody>
          <a:bodyPr lIns="0" tIns="0" rIns="0" bIns="0" rtlCol="0" anchor="t">
            <a:spAutoFit/>
          </a:bodyPr>
          <a:lstStyle/>
          <a:p>
            <a:pPr>
              <a:lnSpc>
                <a:spcPts val="5830"/>
              </a:lnSpc>
              <a:spcBef>
                <a:spcPct val="0"/>
              </a:spcBef>
            </a:pPr>
            <a:r>
              <a:rPr lang="en-US" sz="4164" spc="416">
                <a:solidFill>
                  <a:srgbClr val="000000"/>
                </a:solidFill>
                <a:latin typeface="Lato"/>
              </a:rPr>
              <a:t>Access the Full Report : </a:t>
            </a:r>
            <a:r>
              <a:rPr lang="en-US" sz="4164" u="sng" spc="416">
                <a:solidFill>
                  <a:srgbClr val="000000"/>
                </a:solidFill>
                <a:latin typeface="Lato"/>
                <a:hlinkClick r:id="rId4" tooltip="http://tinyurl.com/26ysp762"/>
              </a:rPr>
              <a:t>http://tinyurl.com/26ysp762</a:t>
            </a:r>
          </a:p>
        </p:txBody>
      </p:sp>
      <p:sp>
        <p:nvSpPr>
          <p:cNvPr id="10" name="TextBox 10"/>
          <p:cNvSpPr txBox="1"/>
          <p:nvPr/>
        </p:nvSpPr>
        <p:spPr>
          <a:xfrm>
            <a:off x="3336387" y="9309969"/>
            <a:ext cx="11615226" cy="840734"/>
          </a:xfrm>
          <a:prstGeom prst="rect">
            <a:avLst/>
          </a:prstGeom>
        </p:spPr>
        <p:txBody>
          <a:bodyPr lIns="0" tIns="0" rIns="0" bIns="0" rtlCol="0" anchor="t">
            <a:spAutoFit/>
          </a:bodyPr>
          <a:lstStyle/>
          <a:p>
            <a:pPr algn="ctr">
              <a:lnSpc>
                <a:spcPts val="3289"/>
              </a:lnSpc>
            </a:pPr>
            <a:r>
              <a:rPr lang="en-US" sz="3133" spc="313">
                <a:solidFill>
                  <a:srgbClr val="000000"/>
                </a:solidFill>
                <a:latin typeface="Lato"/>
              </a:rPr>
              <a:t>Please visit our website:</a:t>
            </a:r>
          </a:p>
          <a:p>
            <a:pPr algn="ctr">
              <a:lnSpc>
                <a:spcPts val="3289"/>
              </a:lnSpc>
            </a:pPr>
            <a:r>
              <a:rPr lang="en-US" sz="3133" u="sng" spc="31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 in Mental Health Market Report</dc:title>
  <cp:lastModifiedBy>decipher market</cp:lastModifiedBy>
  <cp:revision>2</cp:revision>
  <dcterms:created xsi:type="dcterms:W3CDTF">2006-08-16T00:00:00Z</dcterms:created>
  <dcterms:modified xsi:type="dcterms:W3CDTF">2024-04-17T09:40:57Z</dcterms:modified>
</cp:coreProperties>
</file>