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6.12.1.0--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8288000" cy="10287000"/>
  <p:notesSz cx="6858000" cy="9144000"/>
  <p:embeddedFontLst>
    <p:embeddedFont>
      <p:font typeface="Barlow" panose="00000500000000000000" pitchFamily="2" charset="0"/>
      <p:regular r:id="rId12"/>
    </p:embeddedFont>
    <p:embeddedFont>
      <p:font typeface="Canva Sans" panose="020B0604020202020204" charset="0"/>
      <p:regular r:id="rId13"/>
    </p:embeddedFont>
    <p:embeddedFont>
      <p:font typeface="Canva Sans Bold" panose="020B0604020202020204" charset="0"/>
      <p:regular r:id="rId14"/>
    </p:embeddedFont>
    <p:embeddedFont>
      <p:font typeface="DM Sans" pitchFamily="2" charset="0"/>
      <p:regular r:id="rId15"/>
    </p:embeddedFont>
    <p:embeddedFont>
      <p:font typeface="Garet Bold" panose="020B0604020202020204" charset="0"/>
      <p:regular r:id="rId16"/>
    </p:embeddedFont>
    <p:embeddedFont>
      <p:font typeface="Georgia Pro Bold" panose="020B0604020202020204" charset="0"/>
      <p:regular r:id="rId17"/>
    </p:embeddedFont>
    <p:embeddedFont>
      <p:font typeface="Lato" panose="020F0502020204030203" pitchFamily="34" charset="0"/>
      <p:regular r:id="rId18"/>
    </p:embeddedFont>
    <p:embeddedFont>
      <p:font typeface="Lato Bold" panose="020F0502020204030203" charset="0"/>
      <p:regular r:id="rId19"/>
    </p:embeddedFont>
    <p:embeddedFont>
      <p:font typeface="Montserrat" panose="00000500000000000000" pitchFamily="2" charset="0"/>
      <p:regular r:id="rId20"/>
    </p:embeddedFont>
    <p:embeddedFont>
      <p:font typeface="Montserrat Classic" panose="020B0604020202020204" charset="0"/>
      <p:regular r:id="rId21"/>
    </p:embeddedFont>
    <p:embeddedFont>
      <p:font typeface="Poppins" panose="00000500000000000000" pitchFamily="2" charset="0"/>
      <p:regular r:id="rId22"/>
    </p:embeddedFont>
    <p:embeddedFont>
      <p:font typeface="Poppins Bold" panose="00000800000000000000" charset="0"/>
      <p:regular r:id="rId23"/>
    </p:embeddedFont>
  </p:embeddedFontLst>
  <p:custDataLst>
    <p:tags r:id="rId1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0" d="100"/>
          <a:sy n="50" d="100"/>
        </p:scale>
        <p:origin x="874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0" d="100"/>
          <a:sy n="0" d="100"/>
        </p:scale>
        <p:origin x="0" y="0"/>
      </p:cViewPr>
    </p:cSldViewPr>
  </p:notes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9.xml" /><Relationship Id="rId11" Type="http://schemas.openxmlformats.org/officeDocument/2006/relationships/tags" Target="tags/tag1.xml" /><Relationship Id="rId12" Type="http://schemas.openxmlformats.org/officeDocument/2006/relationships/font" Target="fonts/font1.fntdata" /><Relationship Id="rId13" Type="http://schemas.openxmlformats.org/officeDocument/2006/relationships/font" Target="fonts/font2.fntdata" /><Relationship Id="rId14" Type="http://schemas.openxmlformats.org/officeDocument/2006/relationships/font" Target="fonts/font3.fntdata" /><Relationship Id="rId15" Type="http://schemas.openxmlformats.org/officeDocument/2006/relationships/font" Target="fonts/font4.fntdata" /><Relationship Id="rId16" Type="http://schemas.openxmlformats.org/officeDocument/2006/relationships/font" Target="fonts/font5.fntdata" /><Relationship Id="rId17" Type="http://schemas.openxmlformats.org/officeDocument/2006/relationships/font" Target="fonts/font6.fntdata" /><Relationship Id="rId18" Type="http://schemas.openxmlformats.org/officeDocument/2006/relationships/font" Target="fonts/font7.fntdata" /><Relationship Id="rId19" Type="http://schemas.openxmlformats.org/officeDocument/2006/relationships/font" Target="fonts/font8.fntdata" /><Relationship Id="rId2" Type="http://schemas.openxmlformats.org/officeDocument/2006/relationships/slide" Target="slides/slide1.xml" /><Relationship Id="rId20" Type="http://schemas.openxmlformats.org/officeDocument/2006/relationships/font" Target="fonts/font9.fntdata" /><Relationship Id="rId21" Type="http://schemas.openxmlformats.org/officeDocument/2006/relationships/font" Target="fonts/font10.fntdata" /><Relationship Id="rId22" Type="http://schemas.openxmlformats.org/officeDocument/2006/relationships/font" Target="fonts/font11.fntdata" /><Relationship Id="rId23" Type="http://schemas.openxmlformats.org/officeDocument/2006/relationships/font" Target="fonts/font12.fntdata" /><Relationship Id="rId24" Type="http://schemas.openxmlformats.org/officeDocument/2006/relationships/presProps" Target="presProps.xml" /><Relationship Id="rId25" Type="http://schemas.openxmlformats.org/officeDocument/2006/relationships/viewProps" Target="viewProps.xml" /><Relationship Id="rId26" Type="http://schemas.openxmlformats.org/officeDocument/2006/relationships/theme" Target="theme/theme1.xml" /><Relationship Id="rId27" Type="http://schemas.openxmlformats.org/officeDocument/2006/relationships/tableStyles" Target="tableStyles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3/9/2024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5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6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7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8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10" Type="http://schemas.openxmlformats.org/officeDocument/2006/relationships/image" Target="../media/image17.jpeg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12.jpeg" /><Relationship Id="rId6" Type="http://schemas.openxmlformats.org/officeDocument/2006/relationships/image" Target="../media/image13.jpeg" /><Relationship Id="rId7" Type="http://schemas.openxmlformats.org/officeDocument/2006/relationships/image" Target="../media/image14.jpeg" /><Relationship Id="rId8" Type="http://schemas.openxmlformats.org/officeDocument/2006/relationships/image" Target="../media/image15.jpeg" /><Relationship Id="rId9" Type="http://schemas.openxmlformats.org/officeDocument/2006/relationships/image" Target="../media/image16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hyperlink" Target="https://tinyurl.com/53btxjuk" TargetMode="External" /><Relationship Id="rId5" Type="http://schemas.openxmlformats.org/officeDocument/2006/relationships/hyperlink" Target="https://www.cognitivemarketresearch.com" TargetMode="Externa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18666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255465" y="0"/>
            <a:ext cx="9677400" cy="10287000"/>
            <a:chExt cx="2341013" cy="270933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341014" cy="2709333"/>
            </a:xfrm>
            <a:custGeom>
              <a:rect l="l" t="t" r="r" b="b"/>
              <a:pathLst>
                <a:path w="2341014" h="2709333">
                  <a:moveTo>
                    <a:pt x="0" y="0"/>
                  </a:moveTo>
                  <a:lnTo>
                    <a:pt x="2341014" y="0"/>
                  </a:lnTo>
                  <a:lnTo>
                    <a:pt x="2341014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11E46">
                <a:alpha val="38824"/>
              </a:srgbClr>
            </a:solidFill>
          </p:spPr>
          <p:txBody>
            <a:bodyPr/>
            <a:lstStyle/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2341013" cy="27474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55465" y="9357135"/>
            <a:ext cx="8076298" cy="6889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00"/>
              </a:lnSpc>
            </a:pPr>
            <a:r>
              <a:rPr lang="en-US" sz="4000">
                <a:solidFill>
                  <a:srgbClr val="FFFFFF"/>
                </a:solidFill>
                <a:latin typeface="DM Sans"/>
              </a:rPr>
              <a:t>Global,Regional,CountryAnalysis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55465" y="3475838"/>
            <a:ext cx="9677400" cy="40423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840"/>
              </a:lnSpc>
            </a:pPr>
            <a:r>
              <a:rPr lang="en-US" sz="8800">
                <a:solidFill>
                  <a:srgbClr val="FFFFFF"/>
                </a:solidFill>
                <a:latin typeface="Canva Sans"/>
              </a:rPr>
              <a:t>GLOBAL </a:t>
            </a:r>
          </a:p>
          <a:p>
            <a:pPr>
              <a:lnSpc>
                <a:spcPts val="7840"/>
              </a:lnSpc>
            </a:pPr>
            <a:r>
              <a:rPr lang="en-US" sz="8800">
                <a:solidFill>
                  <a:srgbClr val="FFFFFF"/>
                </a:solidFill>
                <a:latin typeface="Canva Sans"/>
              </a:rPr>
              <a:t>AI IN GAMES</a:t>
            </a:r>
          </a:p>
          <a:p>
            <a:pPr>
              <a:lnSpc>
                <a:spcPts val="7840"/>
              </a:lnSpc>
            </a:pPr>
            <a:r>
              <a:rPr lang="en-US" sz="8800">
                <a:solidFill>
                  <a:srgbClr val="FFFFFF"/>
                </a:solidFill>
                <a:latin typeface="Canva Sans"/>
              </a:rPr>
              <a:t>MARKET REPORT </a:t>
            </a:r>
          </a:p>
          <a:p>
            <a:pPr>
              <a:lnSpc>
                <a:spcPts val="7840"/>
              </a:lnSpc>
            </a:pPr>
            <a:r>
              <a:rPr lang="en-US" sz="8800">
                <a:solidFill>
                  <a:srgbClr val="FFFFFF"/>
                </a:solidFill>
                <a:latin typeface="Canva Sans"/>
              </a:rPr>
              <a:t>2024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1966939" y="1492672"/>
            <a:ext cx="14354122" cy="6612318"/>
            <a:chExt cx="3780509" cy="174151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80510" cy="1741516"/>
            </a:xfrm>
            <a:custGeom>
              <a:rect l="l" t="t" r="r" b="b"/>
              <a:pathLst>
                <a:path w="3780510" h="1741516">
                  <a:moveTo>
                    <a:pt x="0" y="0"/>
                  </a:moveTo>
                  <a:lnTo>
                    <a:pt x="3780510" y="0"/>
                  </a:lnTo>
                  <a:lnTo>
                    <a:pt x="3780510" y="1741516"/>
                  </a:lnTo>
                  <a:lnTo>
                    <a:pt x="0" y="1741516"/>
                  </a:lnTo>
                  <a:close/>
                </a:path>
              </a:pathLst>
            </a:custGeom>
            <a:solidFill>
              <a:srgbClr val="341539">
                <a:alpha val="84706"/>
              </a:srgbClr>
            </a:solidFill>
          </p:spPr>
          <p:txBody>
            <a:bodyPr/>
            <a:lstStyle/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3780509" cy="177961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182015" y="3117051"/>
            <a:ext cx="13923970" cy="42037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FFFFFF"/>
                </a:solidFill>
                <a:latin typeface="Canva Sans"/>
              </a:rPr>
              <a:t>AI in Games refers to the integration and utilization of artificial intelligence technologies within the gaming industry to enhance various aspects of game development, gameplay, and overall gaming experiences the advanced In-Game AI and personalized gaming experiences fuels the market growth.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080096" y="1870155"/>
            <a:ext cx="8127807" cy="8324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20"/>
              </a:lnSpc>
            </a:pPr>
            <a:r>
              <a:rPr lang="en-US" sz="6000">
                <a:solidFill>
                  <a:srgbClr val="FFFFFF"/>
                </a:solidFill>
                <a:latin typeface="Canva Sans"/>
              </a:rPr>
              <a:t>INTRODUCTION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006" r="-6006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174205" y="4445824"/>
            <a:ext cx="8693898" cy="2632070"/>
            <a:chExt cx="860407" cy="26048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60407" cy="260488"/>
            </a:xfrm>
            <a:custGeom>
              <a:rect l="l" t="t" r="r" b="b"/>
              <a:pathLst>
                <a:path w="860407" h="260488">
                  <a:moveTo>
                    <a:pt x="89050" y="0"/>
                  </a:moveTo>
                  <a:lnTo>
                    <a:pt x="771357" y="0"/>
                  </a:lnTo>
                  <a:cubicBezTo>
                    <a:pt x="820538" y="0"/>
                    <a:pt x="860407" y="39869"/>
                    <a:pt x="860407" y="89050"/>
                  </a:cubicBezTo>
                  <a:lnTo>
                    <a:pt x="860407" y="171438"/>
                  </a:lnTo>
                  <a:cubicBezTo>
                    <a:pt x="860407" y="220619"/>
                    <a:pt x="820538" y="260488"/>
                    <a:pt x="771357" y="260488"/>
                  </a:cubicBezTo>
                  <a:lnTo>
                    <a:pt x="89050" y="260488"/>
                  </a:lnTo>
                  <a:cubicBezTo>
                    <a:pt x="39869" y="260488"/>
                    <a:pt x="0" y="220619"/>
                    <a:pt x="0" y="171438"/>
                  </a:cubicBezTo>
                  <a:lnTo>
                    <a:pt x="0" y="89050"/>
                  </a:lnTo>
                  <a:cubicBezTo>
                    <a:pt x="0" y="39869"/>
                    <a:pt x="39869" y="0"/>
                    <a:pt x="89050" y="0"/>
                  </a:cubicBezTo>
                  <a:close/>
                </a:path>
              </a:pathLst>
            </a:custGeom>
            <a:solidFill>
              <a:srgbClr val="09244C"/>
            </a:solidFill>
          </p:spPr>
          <p:txBody>
            <a:bodyPr/>
            <a:lstStyle/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860407" cy="298588"/>
            </a:xfrm>
            <a:prstGeom prst="rect">
              <a:avLst/>
            </a:prstGeom>
          </p:spPr>
          <p:txBody>
            <a:bodyPr lIns="61910" tIns="61910" rIns="61910" bIns="6191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532093" y="4769219"/>
            <a:ext cx="2123503" cy="2120849"/>
          </a:xfrm>
          <a:custGeom>
            <a:rect l="l" t="t" r="r" b="b"/>
            <a:pathLst>
              <a:path w="2123503" h="2120849">
                <a:moveTo>
                  <a:pt x="0" y="0"/>
                </a:moveTo>
                <a:lnTo>
                  <a:pt x="2123504" y="0"/>
                </a:lnTo>
                <a:lnTo>
                  <a:pt x="2123504" y="2120849"/>
                </a:lnTo>
                <a:lnTo>
                  <a:pt x="0" y="212084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/>
        </p:txBody>
      </p:sp>
      <p:grpSp>
        <p:nvGrpSpPr>
          <p:cNvPr id="7" name="Group 7"/>
          <p:cNvGrpSpPr/>
          <p:nvPr/>
        </p:nvGrpSpPr>
        <p:grpSpPr>
          <a:xfrm>
            <a:off x="482585" y="4684347"/>
            <a:ext cx="2092229" cy="2092229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/>
          </p:txBody>
        </p:sp>
        <p:sp>
          <p:nvSpPr>
            <p:cNvPr id="9" name="TextBox 9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61910" tIns="61910" rIns="61910" bIns="6191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-127587" y="0"/>
            <a:ext cx="18415588" cy="1372965"/>
            <a:chExt cx="4850196" cy="361604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4850196" cy="361604"/>
            </a:xfrm>
            <a:custGeom>
              <a:rect l="l" t="t" r="r" b="b"/>
              <a:pathLst>
                <a:path w="4850196" h="361604">
                  <a:moveTo>
                    <a:pt x="0" y="0"/>
                  </a:moveTo>
                  <a:lnTo>
                    <a:pt x="4850196" y="0"/>
                  </a:lnTo>
                  <a:lnTo>
                    <a:pt x="4850196" y="361604"/>
                  </a:lnTo>
                  <a:lnTo>
                    <a:pt x="0" y="36160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/>
          </p:txBody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4850196" cy="39970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762375" y="5223952"/>
            <a:ext cx="1532649" cy="12834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69"/>
              </a:lnSpc>
            </a:pPr>
            <a:r>
              <a:rPr lang="en-US" sz="4513">
                <a:solidFill>
                  <a:srgbClr val="1E3048"/>
                </a:solidFill>
                <a:latin typeface="Poppins Bold"/>
              </a:rPr>
              <a:t>2024- 2031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574814" y="4823319"/>
            <a:ext cx="5841370" cy="17342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73"/>
              </a:lnSpc>
            </a:pPr>
            <a:r>
              <a:rPr lang="en-US" sz="4837">
                <a:solidFill>
                  <a:srgbClr val="FFFFFF"/>
                </a:solidFill>
                <a:latin typeface="Poppins"/>
              </a:rPr>
              <a:t>CAGR</a:t>
            </a:r>
          </a:p>
          <a:p>
            <a:pPr algn="ctr">
              <a:lnSpc>
                <a:spcPts val="6773"/>
              </a:lnSpc>
              <a:spcBef>
                <a:spcPct val="0"/>
              </a:spcBef>
            </a:pPr>
            <a:r>
              <a:rPr lang="en-US" sz="4837">
                <a:solidFill>
                  <a:srgbClr val="FFFFFF"/>
                </a:solidFill>
                <a:latin typeface="Poppins"/>
              </a:rPr>
              <a:t>27.20%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5162248" y="357870"/>
            <a:ext cx="7963503" cy="857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6999">
                <a:solidFill>
                  <a:srgbClr val="FFFFFF"/>
                </a:solidFill>
                <a:latin typeface="Canva Sans"/>
              </a:rPr>
              <a:t>KEY INSIGHTS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48" b="-9348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0" y="0"/>
            <a:ext cx="18288000" cy="1028700"/>
            <a:chExt cx="4816593" cy="27093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270933"/>
            </a:xfrm>
            <a:custGeom>
              <a:rect l="l" t="t" r="r" b="b"/>
              <a:pathLst>
                <a:path w="4816592" h="270933">
                  <a:moveTo>
                    <a:pt x="0" y="0"/>
                  </a:moveTo>
                  <a:lnTo>
                    <a:pt x="4816592" y="0"/>
                  </a:lnTo>
                  <a:lnTo>
                    <a:pt x="4816592" y="270933"/>
                  </a:lnTo>
                  <a:lnTo>
                    <a:pt x="0" y="270933"/>
                  </a:lnTo>
                  <a:close/>
                </a:path>
              </a:pathLst>
            </a:custGeom>
            <a:solidFill>
              <a:srgbClr val="000000">
                <a:alpha val="69804"/>
              </a:srgbClr>
            </a:solidFill>
          </p:spPr>
          <p:txBody>
            <a:bodyPr/>
            <a:lstStyle/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816593" cy="3090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2138417" y="1337335"/>
            <a:ext cx="6561147" cy="2718315"/>
            <a:chExt cx="8768116" cy="363267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768117" cy="3632672"/>
            </a:xfrm>
            <a:custGeom>
              <a:rect l="l" t="t" r="r" b="b"/>
              <a:pathLst>
                <a:path w="8768117" h="3632671">
                  <a:moveTo>
                    <a:pt x="8643656" y="3632672"/>
                  </a:moveTo>
                  <a:lnTo>
                    <a:pt x="124460" y="3632672"/>
                  </a:lnTo>
                  <a:cubicBezTo>
                    <a:pt x="55880" y="3632672"/>
                    <a:pt x="0" y="3576793"/>
                    <a:pt x="0" y="3508212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8643656" y="0"/>
                  </a:lnTo>
                  <a:cubicBezTo>
                    <a:pt x="8712236" y="0"/>
                    <a:pt x="8768117" y="55880"/>
                    <a:pt x="8768117" y="124460"/>
                  </a:cubicBezTo>
                  <a:lnTo>
                    <a:pt x="8768117" y="3508213"/>
                  </a:lnTo>
                  <a:cubicBezTo>
                    <a:pt x="8768117" y="3576793"/>
                    <a:pt x="8712236" y="3632672"/>
                    <a:pt x="8643656" y="3632672"/>
                  </a:cubicBezTo>
                  <a:close/>
                </a:path>
              </a:pathLst>
            </a:custGeom>
            <a:solidFill>
              <a:srgbClr val="3E3124"/>
            </a:solidFill>
          </p:spPr>
          <p:txBody>
            <a:bodyPr/>
            <a:lstStyle/>
            <a:p/>
          </p:txBody>
        </p:sp>
      </p:grpSp>
      <p:grpSp>
        <p:nvGrpSpPr>
          <p:cNvPr id="8" name="Group 8"/>
          <p:cNvGrpSpPr/>
          <p:nvPr/>
        </p:nvGrpSpPr>
        <p:grpSpPr>
          <a:xfrm rot="5400000">
            <a:off x="1256467" y="846347"/>
            <a:ext cx="769698" cy="3282632"/>
            <a:chExt cx="3130550" cy="1335127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130550" cy="13351270"/>
            </a:xfrm>
            <a:custGeom>
              <a:rect l="l" t="t" r="r" b="b"/>
              <a:pathLst>
                <a:path w="3130550" h="13351270">
                  <a:moveTo>
                    <a:pt x="0" y="1123950"/>
                  </a:moveTo>
                  <a:lnTo>
                    <a:pt x="0" y="13351270"/>
                  </a:lnTo>
                  <a:lnTo>
                    <a:pt x="3130550" y="13351270"/>
                  </a:lnTo>
                  <a:lnTo>
                    <a:pt x="3130550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/>
            <a:lstStyle/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2138417" y="4449144"/>
            <a:ext cx="6561147" cy="2718315"/>
            <a:chExt cx="8768116" cy="3632672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768117" cy="3632672"/>
            </a:xfrm>
            <a:custGeom>
              <a:rect l="l" t="t" r="r" b="b"/>
              <a:pathLst>
                <a:path w="8768117" h="3632671">
                  <a:moveTo>
                    <a:pt x="8643656" y="3632672"/>
                  </a:moveTo>
                  <a:lnTo>
                    <a:pt x="124460" y="3632672"/>
                  </a:lnTo>
                  <a:cubicBezTo>
                    <a:pt x="55880" y="3632672"/>
                    <a:pt x="0" y="3576793"/>
                    <a:pt x="0" y="3508212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8643656" y="0"/>
                  </a:lnTo>
                  <a:cubicBezTo>
                    <a:pt x="8712236" y="0"/>
                    <a:pt x="8768117" y="55880"/>
                    <a:pt x="8768117" y="124460"/>
                  </a:cubicBezTo>
                  <a:lnTo>
                    <a:pt x="8768117" y="3508213"/>
                  </a:lnTo>
                  <a:cubicBezTo>
                    <a:pt x="8768117" y="3576793"/>
                    <a:pt x="8712236" y="3632672"/>
                    <a:pt x="8643656" y="3632672"/>
                  </a:cubicBezTo>
                  <a:close/>
                </a:path>
              </a:pathLst>
            </a:custGeom>
            <a:solidFill>
              <a:srgbClr val="5F603D"/>
            </a:solidFill>
          </p:spPr>
          <p:txBody>
            <a:bodyPr/>
            <a:lstStyle/>
            <a:p/>
          </p:txBody>
        </p:sp>
      </p:grpSp>
      <p:grpSp>
        <p:nvGrpSpPr>
          <p:cNvPr id="12" name="Group 12"/>
          <p:cNvGrpSpPr/>
          <p:nvPr/>
        </p:nvGrpSpPr>
        <p:grpSpPr>
          <a:xfrm rot="5400000">
            <a:off x="1256467" y="3958156"/>
            <a:ext cx="769698" cy="3282632"/>
            <a:chExt cx="3130550" cy="1335127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3130550" cy="13351270"/>
            </a:xfrm>
            <a:custGeom>
              <a:rect l="l" t="t" r="r" b="b"/>
              <a:pathLst>
                <a:path w="3130550" h="13351270">
                  <a:moveTo>
                    <a:pt x="0" y="1123950"/>
                  </a:moveTo>
                  <a:lnTo>
                    <a:pt x="0" y="13351270"/>
                  </a:lnTo>
                  <a:lnTo>
                    <a:pt x="3130550" y="13351270"/>
                  </a:lnTo>
                  <a:lnTo>
                    <a:pt x="3130550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/>
            <a:lstStyle/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93200" y="19047"/>
            <a:ext cx="17301600" cy="10096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399"/>
              </a:lnSpc>
            </a:pPr>
            <a:r>
              <a:rPr lang="en-US" sz="5999">
                <a:solidFill>
                  <a:srgbClr val="FFFFFF"/>
                </a:solidFill>
                <a:latin typeface="Canva Sans"/>
              </a:rPr>
              <a:t>REVENUE MARKET SHARE BY SEGMENTS 2022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387780" y="1909470"/>
            <a:ext cx="4539985" cy="13691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53562" lvl="1" indent="-426781">
              <a:lnSpc>
                <a:spcPts val="5534"/>
              </a:lnSpc>
              <a:buFont typeface="Arial"/>
              <a:buChar char="•"/>
            </a:pPr>
            <a:r>
              <a:rPr lang="en-US" sz="3953">
                <a:solidFill>
                  <a:srgbClr val="FFFFFF"/>
                </a:solidFill>
                <a:latin typeface="Montserrat"/>
              </a:rPr>
              <a:t>On-Premise</a:t>
            </a:r>
          </a:p>
          <a:p>
            <a:pPr marL="853562" lvl="1" indent="-426781">
              <a:lnSpc>
                <a:spcPts val="5534"/>
              </a:lnSpc>
              <a:buFont typeface="Arial"/>
              <a:buChar char="•"/>
            </a:pPr>
            <a:r>
              <a:rPr lang="en-US" sz="3953">
                <a:solidFill>
                  <a:srgbClr val="FFFFFF"/>
                </a:solidFill>
                <a:latin typeface="Montserrat"/>
              </a:rPr>
              <a:t>Cloud-based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33108" y="2339561"/>
            <a:ext cx="2816415" cy="3438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38"/>
              </a:lnSpc>
            </a:pPr>
            <a:r>
              <a:rPr lang="en-US" sz="2612">
                <a:solidFill>
                  <a:srgbClr val="43B4BE"/>
                </a:solidFill>
                <a:latin typeface="Montserrat Classic"/>
              </a:rPr>
              <a:t>Type Segment 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3049524" y="4485109"/>
            <a:ext cx="5550566" cy="24910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67204" lvl="1" indent="-383602">
              <a:lnSpc>
                <a:spcPts val="4974"/>
              </a:lnSpc>
              <a:buFont typeface="Arial"/>
              <a:buChar char="•"/>
            </a:pPr>
            <a:r>
              <a:rPr lang="en-US" sz="3553">
                <a:solidFill>
                  <a:srgbClr val="FFFFFF"/>
                </a:solidFill>
                <a:latin typeface="Montserrat"/>
              </a:rPr>
              <a:t>PC Gaming</a:t>
            </a:r>
          </a:p>
          <a:p>
            <a:pPr marL="767204" lvl="1" indent="-383602">
              <a:lnSpc>
                <a:spcPts val="4974"/>
              </a:lnSpc>
              <a:buFont typeface="Arial"/>
              <a:buChar char="•"/>
            </a:pPr>
            <a:r>
              <a:rPr lang="en-US" sz="3553">
                <a:solidFill>
                  <a:srgbClr val="FFFFFF"/>
                </a:solidFill>
                <a:latin typeface="Montserrat"/>
              </a:rPr>
              <a:t>TV Gaming</a:t>
            </a:r>
          </a:p>
          <a:p>
            <a:pPr marL="767204" lvl="1" indent="-383602">
              <a:lnSpc>
                <a:spcPts val="4974"/>
              </a:lnSpc>
              <a:buFont typeface="Arial"/>
              <a:buChar char="•"/>
            </a:pPr>
            <a:r>
              <a:rPr lang="en-US" sz="3553">
                <a:solidFill>
                  <a:srgbClr val="FFFFFF"/>
                </a:solidFill>
                <a:latin typeface="Montserrat"/>
              </a:rPr>
              <a:t>Smartphone &amp; Tablet Gaming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34476" y="5312070"/>
            <a:ext cx="2816415" cy="6722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38"/>
              </a:lnSpc>
            </a:pPr>
            <a:r>
              <a:rPr lang="en-US" sz="2612">
                <a:solidFill>
                  <a:srgbClr val="43B4BE"/>
                </a:solidFill>
                <a:latin typeface="Montserrat Classic"/>
              </a:rPr>
              <a:t>Application Segment 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11726853" y="2683390"/>
            <a:ext cx="6561147" cy="2718315"/>
            <a:chExt cx="8768116" cy="3632672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8768117" cy="3632672"/>
            </a:xfrm>
            <a:custGeom>
              <a:rect l="l" t="t" r="r" b="b"/>
              <a:pathLst>
                <a:path w="8768117" h="3632671">
                  <a:moveTo>
                    <a:pt x="8643656" y="3632672"/>
                  </a:moveTo>
                  <a:lnTo>
                    <a:pt x="124460" y="3632672"/>
                  </a:lnTo>
                  <a:cubicBezTo>
                    <a:pt x="55880" y="3632672"/>
                    <a:pt x="0" y="3576793"/>
                    <a:pt x="0" y="3508212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8643656" y="0"/>
                  </a:lnTo>
                  <a:cubicBezTo>
                    <a:pt x="8712236" y="0"/>
                    <a:pt x="8768117" y="55880"/>
                    <a:pt x="8768117" y="124460"/>
                  </a:cubicBezTo>
                  <a:lnTo>
                    <a:pt x="8768117" y="3508213"/>
                  </a:lnTo>
                  <a:cubicBezTo>
                    <a:pt x="8768117" y="3576793"/>
                    <a:pt x="8712236" y="3632672"/>
                    <a:pt x="8643656" y="3632672"/>
                  </a:cubicBezTo>
                  <a:close/>
                </a:path>
              </a:pathLst>
            </a:custGeom>
            <a:solidFill>
              <a:srgbClr val="2E447B"/>
            </a:solidFill>
          </p:spPr>
          <p:txBody>
            <a:bodyPr/>
            <a:lstStyle/>
            <a:p/>
          </p:txBody>
        </p:sp>
      </p:grpSp>
      <p:grpSp>
        <p:nvGrpSpPr>
          <p:cNvPr id="21" name="Group 21"/>
          <p:cNvGrpSpPr/>
          <p:nvPr/>
        </p:nvGrpSpPr>
        <p:grpSpPr>
          <a:xfrm rot="5400000">
            <a:off x="10844903" y="2192402"/>
            <a:ext cx="769698" cy="3282632"/>
            <a:chExt cx="3130550" cy="1335127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3130550" cy="13351270"/>
            </a:xfrm>
            <a:custGeom>
              <a:rect l="l" t="t" r="r" b="b"/>
              <a:pathLst>
                <a:path w="3130550" h="13351270">
                  <a:moveTo>
                    <a:pt x="0" y="1123950"/>
                  </a:moveTo>
                  <a:lnTo>
                    <a:pt x="0" y="13351270"/>
                  </a:lnTo>
                  <a:lnTo>
                    <a:pt x="3130550" y="13351270"/>
                  </a:lnTo>
                  <a:lnTo>
                    <a:pt x="3130550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/>
            <a:lstStyle/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11726853" y="5795199"/>
            <a:ext cx="6561147" cy="2718315"/>
            <a:chExt cx="8768116" cy="3632672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8768117" cy="3632672"/>
            </a:xfrm>
            <a:custGeom>
              <a:rect l="l" t="t" r="r" b="b"/>
              <a:pathLst>
                <a:path w="8768117" h="3632671">
                  <a:moveTo>
                    <a:pt x="8643656" y="3632672"/>
                  </a:moveTo>
                  <a:lnTo>
                    <a:pt x="124460" y="3632672"/>
                  </a:lnTo>
                  <a:cubicBezTo>
                    <a:pt x="55880" y="3632672"/>
                    <a:pt x="0" y="3576793"/>
                    <a:pt x="0" y="3508212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8643656" y="0"/>
                  </a:lnTo>
                  <a:cubicBezTo>
                    <a:pt x="8712236" y="0"/>
                    <a:pt x="8768117" y="55880"/>
                    <a:pt x="8768117" y="124460"/>
                  </a:cubicBezTo>
                  <a:lnTo>
                    <a:pt x="8768117" y="3508213"/>
                  </a:lnTo>
                  <a:cubicBezTo>
                    <a:pt x="8768117" y="3576793"/>
                    <a:pt x="8712236" y="3632672"/>
                    <a:pt x="8643656" y="3632672"/>
                  </a:cubicBezTo>
                  <a:close/>
                </a:path>
              </a:pathLst>
            </a:custGeom>
            <a:solidFill>
              <a:srgbClr val="DD7932"/>
            </a:solidFill>
          </p:spPr>
          <p:txBody>
            <a:bodyPr/>
            <a:lstStyle/>
            <a:p/>
          </p:txBody>
        </p:sp>
      </p:grpSp>
      <p:grpSp>
        <p:nvGrpSpPr>
          <p:cNvPr id="25" name="Group 25"/>
          <p:cNvGrpSpPr/>
          <p:nvPr/>
        </p:nvGrpSpPr>
        <p:grpSpPr>
          <a:xfrm rot="5400000">
            <a:off x="10844903" y="5304211"/>
            <a:ext cx="769698" cy="3282632"/>
            <a:chExt cx="3130550" cy="1335127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3130550" cy="13351270"/>
            </a:xfrm>
            <a:custGeom>
              <a:rect l="l" t="t" r="r" b="b"/>
              <a:pathLst>
                <a:path w="3130550" h="13351270">
                  <a:moveTo>
                    <a:pt x="0" y="1123950"/>
                  </a:moveTo>
                  <a:lnTo>
                    <a:pt x="0" y="13351270"/>
                  </a:lnTo>
                  <a:lnTo>
                    <a:pt x="3130550" y="13351270"/>
                  </a:lnTo>
                  <a:lnTo>
                    <a:pt x="3130550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/>
            <a:lstStyle/>
            <a:p/>
          </p:txBody>
        </p:sp>
      </p:grpSp>
      <p:sp>
        <p:nvSpPr>
          <p:cNvPr id="27" name="TextBox 27"/>
          <p:cNvSpPr txBox="1"/>
          <p:nvPr/>
        </p:nvSpPr>
        <p:spPr>
          <a:xfrm>
            <a:off x="12976216" y="2971559"/>
            <a:ext cx="4539985" cy="2065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53562" lvl="1" indent="-426781">
              <a:lnSpc>
                <a:spcPts val="5534"/>
              </a:lnSpc>
              <a:buFont typeface="Arial"/>
              <a:buChar char="•"/>
            </a:pPr>
            <a:r>
              <a:rPr lang="en-US" sz="3953">
                <a:solidFill>
                  <a:srgbClr val="FFFFFF"/>
                </a:solidFill>
                <a:latin typeface="Montserrat"/>
              </a:rPr>
              <a:t>Hardware</a:t>
            </a:r>
          </a:p>
          <a:p>
            <a:pPr marL="853562" lvl="1" indent="-426781">
              <a:lnSpc>
                <a:spcPts val="5534"/>
              </a:lnSpc>
              <a:buFont typeface="Arial"/>
              <a:buChar char="•"/>
            </a:pPr>
            <a:r>
              <a:rPr lang="en-US" sz="3953">
                <a:solidFill>
                  <a:srgbClr val="FFFFFF"/>
                </a:solidFill>
                <a:latin typeface="Montserrat"/>
              </a:rPr>
              <a:t>Software</a:t>
            </a:r>
          </a:p>
          <a:p>
            <a:pPr marL="853562" lvl="1" indent="-426781">
              <a:lnSpc>
                <a:spcPts val="5534"/>
              </a:lnSpc>
              <a:buFont typeface="Arial"/>
              <a:buChar char="•"/>
            </a:pPr>
            <a:r>
              <a:rPr lang="en-US" sz="3953">
                <a:solidFill>
                  <a:srgbClr val="FFFFFF"/>
                </a:solidFill>
                <a:latin typeface="Montserrat"/>
              </a:rPr>
              <a:t>Service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9821544" y="3546315"/>
            <a:ext cx="2816415" cy="6722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38"/>
              </a:lnSpc>
            </a:pPr>
            <a:r>
              <a:rPr lang="en-US" sz="2612">
                <a:solidFill>
                  <a:srgbClr val="43B4BE"/>
                </a:solidFill>
                <a:latin typeface="Montserrat Classic"/>
              </a:rPr>
              <a:t>Component Segment 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2737434" y="5880909"/>
            <a:ext cx="5550566" cy="2499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16078" lvl="1" indent="-308039">
              <a:lnSpc>
                <a:spcPts val="3994"/>
              </a:lnSpc>
              <a:buFont typeface="Arial"/>
              <a:buChar char="•"/>
            </a:pPr>
            <a:r>
              <a:rPr lang="en-US" sz="2853">
                <a:solidFill>
                  <a:srgbClr val="FFFFFF"/>
                </a:solidFill>
                <a:latin typeface="Montserrat"/>
              </a:rPr>
              <a:t>Machine Learning</a:t>
            </a:r>
          </a:p>
          <a:p>
            <a:pPr marL="616078" lvl="1" indent="-308039">
              <a:lnSpc>
                <a:spcPts val="3994"/>
              </a:lnSpc>
              <a:buFont typeface="Arial"/>
              <a:buChar char="•"/>
            </a:pPr>
            <a:r>
              <a:rPr lang="en-US" sz="2853">
                <a:solidFill>
                  <a:srgbClr val="FFFFFF"/>
                </a:solidFill>
                <a:latin typeface="Montserrat"/>
              </a:rPr>
              <a:t>Natural Language Processing</a:t>
            </a:r>
          </a:p>
          <a:p>
            <a:pPr marL="616078" lvl="1" indent="-308039">
              <a:lnSpc>
                <a:spcPts val="3994"/>
              </a:lnSpc>
              <a:buFont typeface="Arial"/>
              <a:buChar char="•"/>
            </a:pPr>
            <a:r>
              <a:rPr lang="en-US" sz="2853">
                <a:solidFill>
                  <a:srgbClr val="FFFFFF"/>
                </a:solidFill>
                <a:latin typeface="Montserrat"/>
              </a:rPr>
              <a:t>Computer Vision</a:t>
            </a:r>
          </a:p>
          <a:p>
            <a:pPr marL="616078" lvl="1" indent="-308039">
              <a:lnSpc>
                <a:spcPts val="3994"/>
              </a:lnSpc>
              <a:buFont typeface="Arial"/>
              <a:buChar char="•"/>
            </a:pPr>
            <a:r>
              <a:rPr lang="en-US" sz="2853">
                <a:solidFill>
                  <a:srgbClr val="FFFFFF"/>
                </a:solidFill>
                <a:latin typeface="Montserrat"/>
              </a:rPr>
              <a:t>Gesture Control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9822912" y="6658125"/>
            <a:ext cx="2816415" cy="6722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38"/>
              </a:lnSpc>
            </a:pPr>
            <a:r>
              <a:rPr lang="en-US" sz="2612">
                <a:solidFill>
                  <a:srgbClr val="43B4BE"/>
                </a:solidFill>
                <a:latin typeface="Montserrat Classic"/>
              </a:rPr>
              <a:t>Technology Segment</a:t>
            </a:r>
          </a:p>
        </p:txBody>
      </p:sp>
      <p:grpSp>
        <p:nvGrpSpPr>
          <p:cNvPr id="31" name="Group 31"/>
          <p:cNvGrpSpPr/>
          <p:nvPr/>
        </p:nvGrpSpPr>
        <p:grpSpPr>
          <a:xfrm>
            <a:off x="2138417" y="7472259"/>
            <a:ext cx="6561147" cy="2718315"/>
            <a:chExt cx="8768116" cy="3632672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8768117" cy="3632672"/>
            </a:xfrm>
            <a:custGeom>
              <a:rect l="l" t="t" r="r" b="b"/>
              <a:pathLst>
                <a:path w="8768117" h="3632671">
                  <a:moveTo>
                    <a:pt x="8643656" y="3632672"/>
                  </a:moveTo>
                  <a:lnTo>
                    <a:pt x="124460" y="3632672"/>
                  </a:lnTo>
                  <a:cubicBezTo>
                    <a:pt x="55880" y="3632672"/>
                    <a:pt x="0" y="3576793"/>
                    <a:pt x="0" y="3508212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8643656" y="0"/>
                  </a:lnTo>
                  <a:cubicBezTo>
                    <a:pt x="8712236" y="0"/>
                    <a:pt x="8768117" y="55880"/>
                    <a:pt x="8768117" y="124460"/>
                  </a:cubicBezTo>
                  <a:lnTo>
                    <a:pt x="8768117" y="3508213"/>
                  </a:lnTo>
                  <a:cubicBezTo>
                    <a:pt x="8768117" y="3576793"/>
                    <a:pt x="8712236" y="3632672"/>
                    <a:pt x="8643656" y="3632672"/>
                  </a:cubicBezTo>
                  <a:close/>
                </a:path>
              </a:pathLst>
            </a:custGeom>
            <a:solidFill>
              <a:srgbClr val="3E3124"/>
            </a:solidFill>
          </p:spPr>
          <p:txBody>
            <a:bodyPr/>
            <a:lstStyle/>
            <a:p/>
          </p:txBody>
        </p:sp>
      </p:grpSp>
      <p:grpSp>
        <p:nvGrpSpPr>
          <p:cNvPr id="33" name="Group 33"/>
          <p:cNvGrpSpPr/>
          <p:nvPr/>
        </p:nvGrpSpPr>
        <p:grpSpPr>
          <a:xfrm rot="5400000">
            <a:off x="1256467" y="6981271"/>
            <a:ext cx="769698" cy="3282632"/>
            <a:chExt cx="3130550" cy="13351270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3130550" cy="13351270"/>
            </a:xfrm>
            <a:custGeom>
              <a:rect l="l" t="t" r="r" b="b"/>
              <a:pathLst>
                <a:path w="3130550" h="13351270">
                  <a:moveTo>
                    <a:pt x="0" y="1123950"/>
                  </a:moveTo>
                  <a:lnTo>
                    <a:pt x="0" y="13351270"/>
                  </a:lnTo>
                  <a:lnTo>
                    <a:pt x="3130550" y="13351270"/>
                  </a:lnTo>
                  <a:lnTo>
                    <a:pt x="3130550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/>
            <a:lstStyle/>
            <a:p/>
          </p:txBody>
        </p:sp>
      </p:grpSp>
      <p:sp>
        <p:nvSpPr>
          <p:cNvPr id="35" name="TextBox 35"/>
          <p:cNvSpPr txBox="1"/>
          <p:nvPr/>
        </p:nvSpPr>
        <p:spPr>
          <a:xfrm>
            <a:off x="3652910" y="7500834"/>
            <a:ext cx="4539985" cy="26015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37667" lvl="1" indent="-318834">
              <a:lnSpc>
                <a:spcPts val="4134"/>
              </a:lnSpc>
              <a:buFont typeface="Arial"/>
              <a:buChar char="•"/>
            </a:pPr>
            <a:r>
              <a:rPr lang="en-US" sz="2953">
                <a:solidFill>
                  <a:srgbClr val="FFFFFF"/>
                </a:solidFill>
                <a:latin typeface="Montserrat"/>
              </a:rPr>
              <a:t>Action</a:t>
            </a:r>
          </a:p>
          <a:p>
            <a:pPr marL="637667" lvl="1" indent="-318834">
              <a:lnSpc>
                <a:spcPts val="4134"/>
              </a:lnSpc>
              <a:buFont typeface="Arial"/>
              <a:buChar char="•"/>
            </a:pPr>
            <a:r>
              <a:rPr lang="en-US" sz="2953">
                <a:solidFill>
                  <a:srgbClr val="FFFFFF"/>
                </a:solidFill>
                <a:latin typeface="Montserrat"/>
              </a:rPr>
              <a:t>Adventure</a:t>
            </a:r>
          </a:p>
          <a:p>
            <a:pPr marL="637667" lvl="1" indent="-318834">
              <a:lnSpc>
                <a:spcPts val="4134"/>
              </a:lnSpc>
              <a:buFont typeface="Arial"/>
              <a:buChar char="•"/>
            </a:pPr>
            <a:r>
              <a:rPr lang="en-US" sz="2953">
                <a:solidFill>
                  <a:srgbClr val="FFFFFF"/>
                </a:solidFill>
                <a:latin typeface="Montserrat"/>
              </a:rPr>
              <a:t>Puzzle</a:t>
            </a:r>
          </a:p>
          <a:p>
            <a:pPr marL="637667" lvl="1" indent="-318834">
              <a:lnSpc>
                <a:spcPts val="4134"/>
              </a:lnSpc>
              <a:buFont typeface="Arial"/>
              <a:buChar char="•"/>
            </a:pPr>
            <a:r>
              <a:rPr lang="en-US" sz="2953">
                <a:solidFill>
                  <a:srgbClr val="FFFFFF"/>
                </a:solidFill>
                <a:latin typeface="Montserrat"/>
              </a:rPr>
              <a:t>Simulation</a:t>
            </a:r>
          </a:p>
          <a:p>
            <a:pPr marL="637667" lvl="1" indent="-318834">
              <a:lnSpc>
                <a:spcPts val="4134"/>
              </a:lnSpc>
              <a:buFont typeface="Arial"/>
              <a:buChar char="•"/>
            </a:pPr>
            <a:r>
              <a:rPr lang="en-US" sz="2953">
                <a:solidFill>
                  <a:srgbClr val="FFFFFF"/>
                </a:solidFill>
                <a:latin typeface="Montserrat"/>
              </a:rPr>
              <a:t>Role-playing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233108" y="8474485"/>
            <a:ext cx="2816415" cy="6722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38"/>
              </a:lnSpc>
            </a:pPr>
            <a:r>
              <a:rPr lang="en-US" sz="2612">
                <a:solidFill>
                  <a:srgbClr val="43B4BE"/>
                </a:solidFill>
                <a:latin typeface="Montserrat Classic"/>
              </a:rPr>
              <a:t>Genre Segment </a:t>
            </a:r>
          </a:p>
          <a:p>
            <a:pPr algn="ctr">
              <a:lnSpc>
                <a:spcPts val="2638"/>
              </a:lnSpc>
            </a:pPr>
            <a:endParaRPr lang="en-US" sz="2612">
              <a:solidFill>
                <a:srgbClr val="43B4BE"/>
              </a:solidFill>
              <a:latin typeface="Montserrat Classic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1478148"/>
            <a:ext cx="10661243" cy="8808852"/>
          </a:xfrm>
          <a:custGeom>
            <a:rect l="l" t="t" r="r" b="b"/>
            <a:pathLst>
              <a:path w="10661243" h="8808852">
                <a:moveTo>
                  <a:pt x="0" y="0"/>
                </a:moveTo>
                <a:lnTo>
                  <a:pt x="10661243" y="0"/>
                </a:lnTo>
                <a:lnTo>
                  <a:pt x="10661243" y="8808852"/>
                </a:lnTo>
                <a:lnTo>
                  <a:pt x="0" y="880885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3" name="TextBox 3"/>
          <p:cNvSpPr txBox="1"/>
          <p:nvPr/>
        </p:nvSpPr>
        <p:spPr>
          <a:xfrm>
            <a:off x="9825504" y="5153025"/>
            <a:ext cx="8326512" cy="17656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38"/>
              </a:lnSpc>
            </a:pPr>
            <a:r>
              <a:rPr lang="en-US" sz="7200">
                <a:solidFill>
                  <a:srgbClr val="000000"/>
                </a:solidFill>
                <a:latin typeface="Montserrat"/>
              </a:rPr>
              <a:t>North America</a:t>
            </a:r>
          </a:p>
          <a:p>
            <a:pPr algn="ctr">
              <a:lnSpc>
                <a:spcPts val="6938"/>
              </a:lnSpc>
            </a:pPr>
            <a:r>
              <a:rPr lang="en-US" sz="7200">
                <a:solidFill>
                  <a:srgbClr val="000000"/>
                </a:solidFill>
                <a:latin typeface="Montserrat"/>
              </a:rPr>
              <a:t>40%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5983" y="290201"/>
            <a:ext cx="18016034" cy="7950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79"/>
              </a:lnSpc>
              <a:spcBef>
                <a:spcPct val="0"/>
              </a:spcBef>
            </a:pPr>
            <a:r>
              <a:rPr lang="en-US" sz="4699" spc="150">
                <a:solidFill>
                  <a:srgbClr val="000000"/>
                </a:solidFill>
                <a:latin typeface="Canva Sans"/>
              </a:rPr>
              <a:t>Global AI in Games Market Revenue share for 2024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817" b="-817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4795827" y="5358967"/>
            <a:ext cx="9635068" cy="3284424"/>
            <a:chExt cx="7487197" cy="255225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7487197" cy="2552253"/>
            </a:xfrm>
            <a:custGeom>
              <a:rect l="l" t="t" r="r" b="b"/>
              <a:pathLst>
                <a:path w="7487197" h="2552253">
                  <a:moveTo>
                    <a:pt x="7362737" y="2552253"/>
                  </a:moveTo>
                  <a:lnTo>
                    <a:pt x="124460" y="2552253"/>
                  </a:lnTo>
                  <a:cubicBezTo>
                    <a:pt x="55880" y="2552253"/>
                    <a:pt x="0" y="2496373"/>
                    <a:pt x="0" y="242779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7362737" y="0"/>
                  </a:lnTo>
                  <a:cubicBezTo>
                    <a:pt x="7431317" y="0"/>
                    <a:pt x="7487197" y="55880"/>
                    <a:pt x="7487197" y="124460"/>
                  </a:cubicBezTo>
                  <a:lnTo>
                    <a:pt x="7487197" y="2427793"/>
                  </a:lnTo>
                  <a:cubicBezTo>
                    <a:pt x="7487197" y="2496373"/>
                    <a:pt x="7431317" y="2552253"/>
                    <a:pt x="7362737" y="2552253"/>
                  </a:cubicBezTo>
                  <a:close/>
                </a:path>
              </a:pathLst>
            </a:custGeom>
            <a:solidFill>
              <a:srgbClr val="3C273E"/>
            </a:solidFill>
          </p:spPr>
          <p:txBody>
            <a:bodyPr/>
            <a:lstStyle/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4795827" y="1643609"/>
            <a:ext cx="9635068" cy="3248143"/>
            <a:chExt cx="7487197" cy="252405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7487197" cy="2524060"/>
            </a:xfrm>
            <a:custGeom>
              <a:rect l="l" t="t" r="r" b="b"/>
              <a:pathLst>
                <a:path w="7487197" h="2524060">
                  <a:moveTo>
                    <a:pt x="7362737" y="2524060"/>
                  </a:moveTo>
                  <a:lnTo>
                    <a:pt x="124460" y="2524060"/>
                  </a:lnTo>
                  <a:cubicBezTo>
                    <a:pt x="55880" y="2524060"/>
                    <a:pt x="0" y="2468180"/>
                    <a:pt x="0" y="239959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7362737" y="0"/>
                  </a:lnTo>
                  <a:cubicBezTo>
                    <a:pt x="7431317" y="0"/>
                    <a:pt x="7487197" y="55880"/>
                    <a:pt x="7487197" y="124460"/>
                  </a:cubicBezTo>
                  <a:lnTo>
                    <a:pt x="7487197" y="2399600"/>
                  </a:lnTo>
                  <a:cubicBezTo>
                    <a:pt x="7487197" y="2468180"/>
                    <a:pt x="7431317" y="2524060"/>
                    <a:pt x="7362737" y="2524060"/>
                  </a:cubicBezTo>
                  <a:close/>
                </a:path>
              </a:pathLst>
            </a:custGeom>
            <a:solidFill>
              <a:srgbClr val="AE447C"/>
            </a:solidFill>
          </p:spPr>
          <p:txBody>
            <a:bodyPr/>
            <a:lstStyle/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3273819" y="2146144"/>
            <a:ext cx="2759617" cy="2243073"/>
            <a:chExt cx="2144437" cy="174304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144437" cy="1743043"/>
            </a:xfrm>
            <a:custGeom>
              <a:rect l="l" t="t" r="r" b="b"/>
              <a:pathLst>
                <a:path w="2144437" h="1743043">
                  <a:moveTo>
                    <a:pt x="2019977" y="1743042"/>
                  </a:moveTo>
                  <a:lnTo>
                    <a:pt x="124460" y="1743042"/>
                  </a:lnTo>
                  <a:cubicBezTo>
                    <a:pt x="55880" y="1743042"/>
                    <a:pt x="0" y="1687163"/>
                    <a:pt x="0" y="161858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019977" y="0"/>
                  </a:lnTo>
                  <a:cubicBezTo>
                    <a:pt x="2088557" y="0"/>
                    <a:pt x="2144437" y="55880"/>
                    <a:pt x="2144437" y="124460"/>
                  </a:cubicBezTo>
                  <a:lnTo>
                    <a:pt x="2144437" y="1618583"/>
                  </a:lnTo>
                  <a:cubicBezTo>
                    <a:pt x="2144437" y="1687163"/>
                    <a:pt x="2088557" y="1743043"/>
                    <a:pt x="2019977" y="1743043"/>
                  </a:cubicBezTo>
                  <a:close/>
                </a:path>
              </a:pathLst>
            </a:custGeom>
            <a:solidFill>
              <a:srgbClr val="3C273E"/>
            </a:solidFill>
          </p:spPr>
          <p:txBody>
            <a:bodyPr/>
            <a:lstStyle/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3273819" y="5879642"/>
            <a:ext cx="2759617" cy="2243073"/>
            <a:chExt cx="2144437" cy="174304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144437" cy="1743043"/>
            </a:xfrm>
            <a:custGeom>
              <a:rect l="l" t="t" r="r" b="b"/>
              <a:pathLst>
                <a:path w="2144437" h="1743043">
                  <a:moveTo>
                    <a:pt x="2019977" y="1743042"/>
                  </a:moveTo>
                  <a:lnTo>
                    <a:pt x="124460" y="1743042"/>
                  </a:lnTo>
                  <a:cubicBezTo>
                    <a:pt x="55880" y="1743042"/>
                    <a:pt x="0" y="1687163"/>
                    <a:pt x="0" y="161858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019977" y="0"/>
                  </a:lnTo>
                  <a:cubicBezTo>
                    <a:pt x="2088557" y="0"/>
                    <a:pt x="2144437" y="55880"/>
                    <a:pt x="2144437" y="124460"/>
                  </a:cubicBezTo>
                  <a:lnTo>
                    <a:pt x="2144437" y="1618583"/>
                  </a:lnTo>
                  <a:cubicBezTo>
                    <a:pt x="2144437" y="1687163"/>
                    <a:pt x="2088557" y="1743043"/>
                    <a:pt x="2019977" y="1743043"/>
                  </a:cubicBezTo>
                  <a:close/>
                </a:path>
              </a:pathLst>
            </a:custGeom>
            <a:solidFill>
              <a:srgbClr val="AE447C"/>
            </a:solidFill>
          </p:spPr>
          <p:txBody>
            <a:bodyPr/>
            <a:lstStyle/>
            <a:p/>
          </p:txBody>
        </p:sp>
      </p:grpSp>
      <p:grpSp>
        <p:nvGrpSpPr>
          <p:cNvPr id="11" name="Group 11"/>
          <p:cNvGrpSpPr>
            <a:grpSpLocks noChangeAspect="1"/>
          </p:cNvGrpSpPr>
          <p:nvPr/>
        </p:nvGrpSpPr>
        <p:grpSpPr>
          <a:xfrm rot="5400000">
            <a:off x="5902769" y="2943063"/>
            <a:ext cx="749694" cy="649235"/>
            <a:chExt cx="6350000" cy="54991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350000" cy="5499100"/>
            </a:xfrm>
            <a:custGeom>
              <a:rect l="l" t="t" r="r" b="b"/>
              <a:pathLst>
                <a:path w="6350000" h="5499100">
                  <a:moveTo>
                    <a:pt x="0" y="5499100"/>
                  </a:moveTo>
                  <a:lnTo>
                    <a:pt x="3175000" y="0"/>
                  </a:lnTo>
                  <a:lnTo>
                    <a:pt x="6350000" y="5499100"/>
                  </a:lnTo>
                  <a:lnTo>
                    <a:pt x="0" y="5499100"/>
                  </a:lnTo>
                  <a:close/>
                </a:path>
              </a:pathLst>
            </a:custGeom>
            <a:solidFill>
              <a:srgbClr val="3C273E"/>
            </a:solidFill>
          </p:spPr>
          <p:txBody>
            <a:bodyPr/>
            <a:lstStyle/>
            <a:p/>
          </p:txBody>
        </p:sp>
      </p:grpSp>
      <p:grpSp>
        <p:nvGrpSpPr>
          <p:cNvPr id="13" name="Group 13"/>
          <p:cNvGrpSpPr>
            <a:grpSpLocks noChangeAspect="1"/>
          </p:cNvGrpSpPr>
          <p:nvPr/>
        </p:nvGrpSpPr>
        <p:grpSpPr>
          <a:xfrm rot="5400000">
            <a:off x="5902769" y="6676562"/>
            <a:ext cx="749694" cy="649235"/>
            <a:chExt cx="6350000" cy="54991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350000" cy="5499100"/>
            </a:xfrm>
            <a:custGeom>
              <a:rect l="l" t="t" r="r" b="b"/>
              <a:pathLst>
                <a:path w="6350000" h="5499100">
                  <a:moveTo>
                    <a:pt x="0" y="5499100"/>
                  </a:moveTo>
                  <a:lnTo>
                    <a:pt x="3175000" y="0"/>
                  </a:lnTo>
                  <a:lnTo>
                    <a:pt x="6350000" y="5499100"/>
                  </a:lnTo>
                  <a:lnTo>
                    <a:pt x="0" y="5499100"/>
                  </a:lnTo>
                  <a:close/>
                </a:path>
              </a:pathLst>
            </a:custGeom>
            <a:solidFill>
              <a:srgbClr val="AE447C"/>
            </a:solidFill>
          </p:spPr>
          <p:txBody>
            <a:bodyPr/>
            <a:lstStyle/>
            <a:p/>
          </p:txBody>
        </p:sp>
      </p:grpSp>
      <p:sp>
        <p:nvSpPr>
          <p:cNvPr id="15" name="TextBox 15"/>
          <p:cNvSpPr txBox="1"/>
          <p:nvPr/>
        </p:nvSpPr>
        <p:spPr>
          <a:xfrm>
            <a:off x="3477780" y="3083912"/>
            <a:ext cx="2475219" cy="5814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08"/>
              </a:lnSpc>
              <a:spcBef>
                <a:spcPct val="0"/>
              </a:spcBef>
            </a:pPr>
            <a:r>
              <a:rPr lang="en-US" sz="3434" spc="109">
                <a:solidFill>
                  <a:srgbClr val="FFFFFF"/>
                </a:solidFill>
                <a:latin typeface="Garet Bold"/>
              </a:rPr>
              <a:t>Drivers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273819" y="6723874"/>
            <a:ext cx="3044016" cy="5814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08"/>
              </a:lnSpc>
              <a:spcBef>
                <a:spcPct val="0"/>
              </a:spcBef>
            </a:pPr>
            <a:r>
              <a:rPr lang="en-US" sz="3434" spc="109">
                <a:solidFill>
                  <a:srgbClr val="FFFFFF"/>
                </a:solidFill>
                <a:latin typeface="Garet Bold"/>
              </a:rPr>
              <a:t>Restraints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071161" y="1988917"/>
            <a:ext cx="6920490" cy="2400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724"/>
              </a:lnSpc>
            </a:pPr>
            <a:r>
              <a:rPr lang="en-US" sz="4499" spc="143">
                <a:solidFill>
                  <a:srgbClr val="FFFFFF"/>
                </a:solidFill>
                <a:latin typeface="Barlow"/>
              </a:rPr>
              <a:t>Procedural Content Generation and Game Customization to Propel Market Growth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6883590" y="6120117"/>
            <a:ext cx="7108062" cy="1809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724"/>
              </a:lnSpc>
            </a:pPr>
            <a:r>
              <a:rPr lang="en-US" sz="4499" spc="143">
                <a:solidFill>
                  <a:srgbClr val="FFFFFF"/>
                </a:solidFill>
                <a:latin typeface="Barlow"/>
              </a:rPr>
              <a:t>Development Complexity and Cost Constraints to Restrict Market Growth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1357140" y="1665007"/>
            <a:ext cx="15902160" cy="6771396"/>
            <a:chExt cx="4188223" cy="178341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188223" cy="1783413"/>
            </a:xfrm>
            <a:custGeom>
              <a:rect l="l" t="t" r="r" b="b"/>
              <a:pathLst>
                <a:path w="4188223" h="1783413">
                  <a:moveTo>
                    <a:pt x="0" y="0"/>
                  </a:moveTo>
                  <a:lnTo>
                    <a:pt x="4188223" y="0"/>
                  </a:lnTo>
                  <a:lnTo>
                    <a:pt x="4188223" y="1783413"/>
                  </a:lnTo>
                  <a:lnTo>
                    <a:pt x="0" y="1783413"/>
                  </a:lnTo>
                  <a:close/>
                </a:path>
              </a:pathLst>
            </a:custGeom>
            <a:solidFill>
              <a:srgbClr val="271D4E">
                <a:alpha val="94902"/>
              </a:srgbClr>
            </a:solidFill>
          </p:spPr>
          <p:txBody>
            <a:bodyPr/>
            <a:lstStyle/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188223" cy="182151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693695" y="3119113"/>
            <a:ext cx="15229050" cy="49295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4516" lvl="1" indent="-302258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FFFFFF"/>
                </a:solidFill>
                <a:latin typeface="Montserrat"/>
              </a:rPr>
              <a:t>The Global AI in Games market will expand significantly by 27.20% CAGR between 2023 and 2030.</a:t>
            </a:r>
          </a:p>
          <a:p>
            <a:pPr marL="604516" lvl="1" indent="-302258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FFFFFF"/>
                </a:solidFill>
                <a:latin typeface="Montserrat"/>
              </a:rPr>
              <a:t>North America AI in Games held the major market of more than 40% of the global revenue and will grow at a compound annual growth rate (CAGR) of 25.4% from 2023 to 2030.</a:t>
            </a:r>
          </a:p>
          <a:p>
            <a:pPr marL="604516" lvl="1" indent="-302258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FFFFFF"/>
                </a:solidFill>
                <a:latin typeface="Montserrat"/>
              </a:rPr>
              <a:t>Europe AI in Games market of more than 30% of the global revenue and will grow at a compound annual growth rate (CAGR) of 25.7% from 2023 to 2030.</a:t>
            </a:r>
          </a:p>
          <a:p>
            <a:pPr marL="604516" lvl="1" indent="-302258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FFFFFF"/>
                </a:solidFill>
                <a:latin typeface="Montserrat"/>
              </a:rPr>
              <a:t>The demand for AI in Games is rising due to the advanced In-Game AI and personalized gaming experiences.</a:t>
            </a:r>
          </a:p>
          <a:p>
            <a:pPr marL="604516" lvl="1" indent="-302258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FFFFFF"/>
                </a:solidFill>
                <a:latin typeface="Montserrat"/>
              </a:rPr>
              <a:t>Demand for On-Premise remains higher in the AI in Games market.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22848" y="2095033"/>
            <a:ext cx="9242305" cy="8069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33"/>
              </a:lnSpc>
            </a:pPr>
            <a:r>
              <a:rPr lang="en-US" sz="5825">
                <a:solidFill>
                  <a:srgbClr val="FFFFFF"/>
                </a:solidFill>
                <a:latin typeface="Canva Sans"/>
              </a:rPr>
              <a:t>AUTHOR'S PERSPECTIVE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-389143" y="1696832"/>
            <a:ext cx="8590168" cy="8590168"/>
          </a:xfrm>
          <a:custGeom>
            <a:rect l="l" t="t" r="r" b="b"/>
            <a:pathLst>
              <a:path w="8590168" h="8590168">
                <a:moveTo>
                  <a:pt x="0" y="0"/>
                </a:moveTo>
                <a:lnTo>
                  <a:pt x="8590168" y="0"/>
                </a:lnTo>
                <a:lnTo>
                  <a:pt x="8590168" y="8590168"/>
                </a:lnTo>
                <a:lnTo>
                  <a:pt x="0" y="859016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3" name="Freeform 3"/>
          <p:cNvSpPr/>
          <p:nvPr/>
        </p:nvSpPr>
        <p:spPr>
          <a:xfrm>
            <a:off x="8201025" y="2291130"/>
            <a:ext cx="2371880" cy="2170270"/>
          </a:xfrm>
          <a:custGeom>
            <a:rect l="l" t="t" r="r" b="b"/>
            <a:pathLst>
              <a:path w="2371880" h="2170270">
                <a:moveTo>
                  <a:pt x="0" y="0"/>
                </a:moveTo>
                <a:lnTo>
                  <a:pt x="2371880" y="0"/>
                </a:lnTo>
                <a:lnTo>
                  <a:pt x="2371880" y="2170270"/>
                </a:lnTo>
                <a:lnTo>
                  <a:pt x="0" y="217027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4" name="Freeform 4"/>
          <p:cNvSpPr/>
          <p:nvPr/>
        </p:nvSpPr>
        <p:spPr>
          <a:xfrm>
            <a:off x="11130016" y="2028622"/>
            <a:ext cx="2432778" cy="2432778"/>
          </a:xfrm>
          <a:custGeom>
            <a:rect l="l" t="t" r="r" b="b"/>
            <a:pathLst>
              <a:path w="2432778" h="2432778">
                <a:moveTo>
                  <a:pt x="0" y="0"/>
                </a:moveTo>
                <a:lnTo>
                  <a:pt x="2432779" y="0"/>
                </a:lnTo>
                <a:lnTo>
                  <a:pt x="2432779" y="2432778"/>
                </a:lnTo>
                <a:lnTo>
                  <a:pt x="0" y="243277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5" name="Freeform 5"/>
          <p:cNvSpPr/>
          <p:nvPr/>
        </p:nvSpPr>
        <p:spPr>
          <a:xfrm>
            <a:off x="14115245" y="3109193"/>
            <a:ext cx="3981190" cy="534143"/>
          </a:xfrm>
          <a:custGeom>
            <a:rect l="l" t="t" r="r" b="b"/>
            <a:pathLst>
              <a:path w="3981190" h="534143">
                <a:moveTo>
                  <a:pt x="0" y="0"/>
                </a:moveTo>
                <a:lnTo>
                  <a:pt x="3981189" y="0"/>
                </a:lnTo>
                <a:lnTo>
                  <a:pt x="3981189" y="534143"/>
                </a:lnTo>
                <a:lnTo>
                  <a:pt x="0" y="53414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6" name="Freeform 6"/>
          <p:cNvSpPr/>
          <p:nvPr/>
        </p:nvSpPr>
        <p:spPr>
          <a:xfrm>
            <a:off x="7710098" y="5396731"/>
            <a:ext cx="4826543" cy="848416"/>
          </a:xfrm>
          <a:custGeom>
            <a:rect l="l" t="t" r="r" b="b"/>
            <a:pathLst>
              <a:path w="4826543" h="848416">
                <a:moveTo>
                  <a:pt x="0" y="0"/>
                </a:moveTo>
                <a:lnTo>
                  <a:pt x="4826543" y="0"/>
                </a:lnTo>
                <a:lnTo>
                  <a:pt x="4826543" y="848416"/>
                </a:lnTo>
                <a:lnTo>
                  <a:pt x="0" y="84841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7" name="Freeform 7"/>
          <p:cNvSpPr/>
          <p:nvPr/>
        </p:nvSpPr>
        <p:spPr>
          <a:xfrm>
            <a:off x="13562795" y="3987117"/>
            <a:ext cx="4228844" cy="2819229"/>
          </a:xfrm>
          <a:custGeom>
            <a:rect l="l" t="t" r="r" b="b"/>
            <a:pathLst>
              <a:path w="4228844" h="2819229">
                <a:moveTo>
                  <a:pt x="0" y="0"/>
                </a:moveTo>
                <a:lnTo>
                  <a:pt x="4228843" y="0"/>
                </a:lnTo>
                <a:lnTo>
                  <a:pt x="4228843" y="2819229"/>
                </a:lnTo>
                <a:lnTo>
                  <a:pt x="0" y="281922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8" name="Freeform 8"/>
          <p:cNvSpPr/>
          <p:nvPr/>
        </p:nvSpPr>
        <p:spPr>
          <a:xfrm>
            <a:off x="7969397" y="6877619"/>
            <a:ext cx="5207015" cy="1133278"/>
          </a:xfrm>
          <a:custGeom>
            <a:rect l="l" t="t" r="r" b="b"/>
            <a:pathLst>
              <a:path w="5207015" h="1133278">
                <a:moveTo>
                  <a:pt x="0" y="0"/>
                </a:moveTo>
                <a:lnTo>
                  <a:pt x="5207015" y="0"/>
                </a:lnTo>
                <a:lnTo>
                  <a:pt x="5207015" y="1133278"/>
                </a:lnTo>
                <a:lnTo>
                  <a:pt x="0" y="113327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37727" b="-42038"/>
            </a:stretch>
          </a:blipFill>
        </p:spPr>
        <p:txBody>
          <a:bodyPr/>
          <a:lstStyle/>
          <a:p/>
        </p:txBody>
      </p:sp>
      <p:sp>
        <p:nvSpPr>
          <p:cNvPr id="9" name="Freeform 9"/>
          <p:cNvSpPr/>
          <p:nvPr/>
        </p:nvSpPr>
        <p:spPr>
          <a:xfrm>
            <a:off x="13762551" y="7149246"/>
            <a:ext cx="3829331" cy="2153998"/>
          </a:xfrm>
          <a:custGeom>
            <a:rect l="l" t="t" r="r" b="b"/>
            <a:pathLst>
              <a:path w="3829330" h="2153998">
                <a:moveTo>
                  <a:pt x="0" y="0"/>
                </a:moveTo>
                <a:lnTo>
                  <a:pt x="3829331" y="0"/>
                </a:lnTo>
                <a:lnTo>
                  <a:pt x="3829331" y="2153998"/>
                </a:lnTo>
                <a:lnTo>
                  <a:pt x="0" y="215399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10" name="Freeform 10"/>
          <p:cNvSpPr/>
          <p:nvPr/>
        </p:nvSpPr>
        <p:spPr>
          <a:xfrm>
            <a:off x="8275900" y="8643368"/>
            <a:ext cx="4714173" cy="1155129"/>
          </a:xfrm>
          <a:custGeom>
            <a:rect l="l" t="t" r="r" b="b"/>
            <a:pathLst>
              <a:path w="4714173" h="1155129">
                <a:moveTo>
                  <a:pt x="0" y="0"/>
                </a:moveTo>
                <a:lnTo>
                  <a:pt x="4714173" y="0"/>
                </a:lnTo>
                <a:lnTo>
                  <a:pt x="4714173" y="1155129"/>
                </a:lnTo>
                <a:lnTo>
                  <a:pt x="0" y="1155129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11" name="TextBox 11"/>
          <p:cNvSpPr txBox="1"/>
          <p:nvPr/>
        </p:nvSpPr>
        <p:spPr>
          <a:xfrm>
            <a:off x="5715833" y="700088"/>
            <a:ext cx="6856334" cy="857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6999">
                <a:solidFill>
                  <a:srgbClr val="000000"/>
                </a:solidFill>
                <a:latin typeface="Canva Sans"/>
              </a:rPr>
              <a:t>KEY PLAYERS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9158" r="-9158"/>
            </a:stretch>
          </a:blipFill>
        </p:spPr>
        <p:txBody>
          <a:bodyPr/>
          <a:lstStyle/>
          <a:p/>
        </p:txBody>
      </p:sp>
      <p:sp>
        <p:nvSpPr>
          <p:cNvPr id="3" name="TextBox 3"/>
          <p:cNvSpPr txBox="1"/>
          <p:nvPr/>
        </p:nvSpPr>
        <p:spPr>
          <a:xfrm>
            <a:off x="5114868" y="652096"/>
            <a:ext cx="7777133" cy="4442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59"/>
              </a:lnSpc>
            </a:pPr>
            <a:r>
              <a:rPr lang="en-US" sz="3431">
                <a:solidFill>
                  <a:srgbClr val="000000"/>
                </a:solidFill>
                <a:latin typeface="Georgia Pro Bold"/>
              </a:rPr>
              <a:t>For Full Report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871407" y="804909"/>
            <a:ext cx="10545186" cy="15400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631"/>
              </a:lnSpc>
            </a:pPr>
            <a:r>
              <a:rPr lang="en-US" sz="9022">
                <a:solidFill>
                  <a:srgbClr val="000000"/>
                </a:solidFill>
                <a:latin typeface="Canva Sans Bold"/>
              </a:rPr>
              <a:t>Contact us</a:t>
            </a:r>
          </a:p>
        </p:txBody>
      </p:sp>
      <p:sp>
        <p:nvSpPr>
          <p:cNvPr id="5" name="Freeform 5"/>
          <p:cNvSpPr/>
          <p:nvPr/>
        </p:nvSpPr>
        <p:spPr>
          <a:xfrm>
            <a:off x="7141474" y="2187591"/>
            <a:ext cx="3723920" cy="2367870"/>
          </a:xfrm>
          <a:custGeom>
            <a:rect l="l" t="t" r="r" b="b"/>
            <a:pathLst>
              <a:path w="3723920" h="2367870">
                <a:moveTo>
                  <a:pt x="0" y="0"/>
                </a:moveTo>
                <a:lnTo>
                  <a:pt x="3723920" y="0"/>
                </a:lnTo>
                <a:lnTo>
                  <a:pt x="3723920" y="2367871"/>
                </a:lnTo>
                <a:lnTo>
                  <a:pt x="0" y="236787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6" name="TextBox 6"/>
          <p:cNvSpPr txBox="1"/>
          <p:nvPr/>
        </p:nvSpPr>
        <p:spPr>
          <a:xfrm>
            <a:off x="-171356" y="4422112"/>
            <a:ext cx="18630712" cy="11291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150"/>
              </a:lnSpc>
              <a:spcBef>
                <a:spcPct val="0"/>
              </a:spcBef>
            </a:pPr>
            <a:r>
              <a:rPr lang="en-US" sz="6536">
                <a:solidFill>
                  <a:srgbClr val="000000"/>
                </a:solidFill>
                <a:latin typeface="Lato Bold"/>
              </a:rPr>
              <a:t>COGNITIVE MARKET RESEARCH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508930" y="5741466"/>
            <a:ext cx="10989009" cy="12194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28"/>
              </a:lnSpc>
              <a:spcBef>
                <a:spcPct val="0"/>
              </a:spcBef>
            </a:pPr>
            <a:r>
              <a:rPr lang="en-US" sz="3520" spc="352">
                <a:solidFill>
                  <a:srgbClr val="000000"/>
                </a:solidFill>
                <a:latin typeface="Lato"/>
              </a:rPr>
              <a:t>Tel: +1 312-376-8303 | +44 020-8123-0732</a:t>
            </a:r>
          </a:p>
          <a:p>
            <a:pPr algn="ctr">
              <a:lnSpc>
                <a:spcPts val="4928"/>
              </a:lnSpc>
              <a:spcBef>
                <a:spcPct val="0"/>
              </a:spcBef>
            </a:pPr>
            <a:r>
              <a:rPr lang="en-US" sz="3520" spc="352">
                <a:solidFill>
                  <a:srgbClr val="000000"/>
                </a:solidFill>
                <a:latin typeface="Lato"/>
              </a:rPr>
              <a:t>India: (+91) 983-496-8611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441627" y="7157521"/>
            <a:ext cx="13404748" cy="603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22"/>
              </a:lnSpc>
            </a:pPr>
            <a:r>
              <a:rPr lang="en-US" sz="3516" spc="358">
                <a:solidFill>
                  <a:srgbClr val="000000"/>
                </a:solidFill>
                <a:latin typeface="Lato"/>
              </a:rPr>
              <a:t>sales@cognitivemarketresearch.com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616498" y="7941717"/>
            <a:ext cx="15975492" cy="7142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82"/>
              </a:lnSpc>
              <a:spcBef>
                <a:spcPct val="0"/>
              </a:spcBef>
            </a:pPr>
            <a:r>
              <a:rPr lang="en-US" sz="4130" spc="413">
                <a:solidFill>
                  <a:srgbClr val="000000"/>
                </a:solidFill>
                <a:latin typeface="Lato"/>
              </a:rPr>
              <a:t>Access the Full Report :</a:t>
            </a:r>
            <a:r>
              <a:rPr lang="en-US" sz="4130" u="sng" spc="413">
                <a:solidFill>
                  <a:srgbClr val="000000"/>
                </a:solidFill>
                <a:latin typeface="Lato"/>
                <a:hlinkClick r:id="rId4" tooltip="https://tinyurl.com/53btxjuk"/>
              </a:rPr>
              <a:t> https://tinyurl.com/53btxjuk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791894" y="9296400"/>
            <a:ext cx="9624699" cy="8807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94"/>
              </a:lnSpc>
            </a:pPr>
            <a:r>
              <a:rPr lang="en-US" sz="3233" spc="323">
                <a:solidFill>
                  <a:srgbClr val="000000"/>
                </a:solidFill>
                <a:latin typeface="Lato"/>
              </a:rPr>
              <a:t>Please visit our website:</a:t>
            </a:r>
          </a:p>
          <a:p>
            <a:pPr algn="ctr">
              <a:lnSpc>
                <a:spcPts val="3394"/>
              </a:lnSpc>
            </a:pPr>
            <a:r>
              <a:rPr lang="en-US" sz="3233" u="sng" spc="323">
                <a:solidFill>
                  <a:srgbClr val="000000"/>
                </a:solidFill>
                <a:latin typeface="Lato"/>
                <a:hlinkClick r:id="rId5" tooltip="https://www.cognitivemarketresearch.com"/>
              </a:rPr>
              <a:t>https://www.cognitivemarketresearch.com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7.01.13"/>
  <p:tag name="AS_TITLE" val="Aspose.Slides for .NET 4.0"/>
  <p:tag name="AS_VERSION" val="16.12.1.0"/>
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Custom</PresentationFormat>
  <Paragraphs>57</Paragraphs>
  <Slides>9</Slides>
  <Notes>0</Notes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baseType="lpstr" size="10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LinksUpToDate>0</LinksUpToDate>
  <SharedDoc>0</SharedDoc>
  <HyperlinksChanged>0</HyperlinksChanged>
  <Application>Aspose.Slides for .NET</Application>
  <AppVersion>16.1201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AI in Games Market Report 2024</dc:title>
  <cp:lastModifiedBy>decipher market</cp:lastModifiedBy>
  <cp:revision>3</cp:revision>
  <dcterms:created xsi:type="dcterms:W3CDTF">2006-08-16T00:00:00Z</dcterms:created>
  <dcterms:modified xsi:type="dcterms:W3CDTF">2024-03-11T15:45:57Z</dcterms:modified>
</cp:coreProperties>
</file>