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3tpumv9e"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8298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423638">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483608"/>
            <a:ext cx="9498135" cy="3964483"/>
          </a:xfrm>
          <a:prstGeom prst="rect">
            <a:avLst/>
          </a:prstGeom>
        </p:spPr>
        <p:txBody>
          <a:bodyPr wrap="square" lIns="0" tIns="0" rIns="0" bIns="0" rtlCol="0" anchor="t">
            <a:spAutoFit/>
          </a:bodyPr>
          <a:lstStyle/>
          <a:p>
            <a:pPr>
              <a:lnSpc>
                <a:spcPts val="7742"/>
              </a:lnSpc>
            </a:pPr>
            <a:r>
              <a:rPr lang="en-US" sz="8800">
                <a:solidFill>
                  <a:srgbClr val="FFFFFF"/>
                </a:solidFill>
                <a:latin typeface="Canva Sans"/>
              </a:rPr>
              <a:t>GLOBAL </a:t>
            </a:r>
          </a:p>
          <a:p>
            <a:pPr>
              <a:lnSpc>
                <a:spcPts val="7742"/>
              </a:lnSpc>
            </a:pPr>
            <a:r>
              <a:rPr lang="en-US" sz="8800">
                <a:solidFill>
                  <a:srgbClr val="FFFFFF"/>
                </a:solidFill>
                <a:latin typeface="Canva Sans"/>
              </a:rPr>
              <a:t>AI IN FASHION</a:t>
            </a:r>
          </a:p>
          <a:p>
            <a:pPr>
              <a:lnSpc>
                <a:spcPts val="7742"/>
              </a:lnSpc>
            </a:pPr>
            <a:r>
              <a:rPr lang="en-US" sz="8800">
                <a:solidFill>
                  <a:srgbClr val="FFFFFF"/>
                </a:solidFill>
                <a:latin typeface="Canva Sans"/>
              </a:rPr>
              <a:t>MARKET REPORT </a:t>
            </a:r>
          </a:p>
          <a:p>
            <a:pPr>
              <a:lnSpc>
                <a:spcPts val="7742"/>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89" r="-189"/>
            </a:stretch>
          </a:blipFill>
        </p:spPr>
        <p:txBody>
          <a:bodyPr/>
          <a:lstStyle/>
          <a:p/>
        </p:txBody>
      </p:sp>
      <p:grpSp>
        <p:nvGrpSpPr>
          <p:cNvPr id="3" name="Group 3"/>
          <p:cNvGrpSpPr/>
          <p:nvPr/>
        </p:nvGrpSpPr>
        <p:grpSpPr>
          <a:xfrm>
            <a:off x="1966939" y="2579705"/>
            <a:ext cx="14354122" cy="5710876"/>
            <a:chExt cx="3780509" cy="1504099"/>
          </a:xfrm>
        </p:grpSpPr>
        <p:sp>
          <p:nvSpPr>
            <p:cNvPr id="4" name="Freeform 4"/>
            <p:cNvSpPr/>
            <p:nvPr/>
          </p:nvSpPr>
          <p:spPr>
            <a:xfrm>
              <a:off x="0" y="0"/>
              <a:ext cx="3780510" cy="1504099"/>
            </a:xfrm>
            <a:custGeom>
              <a:rect l="l" t="t" r="r" b="b"/>
              <a:pathLst>
                <a:path w="3780510" h="1504099">
                  <a:moveTo>
                    <a:pt x="0" y="0"/>
                  </a:moveTo>
                  <a:lnTo>
                    <a:pt x="3780510" y="0"/>
                  </a:lnTo>
                  <a:lnTo>
                    <a:pt x="3780510" y="1504099"/>
                  </a:lnTo>
                  <a:lnTo>
                    <a:pt x="0" y="1504099"/>
                  </a:lnTo>
                  <a:close/>
                </a:path>
              </a:pathLst>
            </a:custGeom>
            <a:solidFill>
              <a:srgbClr val="162F38">
                <a:alpha val="84706"/>
              </a:srgbClr>
            </a:solidFill>
          </p:spPr>
          <p:txBody>
            <a:bodyPr/>
            <a:lstStyle/>
            <a:p/>
          </p:txBody>
        </p:sp>
        <p:sp>
          <p:nvSpPr>
            <p:cNvPr id="5" name="TextBox 5"/>
            <p:cNvSpPr txBox="1"/>
            <p:nvPr/>
          </p:nvSpPr>
          <p:spPr>
            <a:xfrm>
              <a:off x="0" y="-38100"/>
              <a:ext cx="3780509" cy="154219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4017728"/>
            <a:ext cx="13923970" cy="3909696"/>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Canva Sans"/>
              </a:rPr>
              <a:t>AI in the fashion market refers to the application of artificial intelligence technologies, such as machine learning and computer vision, to various aspects of the fashion industry. This includes the use of AI algorithms to enhance processes related to design, production, supply chain management, retail, and customer experience. Growth is fuelled by personalized customer experiences and supply chain optimization.</a:t>
            </a:r>
          </a:p>
        </p:txBody>
      </p:sp>
      <p:sp>
        <p:nvSpPr>
          <p:cNvPr id="7" name="TextBox 7"/>
          <p:cNvSpPr txBox="1"/>
          <p:nvPr/>
        </p:nvSpPr>
        <p:spPr>
          <a:xfrm>
            <a:off x="5080096" y="2957188"/>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23654"/>
            </a:stretch>
          </a:blipFill>
        </p:spPr>
        <p:txBody>
          <a:bodyPr/>
          <a:lstStyle/>
          <a:p/>
        </p:txBody>
      </p:sp>
      <p:grpSp>
        <p:nvGrpSpPr>
          <p:cNvPr id="3" name="Group 3"/>
          <p:cNvGrpSpPr/>
          <p:nvPr/>
        </p:nvGrpSpPr>
        <p:grpSpPr>
          <a:xfrm>
            <a:off x="386309" y="5851013"/>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348A9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174408"/>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089535"/>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50102" y="2927905"/>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348A9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07991" y="3251301"/>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17" name="Group 17"/>
          <p:cNvGrpSpPr/>
          <p:nvPr/>
        </p:nvGrpSpPr>
        <p:grpSpPr>
          <a:xfrm>
            <a:off x="758482" y="3166428"/>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4479" y="6629140"/>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2023- 2030</a:t>
            </a:r>
          </a:p>
        </p:txBody>
      </p:sp>
      <p:sp>
        <p:nvSpPr>
          <p:cNvPr id="21" name="TextBox 21"/>
          <p:cNvSpPr txBox="1"/>
          <p:nvPr/>
        </p:nvSpPr>
        <p:spPr>
          <a:xfrm>
            <a:off x="2786918" y="6228507"/>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41.50%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74479" y="4050095"/>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a:t>
            </a:r>
          </a:p>
        </p:txBody>
      </p:sp>
      <p:sp>
        <p:nvSpPr>
          <p:cNvPr id="24" name="TextBox 24"/>
          <p:cNvSpPr txBox="1"/>
          <p:nvPr/>
        </p:nvSpPr>
        <p:spPr>
          <a:xfrm>
            <a:off x="2850712" y="3305400"/>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1125.2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38417" y="3034166"/>
            <a:ext cx="6561147" cy="2718315"/>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8" name="Group 8"/>
          <p:cNvGrpSpPr/>
          <p:nvPr/>
        </p:nvGrpSpPr>
        <p:grpSpPr>
          <a:xfrm rot="5400000">
            <a:off x="1256467" y="2543179"/>
            <a:ext cx="769698" cy="328263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38417" y="6145976"/>
            <a:ext cx="6561147" cy="2718315"/>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5F603D"/>
            </a:solidFill>
          </p:spPr>
          <p:txBody>
            <a:bodyPr/>
            <a:lstStyle/>
            <a:p/>
          </p:txBody>
        </p:sp>
      </p:grpSp>
      <p:grpSp>
        <p:nvGrpSpPr>
          <p:cNvPr id="12" name="Group 12"/>
          <p:cNvGrpSpPr/>
          <p:nvPr/>
        </p:nvGrpSpPr>
        <p:grpSpPr>
          <a:xfrm rot="5400000">
            <a:off x="1256467" y="5654988"/>
            <a:ext cx="769698" cy="3282632"/>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726853" y="3044995"/>
            <a:ext cx="6561147" cy="2718315"/>
            <a:chExt cx="8768116" cy="3632672"/>
          </a:xfrm>
        </p:grpSpPr>
        <p:sp>
          <p:nvSpPr>
            <p:cNvPr id="15" name="Freeform 15"/>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2E447B"/>
            </a:solidFill>
          </p:spPr>
          <p:txBody>
            <a:bodyPr/>
            <a:lstStyle/>
            <a:p/>
          </p:txBody>
        </p:sp>
      </p:grpSp>
      <p:grpSp>
        <p:nvGrpSpPr>
          <p:cNvPr id="16" name="Group 16"/>
          <p:cNvGrpSpPr/>
          <p:nvPr/>
        </p:nvGrpSpPr>
        <p:grpSpPr>
          <a:xfrm rot="5400000">
            <a:off x="10844903" y="2554007"/>
            <a:ext cx="769698" cy="3282632"/>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726853" y="6145976"/>
            <a:ext cx="6561147" cy="2718315"/>
            <a:chExt cx="8768116" cy="3632672"/>
          </a:xfrm>
        </p:grpSpPr>
        <p:sp>
          <p:nvSpPr>
            <p:cNvPr id="19" name="Freeform 19"/>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20" name="Group 20"/>
          <p:cNvGrpSpPr/>
          <p:nvPr/>
        </p:nvGrpSpPr>
        <p:grpSpPr>
          <a:xfrm rot="5400000">
            <a:off x="10844903" y="5654988"/>
            <a:ext cx="769698" cy="3282632"/>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505536" y="3667783"/>
            <a:ext cx="5194027"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Software Tools</a:t>
            </a:r>
          </a:p>
          <a:p>
            <a:pPr marL="647700" lvl="1" indent="-323850">
              <a:lnSpc>
                <a:spcPts val="4200"/>
              </a:lnSpc>
              <a:buFont typeface="Arial"/>
              <a:buChar char="•"/>
            </a:pPr>
            <a:r>
              <a:rPr lang="en-US" sz="3000">
                <a:solidFill>
                  <a:srgbClr val="FFFFFF"/>
                </a:solidFill>
                <a:latin typeface="Montserrat"/>
              </a:rPr>
              <a:t>Platforms</a:t>
            </a:r>
          </a:p>
        </p:txBody>
      </p:sp>
      <p:sp>
        <p:nvSpPr>
          <p:cNvPr id="24" name="TextBox 24"/>
          <p:cNvSpPr txBox="1"/>
          <p:nvPr/>
        </p:nvSpPr>
        <p:spPr>
          <a:xfrm>
            <a:off x="233108" y="3907920"/>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Component Segment</a:t>
            </a:r>
          </a:p>
        </p:txBody>
      </p:sp>
      <p:sp>
        <p:nvSpPr>
          <p:cNvPr id="25" name="TextBox 25"/>
          <p:cNvSpPr txBox="1"/>
          <p:nvPr/>
        </p:nvSpPr>
        <p:spPr>
          <a:xfrm>
            <a:off x="3282632" y="6286568"/>
            <a:ext cx="5126358" cy="2389505"/>
          </a:xfrm>
          <a:prstGeom prst="rect">
            <a:avLst/>
          </a:prstGeom>
        </p:spPr>
        <p:txBody>
          <a:bodyPr lIns="0" tIns="0" rIns="0" bIns="0" rtlCol="0" anchor="t">
            <a:spAutoFit/>
          </a:bodyPr>
          <a:lstStyle/>
          <a:p>
            <a:pPr marL="496574" lvl="1" indent="-248287">
              <a:lnSpc>
                <a:spcPts val="3220"/>
              </a:lnSpc>
              <a:buFont typeface="Arial"/>
              <a:buChar char="•"/>
            </a:pPr>
            <a:r>
              <a:rPr lang="en-US" sz="2300">
                <a:solidFill>
                  <a:srgbClr val="FFFFFF"/>
                </a:solidFill>
                <a:latin typeface="Montserrat"/>
              </a:rPr>
              <a:t>Product Recommendation</a:t>
            </a:r>
          </a:p>
          <a:p>
            <a:pPr marL="496574" lvl="1" indent="-248287">
              <a:lnSpc>
                <a:spcPts val="3220"/>
              </a:lnSpc>
              <a:buFont typeface="Arial"/>
              <a:buChar char="•"/>
            </a:pPr>
            <a:r>
              <a:rPr lang="en-US" sz="2300">
                <a:solidFill>
                  <a:srgbClr val="FFFFFF"/>
                </a:solidFill>
                <a:latin typeface="Montserrat"/>
              </a:rPr>
              <a:t>Product Search and Discovery</a:t>
            </a:r>
          </a:p>
          <a:p>
            <a:pPr marL="496574" lvl="1" indent="-248287">
              <a:lnSpc>
                <a:spcPts val="3220"/>
              </a:lnSpc>
              <a:buFont typeface="Arial"/>
              <a:buChar char="•"/>
            </a:pPr>
            <a:r>
              <a:rPr lang="en-US" sz="2300">
                <a:solidFill>
                  <a:srgbClr val="FFFFFF"/>
                </a:solidFill>
                <a:latin typeface="Montserrat"/>
              </a:rPr>
              <a:t>Supply Chain Management and Demand Forecasting</a:t>
            </a:r>
          </a:p>
          <a:p>
            <a:pPr marL="496574" lvl="1" indent="-248287">
              <a:lnSpc>
                <a:spcPts val="3220"/>
              </a:lnSpc>
              <a:buFont typeface="Arial"/>
              <a:buChar char="•"/>
            </a:pPr>
            <a:r>
              <a:rPr lang="en-US" sz="2300">
                <a:solidFill>
                  <a:srgbClr val="FFFFFF"/>
                </a:solidFill>
                <a:latin typeface="Montserrat"/>
              </a:rPr>
              <a:t>Creative Designing and Trend Forecasting</a:t>
            </a:r>
          </a:p>
        </p:txBody>
      </p:sp>
      <p:sp>
        <p:nvSpPr>
          <p:cNvPr id="26" name="TextBox 26"/>
          <p:cNvSpPr txBox="1"/>
          <p:nvPr/>
        </p:nvSpPr>
        <p:spPr>
          <a:xfrm>
            <a:off x="234476" y="7008901"/>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Application Segment</a:t>
            </a:r>
          </a:p>
        </p:txBody>
      </p:sp>
      <p:sp>
        <p:nvSpPr>
          <p:cNvPr id="27" name="TextBox 27"/>
          <p:cNvSpPr txBox="1"/>
          <p:nvPr/>
        </p:nvSpPr>
        <p:spPr>
          <a:xfrm>
            <a:off x="13328269" y="3267075"/>
            <a:ext cx="4539985" cy="2174875"/>
          </a:xfrm>
          <a:prstGeom prst="rect">
            <a:avLst/>
          </a:prstGeom>
        </p:spPr>
        <p:txBody>
          <a:bodyPr lIns="0" tIns="0" rIns="0" bIns="0" rtlCol="0" anchor="t">
            <a:spAutoFit/>
          </a:bodyPr>
          <a:lstStyle/>
          <a:p>
            <a:pPr marL="539753" lvl="1" indent="-269876">
              <a:lnSpc>
                <a:spcPts val="3500"/>
              </a:lnSpc>
              <a:buFont typeface="Arial"/>
              <a:buChar char="•"/>
            </a:pPr>
            <a:r>
              <a:rPr lang="en-US" sz="2500">
                <a:solidFill>
                  <a:srgbClr val="FFFFFF"/>
                </a:solidFill>
                <a:latin typeface="Montserrat"/>
              </a:rPr>
              <a:t>Apparel</a:t>
            </a:r>
          </a:p>
          <a:p>
            <a:pPr marL="539753" lvl="1" indent="-269876">
              <a:lnSpc>
                <a:spcPts val="3500"/>
              </a:lnSpc>
              <a:buFont typeface="Arial"/>
              <a:buChar char="•"/>
            </a:pPr>
            <a:r>
              <a:rPr lang="en-US" sz="2500">
                <a:solidFill>
                  <a:srgbClr val="FFFFFF"/>
                </a:solidFill>
                <a:latin typeface="Montserrat"/>
              </a:rPr>
              <a:t>Accessories</a:t>
            </a:r>
          </a:p>
          <a:p>
            <a:pPr marL="539753" lvl="1" indent="-269876">
              <a:lnSpc>
                <a:spcPts val="3500"/>
              </a:lnSpc>
              <a:buFont typeface="Arial"/>
              <a:buChar char="•"/>
            </a:pPr>
            <a:r>
              <a:rPr lang="en-US" sz="2500">
                <a:solidFill>
                  <a:srgbClr val="FFFFFF"/>
                </a:solidFill>
                <a:latin typeface="Montserrat"/>
              </a:rPr>
              <a:t>Footwear</a:t>
            </a:r>
          </a:p>
          <a:p>
            <a:pPr marL="539753" lvl="1" indent="-269876">
              <a:lnSpc>
                <a:spcPts val="3500"/>
              </a:lnSpc>
              <a:buFont typeface="Arial"/>
              <a:buChar char="•"/>
            </a:pPr>
            <a:r>
              <a:rPr lang="en-US" sz="2500">
                <a:solidFill>
                  <a:srgbClr val="FFFFFF"/>
                </a:solidFill>
                <a:latin typeface="Montserrat"/>
              </a:rPr>
              <a:t>Beauty and Cosmetics</a:t>
            </a:r>
          </a:p>
          <a:p>
            <a:pPr marL="539753" lvl="1" indent="-269876">
              <a:lnSpc>
                <a:spcPts val="3500"/>
              </a:lnSpc>
              <a:buFont typeface="Arial"/>
              <a:buChar char="•"/>
            </a:pPr>
            <a:r>
              <a:rPr lang="en-US" sz="2500">
                <a:solidFill>
                  <a:srgbClr val="FFFFFF"/>
                </a:solidFill>
                <a:latin typeface="Montserrat"/>
              </a:rPr>
              <a:t>Jewelry and Watches</a:t>
            </a:r>
          </a:p>
        </p:txBody>
      </p:sp>
      <p:sp>
        <p:nvSpPr>
          <p:cNvPr id="28" name="TextBox 28"/>
          <p:cNvSpPr txBox="1"/>
          <p:nvPr/>
        </p:nvSpPr>
        <p:spPr>
          <a:xfrm>
            <a:off x="9821544" y="3907920"/>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Category Segment </a:t>
            </a:r>
          </a:p>
        </p:txBody>
      </p:sp>
      <p:sp>
        <p:nvSpPr>
          <p:cNvPr id="29" name="TextBox 29"/>
          <p:cNvSpPr txBox="1"/>
          <p:nvPr/>
        </p:nvSpPr>
        <p:spPr>
          <a:xfrm>
            <a:off x="13328269" y="6743854"/>
            <a:ext cx="4539985"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Fashion Designers</a:t>
            </a:r>
          </a:p>
          <a:p>
            <a:pPr marL="647700" lvl="1" indent="-323850">
              <a:lnSpc>
                <a:spcPts val="4200"/>
              </a:lnSpc>
              <a:buFont typeface="Arial"/>
              <a:buChar char="•"/>
            </a:pPr>
            <a:r>
              <a:rPr lang="en-US" sz="3000">
                <a:solidFill>
                  <a:srgbClr val="FFFFFF"/>
                </a:solidFill>
                <a:latin typeface="Montserrat"/>
              </a:rPr>
              <a:t>Fashion Stores</a:t>
            </a:r>
          </a:p>
        </p:txBody>
      </p:sp>
      <p:sp>
        <p:nvSpPr>
          <p:cNvPr id="30" name="TextBox 30"/>
          <p:cNvSpPr txBox="1"/>
          <p:nvPr/>
        </p:nvSpPr>
        <p:spPr>
          <a:xfrm>
            <a:off x="9821544" y="7008901"/>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End-User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19113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AI in Fashion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C273E"/>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855537"/>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C273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55537"/>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C273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55537"/>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2193769"/>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Optimized Supply Chain Management to Propel Market Growth</a:t>
            </a:r>
          </a:p>
        </p:txBody>
      </p:sp>
      <p:sp>
        <p:nvSpPr>
          <p:cNvPr id="18" name="TextBox 18"/>
          <p:cNvSpPr txBox="1"/>
          <p:nvPr/>
        </p:nvSpPr>
        <p:spPr>
          <a:xfrm>
            <a:off x="6977376" y="6387197"/>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Data Privacy Concerns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89" r="-189"/>
            </a:stretch>
          </a:blipFill>
        </p:spPr>
        <p:txBody>
          <a:bodyPr/>
          <a:lstStyle/>
          <a:p/>
        </p:txBody>
      </p:sp>
      <p:grpSp>
        <p:nvGrpSpPr>
          <p:cNvPr id="3" name="Group 3"/>
          <p:cNvGrpSpPr/>
          <p:nvPr/>
        </p:nvGrpSpPr>
        <p:grpSpPr>
          <a:xfrm>
            <a:off x="1357140" y="1665007"/>
            <a:ext cx="15902160" cy="6771396"/>
            <a:chExt cx="4188223" cy="1783413"/>
          </a:xfrm>
        </p:grpSpPr>
        <p:sp>
          <p:nvSpPr>
            <p:cNvPr id="4" name="Freeform 4"/>
            <p:cNvSpPr/>
            <p:nvPr/>
          </p:nvSpPr>
          <p:spPr>
            <a:xfrm>
              <a:off x="0" y="0"/>
              <a:ext cx="4188223" cy="1783413"/>
            </a:xfrm>
            <a:custGeom>
              <a:rect l="l" t="t" r="r" b="b"/>
              <a:pathLst>
                <a:path w="4188223" h="1783413">
                  <a:moveTo>
                    <a:pt x="0" y="0"/>
                  </a:moveTo>
                  <a:lnTo>
                    <a:pt x="4188223" y="0"/>
                  </a:lnTo>
                  <a:lnTo>
                    <a:pt x="4188223" y="1783413"/>
                  </a:lnTo>
                  <a:lnTo>
                    <a:pt x="0" y="1783413"/>
                  </a:lnTo>
                  <a:close/>
                </a:path>
              </a:pathLst>
            </a:custGeom>
            <a:solidFill>
              <a:srgbClr val="1A130A">
                <a:alpha val="94902"/>
              </a:srgbClr>
            </a:solidFill>
          </p:spPr>
          <p:txBody>
            <a:bodyPr/>
            <a:lstStyle/>
            <a:p/>
          </p:txBody>
        </p:sp>
        <p:sp>
          <p:nvSpPr>
            <p:cNvPr id="5" name="TextBox 5"/>
            <p:cNvSpPr txBox="1"/>
            <p:nvPr/>
          </p:nvSpPr>
          <p:spPr>
            <a:xfrm>
              <a:off x="0" y="-38100"/>
              <a:ext cx="4188223" cy="182151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29475" y="2854345"/>
            <a:ext cx="15229050" cy="5217795"/>
          </a:xfrm>
          <a:prstGeom prst="rect">
            <a:avLst/>
          </a:prstGeom>
        </p:spPr>
        <p:txBody>
          <a:bodyPr lIns="0" tIns="0" rIns="0" bIns="0" rtlCol="0" anchor="t">
            <a:spAutoFit/>
          </a:bodyPr>
          <a:lstStyle/>
          <a:p>
            <a:pPr marL="582927" lvl="1" indent="-291463">
              <a:lnSpc>
                <a:spcPts val="3779"/>
              </a:lnSpc>
              <a:buFont typeface="Arial"/>
              <a:buChar char="•"/>
            </a:pPr>
            <a:r>
              <a:rPr lang="en-US" sz="2699">
                <a:solidFill>
                  <a:srgbClr val="FFFFFF"/>
                </a:solidFill>
                <a:latin typeface="Montserrat"/>
              </a:rPr>
              <a:t>The global AI in Fashion market will expand significantly by 41.50% CAGR between 2023 and 2030.</a:t>
            </a:r>
          </a:p>
          <a:p>
            <a:pPr marL="582927" lvl="1" indent="-291463">
              <a:lnSpc>
                <a:spcPts val="3779"/>
              </a:lnSpc>
              <a:buFont typeface="Arial"/>
              <a:buChar char="•"/>
            </a:pPr>
            <a:r>
              <a:rPr lang="en-US" sz="2699">
                <a:solidFill>
                  <a:srgbClr val="FFFFFF"/>
                </a:solidFill>
                <a:latin typeface="Montserrat"/>
              </a:rPr>
              <a:t>North American AI in Fashion held the major market of more than 40% of the global revenue with a market size of USD 450.08 million in 2023 and will grow at a compound annual growth rate (CAGR) of 3.7% from 2023 to 2030.</a:t>
            </a:r>
          </a:p>
          <a:p>
            <a:pPr marL="582927" lvl="1" indent="-291463">
              <a:lnSpc>
                <a:spcPts val="3779"/>
              </a:lnSpc>
              <a:buFont typeface="Arial"/>
              <a:buChar char="•"/>
            </a:pPr>
            <a:r>
              <a:rPr lang="en-US" sz="2699">
                <a:solidFill>
                  <a:srgbClr val="FFFFFF"/>
                </a:solidFill>
                <a:latin typeface="Montserrat"/>
              </a:rPr>
              <a:t>Europe AI in Fashion market has more than 30% of the global revenue with a market size of USD 337.56 million in 2023 and will grow at a compound annual growth rate (CAGR) of 40.0% from 2023 to 2030.</a:t>
            </a:r>
          </a:p>
          <a:p>
            <a:pPr marL="582927" lvl="1" indent="-291463">
              <a:lnSpc>
                <a:spcPts val="3779"/>
              </a:lnSpc>
              <a:buFont typeface="Arial"/>
              <a:buChar char="•"/>
            </a:pPr>
            <a:r>
              <a:rPr lang="en-US" sz="2699">
                <a:solidFill>
                  <a:srgbClr val="FFFFFF"/>
                </a:solidFill>
                <a:latin typeface="Montserrat"/>
              </a:rPr>
              <a:t>The demand for Ai in Fashions is rising due to personalized customer experiences and supply chain optimization.</a:t>
            </a:r>
          </a:p>
          <a:p>
            <a:pPr marL="582927" lvl="1" indent="-291463">
              <a:lnSpc>
                <a:spcPts val="3779"/>
              </a:lnSpc>
              <a:buFont typeface="Arial"/>
              <a:buChar char="•"/>
            </a:pPr>
            <a:r>
              <a:rPr lang="en-US" sz="2699">
                <a:solidFill>
                  <a:srgbClr val="FFFFFF"/>
                </a:solidFill>
                <a:latin typeface="Montserrat"/>
              </a:rPr>
              <a:t>Demand for solutions remains higher in the AI Fashion market.</a:t>
            </a:r>
          </a:p>
        </p:txBody>
      </p:sp>
      <p:sp>
        <p:nvSpPr>
          <p:cNvPr id="7" name="TextBox 7"/>
          <p:cNvSpPr txBox="1"/>
          <p:nvPr/>
        </p:nvSpPr>
        <p:spPr>
          <a:xfrm>
            <a:off x="4522848" y="1935956"/>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28700"/>
            <a:ext cx="8411758" cy="9189316"/>
          </a:xfrm>
          <a:custGeom>
            <a:rect l="l" t="t" r="r" b="b"/>
            <a:pathLst>
              <a:path w="8411758" h="9189316">
                <a:moveTo>
                  <a:pt x="0" y="0"/>
                </a:moveTo>
                <a:lnTo>
                  <a:pt x="8411758" y="0"/>
                </a:lnTo>
                <a:lnTo>
                  <a:pt x="8411758" y="9189316"/>
                </a:lnTo>
                <a:lnTo>
                  <a:pt x="0" y="9189316"/>
                </a:lnTo>
                <a:lnTo>
                  <a:pt x="0" y="0"/>
                </a:lnTo>
                <a:close/>
              </a:path>
            </a:pathLst>
          </a:custGeom>
          <a:blipFill>
            <a:blip r:embed="rId2"/>
            <a:stretch>
              <a:fillRect l="-16806" t="-21153" r="-38655" b="-36923"/>
            </a:stretch>
          </a:blipFill>
        </p:spPr>
        <p:txBody>
          <a:bodyPr/>
          <a:lstStyle/>
          <a:p/>
        </p:txBody>
      </p:sp>
      <p:sp>
        <p:nvSpPr>
          <p:cNvPr id="3" name="Freeform 3"/>
          <p:cNvSpPr/>
          <p:nvPr/>
        </p:nvSpPr>
        <p:spPr>
          <a:xfrm>
            <a:off x="8411758" y="2167748"/>
            <a:ext cx="5419375" cy="1392381"/>
          </a:xfrm>
          <a:custGeom>
            <a:rect l="l" t="t" r="r" b="b"/>
            <a:pathLst>
              <a:path w="5419375" h="1392381">
                <a:moveTo>
                  <a:pt x="0" y="0"/>
                </a:moveTo>
                <a:lnTo>
                  <a:pt x="5419375" y="0"/>
                </a:lnTo>
                <a:lnTo>
                  <a:pt x="5419375" y="1392381"/>
                </a:lnTo>
                <a:lnTo>
                  <a:pt x="0" y="1392381"/>
                </a:lnTo>
                <a:lnTo>
                  <a:pt x="0" y="0"/>
                </a:lnTo>
                <a:close/>
              </a:path>
            </a:pathLst>
          </a:custGeom>
          <a:blipFill>
            <a:blip r:embed="rId3"/>
            <a:stretch>
              <a:fillRect t="-6288" b="-6288"/>
            </a:stretch>
          </a:blipFill>
        </p:spPr>
        <p:txBody>
          <a:bodyPr/>
          <a:lstStyle/>
          <a:p/>
        </p:txBody>
      </p:sp>
      <p:sp>
        <p:nvSpPr>
          <p:cNvPr id="4" name="Freeform 4"/>
          <p:cNvSpPr/>
          <p:nvPr/>
        </p:nvSpPr>
        <p:spPr>
          <a:xfrm>
            <a:off x="14375780" y="1535996"/>
            <a:ext cx="3122137" cy="2374180"/>
          </a:xfrm>
          <a:custGeom>
            <a:rect l="l" t="t" r="r" b="b"/>
            <a:pathLst>
              <a:path w="3122137" h="2374180">
                <a:moveTo>
                  <a:pt x="0" y="0"/>
                </a:moveTo>
                <a:lnTo>
                  <a:pt x="3122137" y="0"/>
                </a:lnTo>
                <a:lnTo>
                  <a:pt x="3122137" y="2374180"/>
                </a:lnTo>
                <a:lnTo>
                  <a:pt x="0" y="2374180"/>
                </a:lnTo>
                <a:lnTo>
                  <a:pt x="0" y="0"/>
                </a:lnTo>
                <a:close/>
              </a:path>
            </a:pathLst>
          </a:custGeom>
          <a:blipFill>
            <a:blip r:embed="rId4"/>
            <a:stretch>
              <a:fillRect t="-11259" b="-20243"/>
            </a:stretch>
          </a:blipFill>
        </p:spPr>
        <p:txBody>
          <a:bodyPr/>
          <a:lstStyle/>
          <a:p/>
        </p:txBody>
      </p:sp>
      <p:sp>
        <p:nvSpPr>
          <p:cNvPr id="5" name="Freeform 5"/>
          <p:cNvSpPr/>
          <p:nvPr/>
        </p:nvSpPr>
        <p:spPr>
          <a:xfrm>
            <a:off x="8411758" y="3714618"/>
            <a:ext cx="4730037" cy="1534424"/>
          </a:xfrm>
          <a:custGeom>
            <a:rect l="l" t="t" r="r" b="b"/>
            <a:pathLst>
              <a:path w="4730037" h="1534424">
                <a:moveTo>
                  <a:pt x="0" y="0"/>
                </a:moveTo>
                <a:lnTo>
                  <a:pt x="4730037" y="0"/>
                </a:lnTo>
                <a:lnTo>
                  <a:pt x="4730037" y="1534424"/>
                </a:lnTo>
                <a:lnTo>
                  <a:pt x="0" y="1534424"/>
                </a:lnTo>
                <a:lnTo>
                  <a:pt x="0" y="0"/>
                </a:lnTo>
                <a:close/>
              </a:path>
            </a:pathLst>
          </a:custGeom>
          <a:blipFill>
            <a:blip r:embed="rId5"/>
            <a:stretch>
              <a:fillRect l="-12261" t="-55213" r="-11216" b="-58894"/>
            </a:stretch>
          </a:blipFill>
        </p:spPr>
        <p:txBody>
          <a:bodyPr/>
          <a:lstStyle/>
          <a:p/>
        </p:txBody>
      </p:sp>
      <p:sp>
        <p:nvSpPr>
          <p:cNvPr id="6" name="Freeform 6"/>
          <p:cNvSpPr/>
          <p:nvPr/>
        </p:nvSpPr>
        <p:spPr>
          <a:xfrm>
            <a:off x="13725615" y="4191882"/>
            <a:ext cx="3533685" cy="2114322"/>
          </a:xfrm>
          <a:custGeom>
            <a:rect l="l" t="t" r="r" b="b"/>
            <a:pathLst>
              <a:path w="3533685" h="2114322">
                <a:moveTo>
                  <a:pt x="0" y="0"/>
                </a:moveTo>
                <a:lnTo>
                  <a:pt x="3533685" y="0"/>
                </a:lnTo>
                <a:lnTo>
                  <a:pt x="3533685" y="2114321"/>
                </a:lnTo>
                <a:lnTo>
                  <a:pt x="0" y="2114321"/>
                </a:lnTo>
                <a:lnTo>
                  <a:pt x="0" y="0"/>
                </a:lnTo>
                <a:close/>
              </a:path>
            </a:pathLst>
          </a:custGeom>
          <a:blipFill>
            <a:blip r:embed="rId6"/>
            <a:stretch>
              <a:fillRect/>
            </a:stretch>
          </a:blipFill>
        </p:spPr>
        <p:txBody>
          <a:bodyPr/>
          <a:lstStyle/>
          <a:p/>
        </p:txBody>
      </p:sp>
      <p:sp>
        <p:nvSpPr>
          <p:cNvPr id="7" name="Freeform 7"/>
          <p:cNvSpPr/>
          <p:nvPr/>
        </p:nvSpPr>
        <p:spPr>
          <a:xfrm>
            <a:off x="9144000" y="5372744"/>
            <a:ext cx="2718627" cy="1344587"/>
          </a:xfrm>
          <a:custGeom>
            <a:rect l="l" t="t" r="r" b="b"/>
            <a:pathLst>
              <a:path w="2718627" h="1344587">
                <a:moveTo>
                  <a:pt x="0" y="0"/>
                </a:moveTo>
                <a:lnTo>
                  <a:pt x="2718627" y="0"/>
                </a:lnTo>
                <a:lnTo>
                  <a:pt x="2718627" y="1344588"/>
                </a:lnTo>
                <a:lnTo>
                  <a:pt x="0" y="1344588"/>
                </a:lnTo>
                <a:lnTo>
                  <a:pt x="0" y="0"/>
                </a:lnTo>
                <a:close/>
              </a:path>
            </a:pathLst>
          </a:custGeom>
          <a:blipFill>
            <a:blip r:embed="rId7"/>
            <a:stretch>
              <a:fillRect/>
            </a:stretch>
          </a:blipFill>
        </p:spPr>
        <p:txBody>
          <a:bodyPr/>
          <a:lstStyle/>
          <a:p/>
        </p:txBody>
      </p:sp>
      <p:sp>
        <p:nvSpPr>
          <p:cNvPr id="8" name="Freeform 8"/>
          <p:cNvSpPr/>
          <p:nvPr/>
        </p:nvSpPr>
        <p:spPr>
          <a:xfrm>
            <a:off x="11128436" y="6841034"/>
            <a:ext cx="3887381" cy="1348177"/>
          </a:xfrm>
          <a:custGeom>
            <a:rect l="l" t="t" r="r" b="b"/>
            <a:pathLst>
              <a:path w="3887381" h="1348177">
                <a:moveTo>
                  <a:pt x="0" y="0"/>
                </a:moveTo>
                <a:lnTo>
                  <a:pt x="3887381" y="0"/>
                </a:lnTo>
                <a:lnTo>
                  <a:pt x="3887381" y="1348177"/>
                </a:lnTo>
                <a:lnTo>
                  <a:pt x="0" y="1348177"/>
                </a:lnTo>
                <a:lnTo>
                  <a:pt x="0" y="0"/>
                </a:lnTo>
                <a:close/>
              </a:path>
            </a:pathLst>
          </a:custGeom>
          <a:blipFill>
            <a:blip r:embed="rId8"/>
            <a:stretch>
              <a:fillRect/>
            </a:stretch>
          </a:blipFill>
        </p:spPr>
        <p:txBody>
          <a:bodyPr/>
          <a:lstStyle/>
          <a:p/>
        </p:txBody>
      </p:sp>
      <p:sp>
        <p:nvSpPr>
          <p:cNvPr id="9" name="Freeform 9"/>
          <p:cNvSpPr/>
          <p:nvPr/>
        </p:nvSpPr>
        <p:spPr>
          <a:xfrm>
            <a:off x="8861056" y="7487710"/>
            <a:ext cx="1819705" cy="2522773"/>
          </a:xfrm>
          <a:custGeom>
            <a:rect l="l" t="t" r="r" b="b"/>
            <a:pathLst>
              <a:path w="1819705" h="2522773">
                <a:moveTo>
                  <a:pt x="0" y="0"/>
                </a:moveTo>
                <a:lnTo>
                  <a:pt x="1819705" y="0"/>
                </a:lnTo>
                <a:lnTo>
                  <a:pt x="1819705" y="2522773"/>
                </a:lnTo>
                <a:lnTo>
                  <a:pt x="0" y="2522773"/>
                </a:lnTo>
                <a:lnTo>
                  <a:pt x="0" y="0"/>
                </a:lnTo>
                <a:close/>
              </a:path>
            </a:pathLst>
          </a:custGeom>
          <a:blipFill>
            <a:blip r:embed="rId9"/>
            <a:stretch>
              <a:fillRect/>
            </a:stretch>
          </a:blipFill>
        </p:spPr>
        <p:txBody>
          <a:bodyPr/>
          <a:lstStyle/>
          <a:p/>
        </p:txBody>
      </p:sp>
      <p:sp>
        <p:nvSpPr>
          <p:cNvPr id="10" name="Freeform 10"/>
          <p:cNvSpPr/>
          <p:nvPr/>
        </p:nvSpPr>
        <p:spPr>
          <a:xfrm>
            <a:off x="11183652" y="8724041"/>
            <a:ext cx="6075648" cy="1562959"/>
          </a:xfrm>
          <a:custGeom>
            <a:rect l="l" t="t" r="r" b="b"/>
            <a:pathLst>
              <a:path w="6075648" h="1562959">
                <a:moveTo>
                  <a:pt x="0" y="0"/>
                </a:moveTo>
                <a:lnTo>
                  <a:pt x="6075648" y="0"/>
                </a:lnTo>
                <a:lnTo>
                  <a:pt x="6075648" y="1562959"/>
                </a:lnTo>
                <a:lnTo>
                  <a:pt x="0" y="1562959"/>
                </a:lnTo>
                <a:lnTo>
                  <a:pt x="0" y="0"/>
                </a:lnTo>
                <a:close/>
              </a:path>
            </a:pathLst>
          </a:custGeom>
          <a:blipFill>
            <a:blip r:embed="rId10"/>
            <a:stretch>
              <a:fillRect/>
            </a:stretch>
          </a:blipFill>
        </p:spPr>
        <p:txBody>
          <a:bodyPr/>
          <a:lstStyle/>
          <a:p/>
        </p:txBody>
      </p:sp>
      <p:sp>
        <p:nvSpPr>
          <p:cNvPr id="11" name="Freeform 11"/>
          <p:cNvSpPr/>
          <p:nvPr/>
        </p:nvSpPr>
        <p:spPr>
          <a:xfrm>
            <a:off x="15319163" y="6591953"/>
            <a:ext cx="2726996" cy="2374180"/>
          </a:xfrm>
          <a:custGeom>
            <a:rect l="l" t="t" r="r" b="b"/>
            <a:pathLst>
              <a:path w="2726996" h="2374180">
                <a:moveTo>
                  <a:pt x="0" y="0"/>
                </a:moveTo>
                <a:lnTo>
                  <a:pt x="2726996" y="0"/>
                </a:lnTo>
                <a:lnTo>
                  <a:pt x="2726996" y="2374181"/>
                </a:lnTo>
                <a:lnTo>
                  <a:pt x="0" y="2374181"/>
                </a:lnTo>
                <a:lnTo>
                  <a:pt x="0" y="0"/>
                </a:lnTo>
                <a:close/>
              </a:path>
            </a:pathLst>
          </a:custGeom>
          <a:blipFill>
            <a:blip r:embed="rId11"/>
            <a:stretch>
              <a:fillRect t="-8021" b="-6839"/>
            </a:stretch>
          </a:blipFill>
        </p:spPr>
        <p:txBody>
          <a:bodyPr/>
          <a:lstStyle/>
          <a:p/>
        </p:txBody>
      </p:sp>
      <p:sp>
        <p:nvSpPr>
          <p:cNvPr id="12" name="TextBox 12"/>
          <p:cNvSpPr txBox="1"/>
          <p:nvPr/>
        </p:nvSpPr>
        <p:spPr>
          <a:xfrm>
            <a:off x="9499630" y="67874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3tpumv9e"/>
              </a:rPr>
              <a:t> https://tinyurl.com/3tpumv9e</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AI in Fashion Market Report 2024</dc:title>
  <cp:lastModifiedBy>decipher market</cp:lastModifiedBy>
  <cp:revision>3</cp:revision>
  <dcterms:created xsi:type="dcterms:W3CDTF">2006-08-16T00:00:00Z</dcterms:created>
  <dcterms:modified xsi:type="dcterms:W3CDTF">2024-03-11T15:38:55Z</dcterms:modified>
</cp:coreProperties>
</file>