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Bold" panose="020B0604020202020204" charset="0"/>
      <p:regular r:id="rId12"/>
    </p:embeddedFont>
    <p:embeddedFont>
      <p:font typeface="Barlow Semi-Bold"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1" panose="020B0604020202020204" charset="0"/>
      <p:regular r:id="rId18"/>
    </p:embeddedFont>
    <p:embeddedFont>
      <p:font typeface="Lato 2" panose="020B0604020202020204" charset="0"/>
      <p:regular r:id="rId19"/>
    </p:embeddedFont>
    <p:embeddedFont>
      <p:font typeface="Lato 2 Bold" panose="020B0604020202020204" charset="0"/>
      <p:regular r:id="rId20"/>
    </p:embeddedFont>
    <p:embeddedFont>
      <p:font typeface="Now" panose="020B0604020202020204" charset="0"/>
      <p:regular r:id="rId21"/>
    </p:embeddedFont>
    <p:embeddedFont>
      <p:font typeface="Now Medium" panose="020B0604020202020204" charset="0"/>
      <p:regular r:id="rId22"/>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tinyurl.com/2p8kvbz2"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5022" b="0"/>
            </a:stretch>
          </a:blipFill>
        </p:spPr>
        <p:txBody>
          <a:bodyPr/>
          <a:lstStyle/>
          <a:p/>
        </p:txBody>
      </p:sp>
      <p:grpSp>
        <p:nvGrpSpPr>
          <p:cNvPr id="3" name="Group 3"/>
          <p:cNvGrpSpPr/>
          <p:nvPr/>
        </p:nvGrpSpPr>
        <p:grpSpPr>
          <a:xfrm>
            <a:off x="0" y="0"/>
            <a:ext cx="9519049" cy="10287000"/>
            <a:chExt cx="2536924" cy="2741591"/>
          </a:xfrm>
        </p:grpSpPr>
        <p:sp>
          <p:nvSpPr>
            <p:cNvPr id="4" name="Freeform 4"/>
            <p:cNvSpPr/>
            <p:nvPr/>
          </p:nvSpPr>
          <p:spPr>
            <a:xfrm>
              <a:off x="0" y="0"/>
              <a:ext cx="2536924" cy="2741591"/>
            </a:xfrm>
            <a:custGeom>
              <a:rect l="l" t="t" r="r" b="b"/>
              <a:pathLst>
                <a:path w="2536924" h="2741591">
                  <a:moveTo>
                    <a:pt x="0" y="0"/>
                  </a:moveTo>
                  <a:lnTo>
                    <a:pt x="2536924" y="0"/>
                  </a:lnTo>
                  <a:lnTo>
                    <a:pt x="2536924" y="2741591"/>
                  </a:lnTo>
                  <a:lnTo>
                    <a:pt x="0" y="2741591"/>
                  </a:lnTo>
                  <a:close/>
                </a:path>
              </a:pathLst>
            </a:custGeom>
            <a:solidFill>
              <a:srgbClr val="17222E"/>
            </a:solidFill>
          </p:spPr>
          <p:txBody>
            <a:bodyPr/>
            <a:lstStyle/>
            <a:p/>
          </p:txBody>
        </p:sp>
      </p:grpSp>
      <p:sp>
        <p:nvSpPr>
          <p:cNvPr id="5" name="TextBox 5"/>
          <p:cNvSpPr txBox="1"/>
          <p:nvPr/>
        </p:nvSpPr>
        <p:spPr>
          <a:xfrm>
            <a:off x="214314" y="3192571"/>
            <a:ext cx="9304735" cy="4062651"/>
          </a:xfrm>
          <a:prstGeom prst="rect">
            <a:avLst/>
          </a:prstGeom>
        </p:spPr>
        <p:txBody>
          <a:bodyPr lIns="0" tIns="0" rIns="0" bIns="0" rtlCol="0" anchor="t">
            <a:spAutoFit/>
          </a:bodyPr>
          <a:lstStyle/>
          <a:p>
            <a:r>
              <a:rPr lang="en-US" sz="6600" spc="667">
                <a:solidFill>
                  <a:srgbClr val="FFFFFF"/>
                </a:solidFill>
                <a:latin typeface="Lato 1"/>
              </a:rPr>
              <a:t>GLOBAL</a:t>
            </a:r>
          </a:p>
          <a:p>
            <a:r>
              <a:rPr lang="en-US" sz="6600" spc="667">
                <a:solidFill>
                  <a:srgbClr val="FFFFFF"/>
                </a:solidFill>
                <a:latin typeface="Lato 1"/>
              </a:rPr>
              <a:t>AI BASED CAMERA MARKET REPORT</a:t>
            </a:r>
          </a:p>
          <a:p>
            <a:r>
              <a:rPr lang="en-US" sz="6600" spc="667">
                <a:solidFill>
                  <a:srgbClr val="FFFFFF"/>
                </a:solidFill>
                <a:latin typeface="Lato 1"/>
              </a:rPr>
              <a:t>2024</a:t>
            </a:r>
          </a:p>
        </p:txBody>
      </p:sp>
      <p:sp>
        <p:nvSpPr>
          <p:cNvPr id="6" name="TextBox 6"/>
          <p:cNvSpPr txBox="1"/>
          <p:nvPr/>
        </p:nvSpPr>
        <p:spPr>
          <a:xfrm>
            <a:off x="214314" y="9416867"/>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4" r="-74"/>
            </a:stretch>
          </a:blipFill>
        </p:spPr>
        <p:txBody>
          <a:bodyPr/>
          <a:lstStyle/>
          <a:p/>
        </p:txBody>
      </p:sp>
      <p:sp>
        <p:nvSpPr>
          <p:cNvPr id="3" name="TextBox 3"/>
          <p:cNvSpPr txBox="1"/>
          <p:nvPr/>
        </p:nvSpPr>
        <p:spPr>
          <a:xfrm>
            <a:off x="363682" y="5704840"/>
            <a:ext cx="11819659" cy="3553460"/>
          </a:xfrm>
          <a:prstGeom prst="rect">
            <a:avLst/>
          </a:prstGeom>
        </p:spPr>
        <p:txBody>
          <a:bodyPr lIns="0" tIns="0" rIns="0" bIns="0" rtlCol="0" anchor="t">
            <a:spAutoFit/>
          </a:bodyPr>
          <a:lstStyle/>
          <a:p>
            <a:pPr>
              <a:lnSpc>
                <a:spcPts val="4720"/>
              </a:lnSpc>
              <a:spcBef>
                <a:spcPct val="0"/>
              </a:spcBef>
            </a:pPr>
            <a:r>
              <a:rPr lang="en-US" sz="4000" spc="376">
                <a:solidFill>
                  <a:srgbClr val="000000"/>
                </a:solidFill>
                <a:latin typeface="Lato 1"/>
              </a:rPr>
              <a:t>AI cameras enhance photography by automating complex tasks and introducing new capabilities. They can recognize and track objects, adjust settings based on the scene, and improve image quality through noise reduction and enhanced sharpness.</a:t>
            </a:r>
          </a:p>
        </p:txBody>
      </p:sp>
      <p:sp>
        <p:nvSpPr>
          <p:cNvPr id="4" name="TextBox 4"/>
          <p:cNvSpPr txBox="1"/>
          <p:nvPr/>
        </p:nvSpPr>
        <p:spPr>
          <a:xfrm>
            <a:off x="731260" y="1194185"/>
            <a:ext cx="6694344" cy="1120775"/>
          </a:xfrm>
          <a:prstGeom prst="rect">
            <a:avLst/>
          </a:prstGeom>
        </p:spPr>
        <p:txBody>
          <a:bodyPr lIns="0" tIns="0" rIns="0" bIns="0" rtlCol="0" anchor="t">
            <a:spAutoFit/>
          </a:bodyPr>
          <a:lstStyle/>
          <a:p>
            <a:pPr algn="ctr">
              <a:lnSpc>
                <a:spcPts val="9100"/>
              </a:lnSpc>
            </a:pPr>
            <a:r>
              <a:rPr lang="en-US" sz="6500">
                <a:solidFill>
                  <a:srgbClr val="FFFFFF"/>
                </a:solidFill>
                <a:latin typeface="Now"/>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169" r="-2465"/>
            </a:stretch>
          </a:blipFill>
        </p:spPr>
        <p:txBody>
          <a:bodyPr/>
          <a:lstStyle/>
          <a:p/>
        </p:txBody>
      </p:sp>
      <p:sp>
        <p:nvSpPr>
          <p:cNvPr id="3" name="TextBox 3"/>
          <p:cNvSpPr txBox="1"/>
          <p:nvPr/>
        </p:nvSpPr>
        <p:spPr>
          <a:xfrm>
            <a:off x="5963462" y="1058415"/>
            <a:ext cx="6361076" cy="761363"/>
          </a:xfrm>
          <a:prstGeom prst="rect">
            <a:avLst/>
          </a:prstGeom>
        </p:spPr>
        <p:txBody>
          <a:bodyPr lIns="0" tIns="0" rIns="0" bIns="0" rtlCol="0" anchor="t">
            <a:spAutoFit/>
          </a:bodyPr>
          <a:lstStyle/>
          <a:p>
            <a:pPr algn="ctr">
              <a:lnSpc>
                <a:spcPts val="5329"/>
              </a:lnSpc>
            </a:pPr>
            <a:r>
              <a:rPr lang="en-US" sz="6499" spc="-467">
                <a:solidFill>
                  <a:srgbClr val="000000"/>
                </a:solidFill>
                <a:latin typeface="Now"/>
              </a:rPr>
              <a:t>KEY INSIGHTS</a:t>
            </a:r>
          </a:p>
        </p:txBody>
      </p:sp>
      <p:sp>
        <p:nvSpPr>
          <p:cNvPr id="4" name="Freeform 4"/>
          <p:cNvSpPr/>
          <p:nvPr/>
        </p:nvSpPr>
        <p:spPr>
          <a:xfrm>
            <a:off x="9978716" y="7456140"/>
            <a:ext cx="7771606" cy="2411708"/>
          </a:xfrm>
          <a:custGeom>
            <a:rect l="l" t="t" r="r" b="b"/>
            <a:pathLst>
              <a:path w="7771606" h="2411708">
                <a:moveTo>
                  <a:pt x="0" y="0"/>
                </a:moveTo>
                <a:lnTo>
                  <a:pt x="7771606" y="0"/>
                </a:lnTo>
                <a:lnTo>
                  <a:pt x="7771606" y="2411708"/>
                </a:lnTo>
                <a:lnTo>
                  <a:pt x="0" y="241170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5" name="Group 5"/>
          <p:cNvGrpSpPr/>
          <p:nvPr/>
        </p:nvGrpSpPr>
        <p:grpSpPr>
          <a:xfrm>
            <a:off x="9742373" y="7205135"/>
            <a:ext cx="8244290" cy="1640210"/>
            <a:chExt cx="2156186" cy="428975"/>
          </a:xfrm>
        </p:grpSpPr>
        <p:sp>
          <p:nvSpPr>
            <p:cNvPr id="6" name="Freeform 6"/>
            <p:cNvSpPr/>
            <p:nvPr/>
          </p:nvSpPr>
          <p:spPr>
            <a:xfrm>
              <a:off x="0" y="0"/>
              <a:ext cx="2156186" cy="428975"/>
            </a:xfrm>
            <a:custGeom>
              <a:rect l="l" t="t" r="r" b="b"/>
              <a:pathLst>
                <a:path w="2156186" h="428975">
                  <a:moveTo>
                    <a:pt x="28172" y="0"/>
                  </a:moveTo>
                  <a:lnTo>
                    <a:pt x="2128014" y="0"/>
                  </a:lnTo>
                  <a:cubicBezTo>
                    <a:pt x="2143573" y="0"/>
                    <a:pt x="2156186" y="12613"/>
                    <a:pt x="2156186" y="28172"/>
                  </a:cubicBezTo>
                  <a:lnTo>
                    <a:pt x="2156186" y="400803"/>
                  </a:lnTo>
                  <a:cubicBezTo>
                    <a:pt x="2156186" y="408275"/>
                    <a:pt x="2153218" y="415441"/>
                    <a:pt x="2147935" y="420724"/>
                  </a:cubicBezTo>
                  <a:cubicBezTo>
                    <a:pt x="2142651" y="426007"/>
                    <a:pt x="2135486" y="428975"/>
                    <a:pt x="2128014" y="428975"/>
                  </a:cubicBezTo>
                  <a:lnTo>
                    <a:pt x="28172" y="428975"/>
                  </a:lnTo>
                  <a:cubicBezTo>
                    <a:pt x="12613" y="428975"/>
                    <a:pt x="0" y="416362"/>
                    <a:pt x="0" y="400803"/>
                  </a:cubicBezTo>
                  <a:lnTo>
                    <a:pt x="0" y="28172"/>
                  </a:lnTo>
                  <a:cubicBezTo>
                    <a:pt x="0" y="12613"/>
                    <a:pt x="12613" y="0"/>
                    <a:pt x="28172" y="0"/>
                  </a:cubicBezTo>
                  <a:close/>
                </a:path>
              </a:pathLst>
            </a:custGeom>
            <a:solidFill>
              <a:srgbClr val="1E3048"/>
            </a:solidFill>
          </p:spPr>
          <p:txBody>
            <a:bodyPr/>
            <a:lstStyle/>
            <a:p/>
          </p:txBody>
        </p:sp>
        <p:sp>
          <p:nvSpPr>
            <p:cNvPr id="7" name="TextBox 7"/>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8" name="Freeform 8"/>
          <p:cNvSpPr/>
          <p:nvPr/>
        </p:nvSpPr>
        <p:spPr>
          <a:xfrm>
            <a:off x="9978716" y="5365697"/>
            <a:ext cx="7771606" cy="2411708"/>
          </a:xfrm>
          <a:custGeom>
            <a:rect l="l" t="t" r="r" b="b"/>
            <a:pathLst>
              <a:path w="7771606" h="2411708">
                <a:moveTo>
                  <a:pt x="0" y="0"/>
                </a:moveTo>
                <a:lnTo>
                  <a:pt x="7771606" y="0"/>
                </a:lnTo>
                <a:lnTo>
                  <a:pt x="7771606" y="2411708"/>
                </a:lnTo>
                <a:lnTo>
                  <a:pt x="0" y="241170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9" name="Group 9"/>
          <p:cNvGrpSpPr/>
          <p:nvPr/>
        </p:nvGrpSpPr>
        <p:grpSpPr>
          <a:xfrm>
            <a:off x="9742373" y="5117294"/>
            <a:ext cx="8244290" cy="1640210"/>
            <a:chExt cx="2156186" cy="428975"/>
          </a:xfrm>
        </p:grpSpPr>
        <p:sp>
          <p:nvSpPr>
            <p:cNvPr id="10" name="Freeform 10"/>
            <p:cNvSpPr/>
            <p:nvPr/>
          </p:nvSpPr>
          <p:spPr>
            <a:xfrm>
              <a:off x="0" y="0"/>
              <a:ext cx="2156186" cy="428975"/>
            </a:xfrm>
            <a:custGeom>
              <a:rect l="l" t="t" r="r" b="b"/>
              <a:pathLst>
                <a:path w="2156186" h="428975">
                  <a:moveTo>
                    <a:pt x="28172" y="0"/>
                  </a:moveTo>
                  <a:lnTo>
                    <a:pt x="2128014" y="0"/>
                  </a:lnTo>
                  <a:cubicBezTo>
                    <a:pt x="2143573" y="0"/>
                    <a:pt x="2156186" y="12613"/>
                    <a:pt x="2156186" y="28172"/>
                  </a:cubicBezTo>
                  <a:lnTo>
                    <a:pt x="2156186" y="400803"/>
                  </a:lnTo>
                  <a:cubicBezTo>
                    <a:pt x="2156186" y="408275"/>
                    <a:pt x="2153218" y="415441"/>
                    <a:pt x="2147935" y="420724"/>
                  </a:cubicBezTo>
                  <a:cubicBezTo>
                    <a:pt x="2142651" y="426007"/>
                    <a:pt x="2135486" y="428975"/>
                    <a:pt x="2128014" y="428975"/>
                  </a:cubicBezTo>
                  <a:lnTo>
                    <a:pt x="28172" y="428975"/>
                  </a:lnTo>
                  <a:cubicBezTo>
                    <a:pt x="12613" y="428975"/>
                    <a:pt x="0" y="416362"/>
                    <a:pt x="0" y="400803"/>
                  </a:cubicBezTo>
                  <a:lnTo>
                    <a:pt x="0" y="28172"/>
                  </a:lnTo>
                  <a:cubicBezTo>
                    <a:pt x="0" y="12613"/>
                    <a:pt x="12613" y="0"/>
                    <a:pt x="28172" y="0"/>
                  </a:cubicBezTo>
                  <a:close/>
                </a:path>
              </a:pathLst>
            </a:custGeom>
            <a:solidFill>
              <a:srgbClr val="53BF9D"/>
            </a:solidFill>
          </p:spPr>
          <p:txBody>
            <a:bodyPr/>
            <a:lstStyle/>
            <a:p/>
          </p:txBody>
        </p:sp>
        <p:sp>
          <p:nvSpPr>
            <p:cNvPr id="11" name="TextBox 11"/>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2" name="Freeform 12"/>
          <p:cNvSpPr/>
          <p:nvPr/>
        </p:nvSpPr>
        <p:spPr>
          <a:xfrm>
            <a:off x="9978716" y="3278646"/>
            <a:ext cx="7771606" cy="2411708"/>
          </a:xfrm>
          <a:custGeom>
            <a:rect l="l" t="t" r="r" b="b"/>
            <a:pathLst>
              <a:path w="7771606" h="2411708">
                <a:moveTo>
                  <a:pt x="0" y="0"/>
                </a:moveTo>
                <a:lnTo>
                  <a:pt x="7771606" y="0"/>
                </a:lnTo>
                <a:lnTo>
                  <a:pt x="7771606" y="2411708"/>
                </a:lnTo>
                <a:lnTo>
                  <a:pt x="0" y="2411708"/>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3" name="Group 13"/>
          <p:cNvGrpSpPr/>
          <p:nvPr/>
        </p:nvGrpSpPr>
        <p:grpSpPr>
          <a:xfrm>
            <a:off x="9742373" y="3029453"/>
            <a:ext cx="8244290" cy="1640210"/>
            <a:chExt cx="2156186" cy="428975"/>
          </a:xfrm>
        </p:grpSpPr>
        <p:sp>
          <p:nvSpPr>
            <p:cNvPr id="14" name="Freeform 14"/>
            <p:cNvSpPr/>
            <p:nvPr/>
          </p:nvSpPr>
          <p:spPr>
            <a:xfrm>
              <a:off x="0" y="0"/>
              <a:ext cx="2156186" cy="428975"/>
            </a:xfrm>
            <a:custGeom>
              <a:rect l="l" t="t" r="r" b="b"/>
              <a:pathLst>
                <a:path w="2156186" h="428975">
                  <a:moveTo>
                    <a:pt x="28172" y="0"/>
                  </a:moveTo>
                  <a:lnTo>
                    <a:pt x="2128014" y="0"/>
                  </a:lnTo>
                  <a:cubicBezTo>
                    <a:pt x="2143573" y="0"/>
                    <a:pt x="2156186" y="12613"/>
                    <a:pt x="2156186" y="28172"/>
                  </a:cubicBezTo>
                  <a:lnTo>
                    <a:pt x="2156186" y="400803"/>
                  </a:lnTo>
                  <a:cubicBezTo>
                    <a:pt x="2156186" y="408275"/>
                    <a:pt x="2153218" y="415441"/>
                    <a:pt x="2147935" y="420724"/>
                  </a:cubicBezTo>
                  <a:cubicBezTo>
                    <a:pt x="2142651" y="426007"/>
                    <a:pt x="2135486" y="428975"/>
                    <a:pt x="2128014" y="428975"/>
                  </a:cubicBezTo>
                  <a:lnTo>
                    <a:pt x="28172" y="428975"/>
                  </a:lnTo>
                  <a:cubicBezTo>
                    <a:pt x="12613" y="428975"/>
                    <a:pt x="0" y="416362"/>
                    <a:pt x="0" y="400803"/>
                  </a:cubicBezTo>
                  <a:lnTo>
                    <a:pt x="0" y="28172"/>
                  </a:lnTo>
                  <a:cubicBezTo>
                    <a:pt x="0" y="12613"/>
                    <a:pt x="12613" y="0"/>
                    <a:pt x="28172" y="0"/>
                  </a:cubicBezTo>
                  <a:close/>
                </a:path>
              </a:pathLst>
            </a:custGeom>
            <a:solidFill>
              <a:srgbClr val="1E3048"/>
            </a:solidFill>
          </p:spPr>
          <p:txBody>
            <a:bodyPr/>
            <a:lstStyle/>
            <a:p/>
          </p:txBody>
        </p:sp>
        <p:sp>
          <p:nvSpPr>
            <p:cNvPr id="15" name="TextBox 15"/>
            <p:cNvSpPr txBox="1"/>
            <p:nvPr/>
          </p:nvSpPr>
          <p:spPr>
            <a:xfrm>
              <a:off x="0" y="-38100"/>
              <a:ext cx="2156186" cy="467075"/>
            </a:xfrm>
            <a:prstGeom prst="rect">
              <a:avLst/>
            </a:prstGeom>
          </p:spPr>
          <p:txBody>
            <a:bodyPr lIns="50800" tIns="50800" rIns="50800" bIns="50800" rtlCol="0" anchor="ctr"/>
            <a:lstStyle/>
            <a:p>
              <a:pPr algn="ctr">
                <a:lnSpc>
                  <a:spcPts val="2823"/>
                </a:lnSpc>
              </a:pPr>
              <a:endParaRPr/>
            </a:p>
          </p:txBody>
        </p:sp>
      </p:grpSp>
      <p:sp>
        <p:nvSpPr>
          <p:cNvPr id="16" name="AutoShape 16"/>
          <p:cNvSpPr/>
          <p:nvPr/>
        </p:nvSpPr>
        <p:spPr>
          <a:xfrm flipH="1" flipV="1">
            <a:off x="11452191" y="3418523"/>
            <a:ext cx="0" cy="862070"/>
          </a:xfrm>
          <a:prstGeom prst="line">
            <a:avLst/>
          </a:prstGeom>
          <a:ln w="28575" cap="flat">
            <a:solidFill>
              <a:srgbClr val="FFFFFF"/>
            </a:solidFill>
            <a:prstDash val="solid"/>
            <a:headEnd type="none" w="sm" len="sm"/>
            <a:tailEnd type="none" w="sm" len="sm"/>
          </a:ln>
        </p:spPr>
        <p:txBody>
          <a:bodyPr/>
          <a:lstStyle/>
          <a:p/>
        </p:txBody>
      </p:sp>
      <p:sp>
        <p:nvSpPr>
          <p:cNvPr id="17" name="AutoShape 17"/>
          <p:cNvSpPr/>
          <p:nvPr/>
        </p:nvSpPr>
        <p:spPr>
          <a:xfrm flipH="1" flipV="1">
            <a:off x="11452191" y="5506364"/>
            <a:ext cx="0" cy="862070"/>
          </a:xfrm>
          <a:prstGeom prst="line">
            <a:avLst/>
          </a:prstGeom>
          <a:ln w="28575" cap="flat">
            <a:solidFill>
              <a:srgbClr val="FFFFFF"/>
            </a:solidFill>
            <a:prstDash val="solid"/>
            <a:headEnd type="none" w="sm" len="sm"/>
            <a:tailEnd type="none" w="sm" len="sm"/>
          </a:ln>
        </p:spPr>
        <p:txBody>
          <a:bodyPr/>
          <a:lstStyle/>
          <a:p/>
        </p:txBody>
      </p:sp>
      <p:sp>
        <p:nvSpPr>
          <p:cNvPr id="18" name="AutoShape 18"/>
          <p:cNvSpPr/>
          <p:nvPr/>
        </p:nvSpPr>
        <p:spPr>
          <a:xfrm flipH="1" flipV="1">
            <a:off x="11452191" y="7594205"/>
            <a:ext cx="0" cy="862070"/>
          </a:xfrm>
          <a:prstGeom prst="line">
            <a:avLst/>
          </a:prstGeom>
          <a:ln w="28575" cap="flat">
            <a:solidFill>
              <a:srgbClr val="FFFFFF"/>
            </a:solidFill>
            <a:prstDash val="solid"/>
            <a:headEnd type="none" w="sm" len="sm"/>
            <a:tailEnd type="none" w="sm" len="sm"/>
          </a:ln>
        </p:spPr>
        <p:txBody>
          <a:bodyPr/>
          <a:lstStyle/>
          <a:p/>
        </p:txBody>
      </p:sp>
      <p:sp>
        <p:nvSpPr>
          <p:cNvPr id="19" name="TextBox 19"/>
          <p:cNvSpPr txBox="1"/>
          <p:nvPr/>
        </p:nvSpPr>
        <p:spPr>
          <a:xfrm>
            <a:off x="11619781" y="3245187"/>
            <a:ext cx="5999600" cy="1239312"/>
          </a:xfrm>
          <a:prstGeom prst="rect">
            <a:avLst/>
          </a:prstGeom>
        </p:spPr>
        <p:txBody>
          <a:bodyPr lIns="0" tIns="0" rIns="0" bIns="0" rtlCol="0" anchor="t">
            <a:spAutoFit/>
          </a:bodyPr>
          <a:lstStyle/>
          <a:p>
            <a:pPr algn="ctr">
              <a:lnSpc>
                <a:spcPts val="4971"/>
              </a:lnSpc>
            </a:pPr>
            <a:r>
              <a:rPr lang="en-US" sz="3551" spc="113">
                <a:solidFill>
                  <a:srgbClr val="FFFFFF"/>
                </a:solidFill>
                <a:latin typeface="Barlow Semi-Bold"/>
              </a:rPr>
              <a:t>MARKET SIZE</a:t>
            </a:r>
          </a:p>
          <a:p>
            <a:pPr algn="ctr">
              <a:lnSpc>
                <a:spcPts val="4971"/>
              </a:lnSpc>
              <a:spcBef>
                <a:spcPct val="0"/>
              </a:spcBef>
            </a:pPr>
            <a:r>
              <a:rPr lang="en-US" sz="3551" spc="113">
                <a:solidFill>
                  <a:srgbClr val="FFFFFF"/>
                </a:solidFill>
                <a:latin typeface="Barlow Semi-Bold"/>
              </a:rPr>
              <a:t>7.45 billion</a:t>
            </a:r>
          </a:p>
        </p:txBody>
      </p:sp>
      <p:sp>
        <p:nvSpPr>
          <p:cNvPr id="20" name="TextBox 20"/>
          <p:cNvSpPr txBox="1"/>
          <p:nvPr/>
        </p:nvSpPr>
        <p:spPr>
          <a:xfrm>
            <a:off x="11619781" y="5284405"/>
            <a:ext cx="5999600" cy="1239312"/>
          </a:xfrm>
          <a:prstGeom prst="rect">
            <a:avLst/>
          </a:prstGeom>
        </p:spPr>
        <p:txBody>
          <a:bodyPr lIns="0" tIns="0" rIns="0" bIns="0" rtlCol="0" anchor="t">
            <a:spAutoFit/>
          </a:bodyPr>
          <a:lstStyle/>
          <a:p>
            <a:pPr algn="ctr">
              <a:lnSpc>
                <a:spcPts val="4971"/>
              </a:lnSpc>
            </a:pPr>
            <a:r>
              <a:rPr lang="en-US" sz="3551" spc="113">
                <a:solidFill>
                  <a:srgbClr val="FFFFFF"/>
                </a:solidFill>
                <a:latin typeface="Barlow Semi-Bold"/>
              </a:rPr>
              <a:t>FORECAST</a:t>
            </a:r>
          </a:p>
          <a:p>
            <a:pPr algn="ctr">
              <a:lnSpc>
                <a:spcPts val="4971"/>
              </a:lnSpc>
              <a:spcBef>
                <a:spcPct val="0"/>
              </a:spcBef>
            </a:pPr>
            <a:r>
              <a:rPr lang="en-US" sz="3551" spc="113">
                <a:solidFill>
                  <a:srgbClr val="FFFFFF"/>
                </a:solidFill>
                <a:latin typeface="Barlow Semi-Bold"/>
              </a:rPr>
              <a:t>23.6 billion</a:t>
            </a:r>
          </a:p>
        </p:txBody>
      </p:sp>
      <p:sp>
        <p:nvSpPr>
          <p:cNvPr id="21" name="TextBox 21"/>
          <p:cNvSpPr txBox="1"/>
          <p:nvPr/>
        </p:nvSpPr>
        <p:spPr>
          <a:xfrm>
            <a:off x="11619781" y="7389465"/>
            <a:ext cx="5999600" cy="1239312"/>
          </a:xfrm>
          <a:prstGeom prst="rect">
            <a:avLst/>
          </a:prstGeom>
        </p:spPr>
        <p:txBody>
          <a:bodyPr lIns="0" tIns="0" rIns="0" bIns="0" rtlCol="0" anchor="t">
            <a:spAutoFit/>
          </a:bodyPr>
          <a:lstStyle/>
          <a:p>
            <a:pPr algn="ctr">
              <a:lnSpc>
                <a:spcPts val="4971"/>
              </a:lnSpc>
            </a:pPr>
            <a:r>
              <a:rPr lang="en-US" sz="3551" spc="113">
                <a:solidFill>
                  <a:srgbClr val="FFFFFF"/>
                </a:solidFill>
                <a:latin typeface="Barlow Semi-Bold"/>
              </a:rPr>
              <a:t>CAGR</a:t>
            </a:r>
          </a:p>
          <a:p>
            <a:pPr algn="ctr">
              <a:lnSpc>
                <a:spcPts val="4971"/>
              </a:lnSpc>
              <a:spcBef>
                <a:spcPct val="0"/>
              </a:spcBef>
            </a:pPr>
            <a:r>
              <a:rPr lang="en-US" sz="3551" spc="113">
                <a:solidFill>
                  <a:srgbClr val="FFFFFF"/>
                </a:solidFill>
                <a:latin typeface="Barlow Semi-Bold"/>
              </a:rPr>
              <a:t>15.4%</a:t>
            </a:r>
          </a:p>
        </p:txBody>
      </p:sp>
      <p:sp>
        <p:nvSpPr>
          <p:cNvPr id="22" name="TextBox 22"/>
          <p:cNvSpPr txBox="1"/>
          <p:nvPr/>
        </p:nvSpPr>
        <p:spPr>
          <a:xfrm>
            <a:off x="9874477" y="3560897"/>
            <a:ext cx="1491514" cy="607892"/>
          </a:xfrm>
          <a:prstGeom prst="rect">
            <a:avLst/>
          </a:prstGeom>
        </p:spPr>
        <p:txBody>
          <a:bodyPr lIns="0" tIns="0" rIns="0" bIns="0" rtlCol="0" anchor="t">
            <a:spAutoFit/>
          </a:bodyPr>
          <a:lstStyle/>
          <a:p>
            <a:pPr algn="ctr">
              <a:lnSpc>
                <a:spcPts val="4971"/>
              </a:lnSpc>
              <a:spcBef>
                <a:spcPct val="0"/>
              </a:spcBef>
            </a:pPr>
            <a:r>
              <a:rPr lang="en-US" sz="3551" spc="113">
                <a:solidFill>
                  <a:srgbClr val="FFFFFF"/>
                </a:solidFill>
                <a:latin typeface="Barlow Semi-Bold"/>
              </a:rPr>
              <a:t>2022</a:t>
            </a:r>
          </a:p>
        </p:txBody>
      </p:sp>
      <p:sp>
        <p:nvSpPr>
          <p:cNvPr id="23" name="TextBox 23"/>
          <p:cNvSpPr txBox="1"/>
          <p:nvPr/>
        </p:nvSpPr>
        <p:spPr>
          <a:xfrm>
            <a:off x="9943764" y="5623679"/>
            <a:ext cx="1491514" cy="607892"/>
          </a:xfrm>
          <a:prstGeom prst="rect">
            <a:avLst/>
          </a:prstGeom>
        </p:spPr>
        <p:txBody>
          <a:bodyPr lIns="0" tIns="0" rIns="0" bIns="0" rtlCol="0" anchor="t">
            <a:spAutoFit/>
          </a:bodyPr>
          <a:lstStyle/>
          <a:p>
            <a:pPr algn="ctr">
              <a:lnSpc>
                <a:spcPts val="4971"/>
              </a:lnSpc>
              <a:spcBef>
                <a:spcPct val="0"/>
              </a:spcBef>
            </a:pPr>
            <a:r>
              <a:rPr lang="en-US" sz="3551" spc="113">
                <a:solidFill>
                  <a:srgbClr val="FFFFFF"/>
                </a:solidFill>
                <a:latin typeface="Barlow Semi-Bold"/>
              </a:rPr>
              <a:t>2030</a:t>
            </a:r>
          </a:p>
        </p:txBody>
      </p:sp>
      <p:sp>
        <p:nvSpPr>
          <p:cNvPr id="24" name="TextBox 24"/>
          <p:cNvSpPr txBox="1"/>
          <p:nvPr/>
        </p:nvSpPr>
        <p:spPr>
          <a:xfrm>
            <a:off x="9874477" y="7372246"/>
            <a:ext cx="1491514" cy="1239312"/>
          </a:xfrm>
          <a:prstGeom prst="rect">
            <a:avLst/>
          </a:prstGeom>
        </p:spPr>
        <p:txBody>
          <a:bodyPr lIns="0" tIns="0" rIns="0" bIns="0" rtlCol="0" anchor="t">
            <a:spAutoFit/>
          </a:bodyPr>
          <a:lstStyle/>
          <a:p>
            <a:pPr algn="ctr">
              <a:lnSpc>
                <a:spcPts val="4971"/>
              </a:lnSpc>
            </a:pPr>
            <a:r>
              <a:rPr lang="en-US" sz="3551" spc="113">
                <a:solidFill>
                  <a:srgbClr val="FFFFFF"/>
                </a:solidFill>
                <a:latin typeface="Barlow Semi-Bold"/>
              </a:rPr>
              <a:t>2023-</a:t>
            </a:r>
          </a:p>
          <a:p>
            <a:pPr algn="ctr">
              <a:lnSpc>
                <a:spcPts val="4971"/>
              </a:lnSpc>
              <a:spcBef>
                <a:spcPct val="0"/>
              </a:spcBef>
            </a:pPr>
            <a:r>
              <a:rPr lang="en-US" sz="3551" spc="113">
                <a:solidFill>
                  <a:srgbClr val="FFFFFF"/>
                </a:solidFill>
                <a:latin typeface="Barlow Semi-Bold"/>
              </a:rPr>
              <a:t>2030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1813912" y="2270846"/>
            <a:ext cx="5835047" cy="2171168"/>
            <a:chExt cx="1456271" cy="541865"/>
          </a:xfrm>
        </p:grpSpPr>
        <p:sp>
          <p:nvSpPr>
            <p:cNvPr id="4" name="Freeform 4"/>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B73E3E"/>
            </a:solidFill>
          </p:spPr>
          <p:txBody>
            <a:bodyPr/>
            <a:lstStyle/>
            <a:p/>
          </p:txBody>
        </p:sp>
        <p:sp>
          <p:nvSpPr>
            <p:cNvPr id="5" name="TextBox 5"/>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6" name="Group 6"/>
          <p:cNvGrpSpPr/>
          <p:nvPr/>
        </p:nvGrpSpPr>
        <p:grpSpPr>
          <a:xfrm>
            <a:off x="11056258" y="2048176"/>
            <a:ext cx="2080702" cy="2080702"/>
            <a:chExt cx="812800" cy="812800"/>
          </a:xfrm>
        </p:grpSpPr>
        <p:sp>
          <p:nvSpPr>
            <p:cNvPr id="7" name="Freeform 7"/>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B73E3E"/>
            </a:solidFill>
          </p:spPr>
          <p:txBody>
            <a:bodyPr/>
            <a:lstStyl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9" name="Group 9"/>
          <p:cNvGrpSpPr/>
          <p:nvPr/>
        </p:nvGrpSpPr>
        <p:grpSpPr>
          <a:xfrm>
            <a:off x="11205714" y="2197632"/>
            <a:ext cx="1781790" cy="1781790"/>
            <a:chExt cx="812800" cy="812800"/>
          </a:xfrm>
        </p:grpSpPr>
        <p:sp>
          <p:nvSpPr>
            <p:cNvPr id="10" name="Freeform 10"/>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2" name="Group 12"/>
          <p:cNvGrpSpPr/>
          <p:nvPr/>
        </p:nvGrpSpPr>
        <p:grpSpPr>
          <a:xfrm>
            <a:off x="11813912" y="7558595"/>
            <a:ext cx="5835047" cy="2171168"/>
            <a:chExt cx="1456271" cy="541865"/>
          </a:xfrm>
        </p:grpSpPr>
        <p:sp>
          <p:nvSpPr>
            <p:cNvPr id="13" name="Freeform 13"/>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22577A"/>
            </a:solidFill>
          </p:spPr>
          <p:txBody>
            <a:bodyPr/>
            <a:lstStyle/>
            <a:p/>
          </p:txBody>
        </p:sp>
        <p:sp>
          <p:nvSpPr>
            <p:cNvPr id="14" name="TextBox 14"/>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15" name="Group 15"/>
          <p:cNvGrpSpPr/>
          <p:nvPr/>
        </p:nvGrpSpPr>
        <p:grpSpPr>
          <a:xfrm>
            <a:off x="11056258" y="7335925"/>
            <a:ext cx="2080702" cy="2080702"/>
            <a:chExt cx="812800" cy="812800"/>
          </a:xfrm>
        </p:grpSpPr>
        <p:sp>
          <p:nvSpPr>
            <p:cNvPr id="16" name="Freeform 16"/>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22577A"/>
            </a:solidFill>
          </p:spPr>
          <p:txBody>
            <a:bodyPr/>
            <a:lstStyl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18" name="Group 18"/>
          <p:cNvGrpSpPr/>
          <p:nvPr/>
        </p:nvGrpSpPr>
        <p:grpSpPr>
          <a:xfrm>
            <a:off x="11205714" y="7485381"/>
            <a:ext cx="1781790" cy="1781790"/>
            <a:chExt cx="812800" cy="812800"/>
          </a:xfrm>
        </p:grpSpPr>
        <p:sp>
          <p:nvSpPr>
            <p:cNvPr id="19" name="Freeform 19"/>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21" name="Group 21"/>
          <p:cNvGrpSpPr/>
          <p:nvPr/>
        </p:nvGrpSpPr>
        <p:grpSpPr>
          <a:xfrm>
            <a:off x="11813912" y="4863205"/>
            <a:ext cx="5835047" cy="2171168"/>
            <a:chExt cx="1456271" cy="541865"/>
          </a:xfrm>
        </p:grpSpPr>
        <p:sp>
          <p:nvSpPr>
            <p:cNvPr id="22" name="Freeform 22"/>
            <p:cNvSpPr/>
            <p:nvPr/>
          </p:nvSpPr>
          <p:spPr>
            <a:xfrm>
              <a:off x="0" y="0"/>
              <a:ext cx="1456271" cy="541865"/>
            </a:xfrm>
            <a:custGeom>
              <a:rect l="l" t="t" r="r" b="b"/>
              <a:pathLst>
                <a:path w="1456271" h="541865">
                  <a:moveTo>
                    <a:pt x="0" y="0"/>
                  </a:moveTo>
                  <a:lnTo>
                    <a:pt x="1456271" y="0"/>
                  </a:lnTo>
                  <a:lnTo>
                    <a:pt x="1456271" y="541865"/>
                  </a:lnTo>
                  <a:lnTo>
                    <a:pt x="0" y="541865"/>
                  </a:lnTo>
                  <a:close/>
                </a:path>
              </a:pathLst>
            </a:custGeom>
            <a:solidFill>
              <a:srgbClr val="38A3A5"/>
            </a:solidFill>
          </p:spPr>
          <p:txBody>
            <a:bodyPr/>
            <a:lstStyle/>
            <a:p/>
          </p:txBody>
        </p:sp>
        <p:sp>
          <p:nvSpPr>
            <p:cNvPr id="23" name="TextBox 23"/>
            <p:cNvSpPr txBox="1"/>
            <p:nvPr/>
          </p:nvSpPr>
          <p:spPr>
            <a:xfrm>
              <a:off x="0" y="-47625"/>
              <a:ext cx="1456271" cy="589490"/>
            </a:xfrm>
            <a:prstGeom prst="rect">
              <a:avLst/>
            </a:prstGeom>
          </p:spPr>
          <p:txBody>
            <a:bodyPr lIns="50800" tIns="50800" rIns="50800" bIns="50800" rtlCol="0" anchor="ctr"/>
            <a:lstStyle/>
            <a:p>
              <a:pPr algn="ctr">
                <a:lnSpc>
                  <a:spcPts val="2399"/>
                </a:lnSpc>
              </a:pPr>
              <a:endParaRPr/>
            </a:p>
          </p:txBody>
        </p:sp>
      </p:grpSp>
      <p:grpSp>
        <p:nvGrpSpPr>
          <p:cNvPr id="24" name="Group 24"/>
          <p:cNvGrpSpPr/>
          <p:nvPr/>
        </p:nvGrpSpPr>
        <p:grpSpPr>
          <a:xfrm>
            <a:off x="11056258" y="4640535"/>
            <a:ext cx="2080702" cy="2080702"/>
            <a:chExt cx="812800" cy="812800"/>
          </a:xfrm>
        </p:grpSpPr>
        <p:sp>
          <p:nvSpPr>
            <p:cNvPr id="25" name="Freeform 25"/>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38A3A5"/>
            </a:solidFill>
          </p:spPr>
          <p:txBody>
            <a:bodyPr/>
            <a:lstStyle/>
            <a:p/>
          </p:txBody>
        </p:sp>
        <p:sp>
          <p:nvSpPr>
            <p:cNvPr id="26" name="TextBox 26"/>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grpSp>
        <p:nvGrpSpPr>
          <p:cNvPr id="27" name="Group 27"/>
          <p:cNvGrpSpPr/>
          <p:nvPr/>
        </p:nvGrpSpPr>
        <p:grpSpPr>
          <a:xfrm>
            <a:off x="11205714" y="4789991"/>
            <a:ext cx="1781790" cy="1781790"/>
            <a:chExt cx="812800" cy="812800"/>
          </a:xfrm>
        </p:grpSpPr>
        <p:sp>
          <p:nvSpPr>
            <p:cNvPr id="28" name="Freeform 28"/>
            <p:cNvSpPr/>
            <p:nvPr/>
          </p:nvSpPr>
          <p:spPr>
            <a:xfrm>
              <a:off x="0" y="0"/>
              <a:ext cx="812800" cy="812800"/>
            </a:xfrm>
            <a:custGeom>
              <a:rect l="l" t="t" r="r" b="b"/>
              <a:pathLst>
                <a:path w="812800" h="812800">
                  <a:moveTo>
                    <a:pt x="0" y="0"/>
                  </a:moveTo>
                  <a:lnTo>
                    <a:pt x="812800" y="0"/>
                  </a:lnTo>
                  <a:lnTo>
                    <a:pt x="812800" y="812800"/>
                  </a:lnTo>
                  <a:lnTo>
                    <a:pt x="0" y="812800"/>
                  </a:lnTo>
                  <a:close/>
                </a:path>
              </a:pathLst>
            </a:custGeom>
            <a:solidFill>
              <a:srgbClr val="FAFAFA"/>
            </a:solidFill>
          </p:spPr>
          <p:txBody>
            <a:bodyPr/>
            <a:lstStyle/>
            <a:p/>
          </p:txBody>
        </p:sp>
        <p:sp>
          <p:nvSpPr>
            <p:cNvPr id="29" name="TextBox 29"/>
            <p:cNvSpPr txBox="1"/>
            <p:nvPr/>
          </p:nvSpPr>
          <p:spPr>
            <a:xfrm>
              <a:off x="0" y="-47625"/>
              <a:ext cx="812800" cy="860425"/>
            </a:xfrm>
            <a:prstGeom prst="rect">
              <a:avLst/>
            </a:prstGeom>
          </p:spPr>
          <p:txBody>
            <a:bodyPr lIns="50800" tIns="50800" rIns="50800" bIns="50800" rtlCol="0" anchor="ctr"/>
            <a:lstStyle/>
            <a:p>
              <a:pPr algn="ctr">
                <a:lnSpc>
                  <a:spcPts val="2399"/>
                </a:lnSpc>
              </a:pPr>
              <a:endParaRPr/>
            </a:p>
          </p:txBody>
        </p:sp>
      </p:grpSp>
      <p:sp>
        <p:nvSpPr>
          <p:cNvPr id="30" name="Freeform 30"/>
          <p:cNvSpPr/>
          <p:nvPr/>
        </p:nvSpPr>
        <p:spPr>
          <a:xfrm>
            <a:off x="11418652" y="2446421"/>
            <a:ext cx="1355914" cy="1355914"/>
          </a:xfrm>
          <a:custGeom>
            <a:rect l="l" t="t" r="r" b="b"/>
            <a:pathLst>
              <a:path w="1355914" h="1355914">
                <a:moveTo>
                  <a:pt x="0" y="0"/>
                </a:moveTo>
                <a:lnTo>
                  <a:pt x="1355914" y="0"/>
                </a:lnTo>
                <a:lnTo>
                  <a:pt x="1355914" y="1355914"/>
                </a:lnTo>
                <a:lnTo>
                  <a:pt x="0" y="13559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31" name="Freeform 31"/>
          <p:cNvSpPr/>
          <p:nvPr/>
        </p:nvSpPr>
        <p:spPr>
          <a:xfrm>
            <a:off x="11418652" y="5101487"/>
            <a:ext cx="1361289" cy="1158798"/>
          </a:xfrm>
          <a:custGeom>
            <a:rect l="l" t="t" r="r" b="b"/>
            <a:pathLst>
              <a:path w="1361289" h="1158798">
                <a:moveTo>
                  <a:pt x="0" y="0"/>
                </a:moveTo>
                <a:lnTo>
                  <a:pt x="1361289" y="0"/>
                </a:lnTo>
                <a:lnTo>
                  <a:pt x="1361289" y="1158798"/>
                </a:lnTo>
                <a:lnTo>
                  <a:pt x="0" y="1158798"/>
                </a:lnTo>
                <a:lnTo>
                  <a:pt x="0" y="0"/>
                </a:lnTo>
                <a:close/>
              </a:path>
            </a:pathLst>
          </a:custGeom>
          <a:blipFill>
            <a:blip r:embed="rId4"/>
            <a:stretch>
              <a:fillRect/>
            </a:stretch>
          </a:blipFill>
        </p:spPr>
        <p:txBody>
          <a:bodyPr/>
          <a:lstStyle/>
          <a:p/>
        </p:txBody>
      </p:sp>
      <p:sp>
        <p:nvSpPr>
          <p:cNvPr id="32" name="Freeform 32"/>
          <p:cNvSpPr/>
          <p:nvPr/>
        </p:nvSpPr>
        <p:spPr>
          <a:xfrm>
            <a:off x="11332162" y="7611829"/>
            <a:ext cx="1528894" cy="1528894"/>
          </a:xfrm>
          <a:custGeom>
            <a:rect l="l" t="t" r="r" b="b"/>
            <a:pathLst>
              <a:path w="1528894" h="1528894">
                <a:moveTo>
                  <a:pt x="0" y="0"/>
                </a:moveTo>
                <a:lnTo>
                  <a:pt x="1528894" y="0"/>
                </a:lnTo>
                <a:lnTo>
                  <a:pt x="1528894" y="1528893"/>
                </a:lnTo>
                <a:lnTo>
                  <a:pt x="0" y="1528893"/>
                </a:lnTo>
                <a:lnTo>
                  <a:pt x="0" y="0"/>
                </a:lnTo>
                <a:close/>
              </a:path>
            </a:pathLst>
          </a:custGeom>
          <a:blipFill>
            <a:blip r:embed="rId5">
              <a:extLst>
                <a:ext uri="{96DAC541-7B7A-43D3-8B79-37D633B846F1}">
                  <asvg:svgBlip xmlns:asvg="http://schemas.microsoft.com/office/drawing/2016/SVG/main" r:embed="rId7"/>
                </a:ext>
              </a:extLst>
            </a:blip>
            <a:stretch>
              <a:fillRect/>
            </a:stretch>
          </a:blipFill>
        </p:spPr>
        <p:txBody>
          <a:bodyPr/>
          <a:lstStyle/>
          <a:p/>
        </p:txBody>
      </p:sp>
      <p:sp>
        <p:nvSpPr>
          <p:cNvPr id="33" name="TextBox 33"/>
          <p:cNvSpPr txBox="1"/>
          <p:nvPr/>
        </p:nvSpPr>
        <p:spPr>
          <a:xfrm>
            <a:off x="13191751" y="2642715"/>
            <a:ext cx="4402416" cy="1341704"/>
          </a:xfrm>
          <a:prstGeom prst="rect">
            <a:avLst/>
          </a:prstGeom>
        </p:spPr>
        <p:txBody>
          <a:bodyPr lIns="0" tIns="0" rIns="0" bIns="0" rtlCol="0" anchor="t">
            <a:spAutoFit/>
          </a:bodyPr>
          <a:lstStyle/>
          <a:p>
            <a:pPr marL="0" lvl="1" indent="0" algn="l">
              <a:lnSpc>
                <a:spcPts val="5421"/>
              </a:lnSpc>
              <a:spcBef>
                <a:spcPct val="0"/>
              </a:spcBef>
            </a:pPr>
            <a:r>
              <a:rPr lang="en-US" sz="3872" spc="123">
                <a:solidFill>
                  <a:srgbClr val="FFFFFF"/>
                </a:solidFill>
                <a:latin typeface="Barlow Semi-Bold"/>
              </a:rPr>
              <a:t>Type: Surveillance Camera: 31.4%</a:t>
            </a:r>
          </a:p>
        </p:txBody>
      </p:sp>
      <p:sp>
        <p:nvSpPr>
          <p:cNvPr id="34" name="TextBox 34"/>
          <p:cNvSpPr txBox="1"/>
          <p:nvPr/>
        </p:nvSpPr>
        <p:spPr>
          <a:xfrm>
            <a:off x="13191751" y="7573473"/>
            <a:ext cx="4402416" cy="2055685"/>
          </a:xfrm>
          <a:prstGeom prst="rect">
            <a:avLst/>
          </a:prstGeom>
        </p:spPr>
        <p:txBody>
          <a:bodyPr lIns="0" tIns="0" rIns="0" bIns="0" rtlCol="0" anchor="t">
            <a:spAutoFit/>
          </a:bodyPr>
          <a:lstStyle/>
          <a:p>
            <a:pPr marL="0" lvl="1" indent="0">
              <a:lnSpc>
                <a:spcPts val="5429"/>
              </a:lnSpc>
              <a:spcBef>
                <a:spcPct val="0"/>
              </a:spcBef>
            </a:pPr>
            <a:r>
              <a:rPr lang="en-US" sz="3877" spc="124">
                <a:solidFill>
                  <a:srgbClr val="FFFFFF"/>
                </a:solidFill>
                <a:latin typeface="Barlow Semi-Bold"/>
              </a:rPr>
              <a:t>End-user: Consumer Electronics: 19.2%</a:t>
            </a:r>
          </a:p>
        </p:txBody>
      </p:sp>
      <p:sp>
        <p:nvSpPr>
          <p:cNvPr id="35" name="TextBox 35"/>
          <p:cNvSpPr txBox="1"/>
          <p:nvPr/>
        </p:nvSpPr>
        <p:spPr>
          <a:xfrm>
            <a:off x="13304093" y="5173442"/>
            <a:ext cx="4177730" cy="1672774"/>
          </a:xfrm>
          <a:prstGeom prst="rect">
            <a:avLst/>
          </a:prstGeom>
        </p:spPr>
        <p:txBody>
          <a:bodyPr lIns="0" tIns="0" rIns="0" bIns="0" rtlCol="0" anchor="t">
            <a:spAutoFit/>
          </a:bodyPr>
          <a:lstStyle/>
          <a:p>
            <a:pPr>
              <a:lnSpc>
                <a:spcPts val="4381"/>
              </a:lnSpc>
            </a:pPr>
            <a:r>
              <a:rPr lang="en-US" sz="3877" spc="124">
                <a:solidFill>
                  <a:srgbClr val="FFFFFF"/>
                </a:solidFill>
                <a:latin typeface="Barlow Semi-Bold"/>
              </a:rPr>
              <a:t>Technology: DSLR Camera:  </a:t>
            </a:r>
          </a:p>
          <a:p>
            <a:pPr marL="0" lvl="1" indent="0">
              <a:lnSpc>
                <a:spcPts val="4381"/>
              </a:lnSpc>
            </a:pPr>
            <a:r>
              <a:rPr lang="en-US" sz="3877" spc="124">
                <a:solidFill>
                  <a:srgbClr val="FFFFFF"/>
                </a:solidFill>
                <a:latin typeface="Barlow Semi-Bold"/>
              </a:rPr>
              <a:t>            24.2%</a:t>
            </a:r>
          </a:p>
        </p:txBody>
      </p:sp>
      <p:sp>
        <p:nvSpPr>
          <p:cNvPr id="36" name="TextBox 36"/>
          <p:cNvSpPr txBox="1"/>
          <p:nvPr/>
        </p:nvSpPr>
        <p:spPr>
          <a:xfrm>
            <a:off x="1670838" y="333673"/>
            <a:ext cx="15397638" cy="904878"/>
          </a:xfrm>
          <a:prstGeom prst="rect">
            <a:avLst/>
          </a:prstGeom>
        </p:spPr>
        <p:txBody>
          <a:bodyPr lIns="0" tIns="0" rIns="0" bIns="0" rtlCol="0" anchor="t">
            <a:spAutoFit/>
          </a:bodyPr>
          <a:lstStyle/>
          <a:p>
            <a:pPr algn="ctr">
              <a:lnSpc>
                <a:spcPts val="7499"/>
              </a:lnSpc>
              <a:spcBef>
                <a:spcPct val="0"/>
              </a:spcBef>
            </a:pPr>
            <a:r>
              <a:rPr lang="en-US" sz="4999" spc="259">
                <a:solidFill>
                  <a:srgbClr val="FFFFFF"/>
                </a:solidFill>
                <a:latin typeface="Now"/>
              </a:rPr>
              <a:t>REVENUE MARKET SHARE BY SEGMENTS 2022</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575317"/>
            <a:ext cx="11230690" cy="8529842"/>
          </a:xfrm>
          <a:custGeom>
            <a:rect l="l" t="t" r="r" b="b"/>
            <a:pathLst>
              <a:path w="11230690" h="8529842">
                <a:moveTo>
                  <a:pt x="0" y="0"/>
                </a:moveTo>
                <a:lnTo>
                  <a:pt x="11230690" y="0"/>
                </a:lnTo>
                <a:lnTo>
                  <a:pt x="11230690" y="8529842"/>
                </a:lnTo>
                <a:lnTo>
                  <a:pt x="0" y="8529842"/>
                </a:lnTo>
                <a:lnTo>
                  <a:pt x="0" y="0"/>
                </a:lnTo>
                <a:close/>
              </a:path>
            </a:pathLst>
          </a:custGeom>
          <a:blipFill>
            <a:blip r:embed="rId2"/>
            <a:stretch>
              <a:fillRect l="-7394" t="-25519" r="-7465" b="-25708"/>
            </a:stretch>
          </a:blipFill>
        </p:spPr>
        <p:txBody>
          <a:bodyPr/>
          <a:lstStyle/>
          <a:p/>
        </p:txBody>
      </p:sp>
      <p:sp>
        <p:nvSpPr>
          <p:cNvPr id="3" name="TextBox 3"/>
          <p:cNvSpPr txBox="1"/>
          <p:nvPr/>
        </p:nvSpPr>
        <p:spPr>
          <a:xfrm>
            <a:off x="271967" y="339724"/>
            <a:ext cx="17744066" cy="688976"/>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Now Medium"/>
              </a:rPr>
              <a:t>GLOBAL AI BASED CAMERA MARKET REVENUE SHARE FOR 2022</a:t>
            </a:r>
          </a:p>
        </p:txBody>
      </p:sp>
      <p:sp>
        <p:nvSpPr>
          <p:cNvPr id="4" name="TextBox 4"/>
          <p:cNvSpPr txBox="1"/>
          <p:nvPr/>
        </p:nvSpPr>
        <p:spPr>
          <a:xfrm>
            <a:off x="8891226" y="5484742"/>
            <a:ext cx="8929183" cy="2414765"/>
          </a:xfrm>
          <a:prstGeom prst="rect">
            <a:avLst/>
          </a:prstGeom>
        </p:spPr>
        <p:txBody>
          <a:bodyPr lIns="0" tIns="0" rIns="0" bIns="0" rtlCol="0" anchor="t">
            <a:spAutoFit/>
          </a:bodyPr>
          <a:lstStyle/>
          <a:p>
            <a:pPr algn="ctr">
              <a:lnSpc>
                <a:spcPts val="9323"/>
              </a:lnSpc>
            </a:pPr>
            <a:r>
              <a:rPr lang="en-US" sz="9052" spc="289">
                <a:solidFill>
                  <a:srgbClr val="5594BF"/>
                </a:solidFill>
                <a:latin typeface="Barlow Bold"/>
              </a:rPr>
              <a:t>North America</a:t>
            </a:r>
          </a:p>
          <a:p>
            <a:pPr algn="ctr">
              <a:lnSpc>
                <a:spcPts val="9323"/>
              </a:lnSpc>
            </a:pPr>
            <a:r>
              <a:rPr lang="en-US" sz="9052" spc="289">
                <a:solidFill>
                  <a:srgbClr val="5594BF"/>
                </a:solidFill>
                <a:latin typeface="Barlow Bold"/>
              </a:rPr>
              <a:t>36.2%</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022" b="0"/>
            </a:stretch>
          </a:blipFill>
        </p:spPr>
        <p:txBody>
          <a:bodyPr/>
          <a:lstStyle/>
          <a:p/>
        </p:txBody>
      </p:sp>
      <p:grpSp>
        <p:nvGrpSpPr>
          <p:cNvPr id="3" name="Group 3"/>
          <p:cNvGrpSpPr/>
          <p:nvPr/>
        </p:nvGrpSpPr>
        <p:grpSpPr>
          <a:xfrm>
            <a:off x="10440992" y="2411257"/>
            <a:ext cx="7619566" cy="280836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9730003" y="5526850"/>
            <a:ext cx="8330554" cy="2808369"/>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FFFFFF"/>
            </a:solidFill>
          </p:spPr>
          <p:txBody>
            <a:bodyPr/>
            <a:lstStyle/>
            <a:p/>
          </p:txBody>
        </p:sp>
      </p:grpSp>
      <p:grpSp>
        <p:nvGrpSpPr>
          <p:cNvPr id="7" name="Group 7"/>
          <p:cNvGrpSpPr/>
          <p:nvPr/>
        </p:nvGrpSpPr>
        <p:grpSpPr>
          <a:xfrm>
            <a:off x="9730003" y="2411257"/>
            <a:ext cx="8330554" cy="2808369"/>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7222E"/>
            </a:solidFill>
          </p:spPr>
          <p:txBody>
            <a:bodyPr/>
            <a:lstStyle/>
            <a:p/>
          </p:txBody>
        </p:sp>
      </p:grpSp>
      <p:grpSp>
        <p:nvGrpSpPr>
          <p:cNvPr id="9" name="Group 9"/>
          <p:cNvGrpSpPr/>
          <p:nvPr/>
        </p:nvGrpSpPr>
        <p:grpSpPr>
          <a:xfrm>
            <a:off x="8414063" y="2845753"/>
            <a:ext cx="2385986" cy="1939379"/>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FFFFFF"/>
            </a:solidFill>
          </p:spPr>
          <p:txBody>
            <a:bodyPr/>
            <a:lstStyle/>
            <a:p/>
          </p:txBody>
        </p:sp>
      </p:grpSp>
      <p:grpSp>
        <p:nvGrpSpPr>
          <p:cNvPr id="11" name="Group 11"/>
          <p:cNvGrpSpPr/>
          <p:nvPr/>
        </p:nvGrpSpPr>
        <p:grpSpPr>
          <a:xfrm>
            <a:off x="8414063" y="5961346"/>
            <a:ext cx="2385986" cy="1939379"/>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7222E"/>
            </a:solidFill>
          </p:spPr>
          <p:txBody>
            <a:bodyPr/>
            <a:lstStyle/>
            <a:p/>
          </p:txBody>
        </p:sp>
      </p:grpSp>
      <p:grpSp>
        <p:nvGrpSpPr>
          <p:cNvPr id="13" name="Group 13"/>
          <p:cNvGrpSpPr>
            <a:grpSpLocks noChangeAspect="1"/>
          </p:cNvGrpSpPr>
          <p:nvPr/>
        </p:nvGrpSpPr>
        <p:grpSpPr>
          <a:xfrm rot="5400000">
            <a:off x="10687074" y="3534775"/>
            <a:ext cx="648191" cy="56133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p:txBody>
        </p:sp>
      </p:grpSp>
      <p:grpSp>
        <p:nvGrpSpPr>
          <p:cNvPr id="15" name="Group 15"/>
          <p:cNvGrpSpPr>
            <a:grpSpLocks noChangeAspect="1"/>
          </p:cNvGrpSpPr>
          <p:nvPr/>
        </p:nvGrpSpPr>
        <p:grpSpPr>
          <a:xfrm rot="5400000">
            <a:off x="10687074" y="6650368"/>
            <a:ext cx="648191" cy="561333"/>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7222E"/>
            </a:solidFill>
          </p:spPr>
          <p:txBody>
            <a:bodyPr/>
            <a:lstStyle/>
            <a:p/>
          </p:txBody>
        </p:sp>
      </p:grpSp>
      <p:sp>
        <p:nvSpPr>
          <p:cNvPr id="17" name="TextBox 17"/>
          <p:cNvSpPr txBox="1"/>
          <p:nvPr/>
        </p:nvSpPr>
        <p:spPr>
          <a:xfrm>
            <a:off x="8659956" y="3488943"/>
            <a:ext cx="2140093" cy="502245"/>
          </a:xfrm>
          <a:prstGeom prst="rect">
            <a:avLst/>
          </a:prstGeom>
        </p:spPr>
        <p:txBody>
          <a:bodyPr lIns="0" tIns="0" rIns="0" bIns="0" rtlCol="0" anchor="t">
            <a:spAutoFit/>
          </a:bodyPr>
          <a:lstStyle/>
          <a:p>
            <a:pPr algn="ctr">
              <a:lnSpc>
                <a:spcPts val="4157"/>
              </a:lnSpc>
              <a:spcBef>
                <a:spcPct val="0"/>
              </a:spcBef>
            </a:pPr>
            <a:r>
              <a:rPr lang="en-US" sz="2969" spc="95">
                <a:solidFill>
                  <a:srgbClr val="000000"/>
                </a:solidFill>
                <a:latin typeface="Garet Bold"/>
              </a:rPr>
              <a:t>Drivers</a:t>
            </a:r>
          </a:p>
        </p:txBody>
      </p:sp>
      <p:sp>
        <p:nvSpPr>
          <p:cNvPr id="18" name="TextBox 18"/>
          <p:cNvSpPr txBox="1"/>
          <p:nvPr/>
        </p:nvSpPr>
        <p:spPr>
          <a:xfrm>
            <a:off x="8379290" y="6651338"/>
            <a:ext cx="2631880" cy="502245"/>
          </a:xfrm>
          <a:prstGeom prst="rect">
            <a:avLst/>
          </a:prstGeom>
        </p:spPr>
        <p:txBody>
          <a:bodyPr lIns="0" tIns="0" rIns="0" bIns="0" rtlCol="0" anchor="t">
            <a:spAutoFit/>
          </a:bodyPr>
          <a:lstStyle/>
          <a:p>
            <a:pPr algn="ctr">
              <a:lnSpc>
                <a:spcPts val="4157"/>
              </a:lnSpc>
              <a:spcBef>
                <a:spcPct val="0"/>
              </a:spcBef>
            </a:pPr>
            <a:r>
              <a:rPr lang="en-US" sz="2969" spc="95">
                <a:solidFill>
                  <a:srgbClr val="FFFFFF"/>
                </a:solidFill>
                <a:latin typeface="Garet Bold"/>
              </a:rPr>
              <a:t>Restraints</a:t>
            </a:r>
          </a:p>
        </p:txBody>
      </p:sp>
      <p:sp>
        <p:nvSpPr>
          <p:cNvPr id="19" name="TextBox 19"/>
          <p:cNvSpPr txBox="1"/>
          <p:nvPr/>
        </p:nvSpPr>
        <p:spPr>
          <a:xfrm>
            <a:off x="11291836" y="2704126"/>
            <a:ext cx="6536808" cy="2169022"/>
          </a:xfrm>
          <a:prstGeom prst="rect">
            <a:avLst/>
          </a:prstGeom>
        </p:spPr>
        <p:txBody>
          <a:bodyPr lIns="0" tIns="0" rIns="0" bIns="0" rtlCol="0" anchor="t">
            <a:spAutoFit/>
          </a:bodyPr>
          <a:lstStyle/>
          <a:p>
            <a:pPr>
              <a:lnSpc>
                <a:spcPts val="3480"/>
              </a:lnSpc>
            </a:pPr>
            <a:r>
              <a:rPr lang="en-US" sz="2320" spc="120">
                <a:solidFill>
                  <a:srgbClr val="FAFAFA"/>
                </a:solidFill>
                <a:latin typeface="Canva Sans Bold"/>
              </a:rPr>
              <a:t>Growing demand of cameras based on AI technology in smartphones and tablets</a:t>
            </a:r>
          </a:p>
          <a:p>
            <a:pPr>
              <a:lnSpc>
                <a:spcPts val="3480"/>
              </a:lnSpc>
            </a:pPr>
            <a:r>
              <a:rPr lang="en-US" sz="2320" spc="120">
                <a:solidFill>
                  <a:srgbClr val="FAFAFA"/>
                </a:solidFill>
                <a:latin typeface="Canva Sans Bold"/>
              </a:rPr>
              <a:t>Rising adoption of AI cameras in consumer electronics and rising sales of smartphones with advanced technology</a:t>
            </a:r>
          </a:p>
        </p:txBody>
      </p:sp>
      <p:sp>
        <p:nvSpPr>
          <p:cNvPr id="20" name="TextBox 20"/>
          <p:cNvSpPr txBox="1"/>
          <p:nvPr/>
        </p:nvSpPr>
        <p:spPr>
          <a:xfrm>
            <a:off x="11291836" y="6032262"/>
            <a:ext cx="6536808" cy="1730871"/>
          </a:xfrm>
          <a:prstGeom prst="rect">
            <a:avLst/>
          </a:prstGeom>
        </p:spPr>
        <p:txBody>
          <a:bodyPr lIns="0" tIns="0" rIns="0" bIns="0" rtlCol="0" anchor="t">
            <a:spAutoFit/>
          </a:bodyPr>
          <a:lstStyle/>
          <a:p>
            <a:pPr>
              <a:lnSpc>
                <a:spcPts val="3480"/>
              </a:lnSpc>
              <a:spcBef>
                <a:spcPct val="0"/>
              </a:spcBef>
            </a:pPr>
            <a:r>
              <a:rPr lang="en-US" sz="2320" spc="120">
                <a:solidFill>
                  <a:srgbClr val="000000"/>
                </a:solidFill>
                <a:latin typeface="Canva Sans Bold"/>
              </a:rPr>
              <a:t>The value of an AI camera contains embedding cost of AI platform, integrating cost of the AI camera, and services required to run AI platform. </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TextBox 3"/>
          <p:cNvSpPr txBox="1"/>
          <p:nvPr/>
        </p:nvSpPr>
        <p:spPr>
          <a:xfrm>
            <a:off x="4858524" y="716107"/>
            <a:ext cx="8570952" cy="936625"/>
          </a:xfrm>
          <a:prstGeom prst="rect">
            <a:avLst/>
          </a:prstGeom>
        </p:spPr>
        <p:txBody>
          <a:bodyPr lIns="0" tIns="0" rIns="0" bIns="0" rtlCol="0" anchor="t">
            <a:spAutoFit/>
          </a:bodyPr>
          <a:lstStyle/>
          <a:p>
            <a:pPr algn="ctr">
              <a:lnSpc>
                <a:spcPts val="7699"/>
              </a:lnSpc>
              <a:spcBef>
                <a:spcPct val="0"/>
              </a:spcBef>
            </a:pPr>
            <a:r>
              <a:rPr lang="en-US" sz="5499" spc="175">
                <a:solidFill>
                  <a:srgbClr val="FAFAFA"/>
                </a:solidFill>
                <a:latin typeface="Now"/>
              </a:rPr>
              <a:t>AUTHOR'S PERSPECTIVE</a:t>
            </a:r>
          </a:p>
        </p:txBody>
      </p:sp>
      <p:sp>
        <p:nvSpPr>
          <p:cNvPr id="4" name="TextBox 4"/>
          <p:cNvSpPr txBox="1"/>
          <p:nvPr/>
        </p:nvSpPr>
        <p:spPr>
          <a:xfrm>
            <a:off x="8605634" y="7031138"/>
            <a:ext cx="9682366" cy="2019344"/>
          </a:xfrm>
          <a:prstGeom prst="rect">
            <a:avLst/>
          </a:prstGeom>
        </p:spPr>
        <p:txBody>
          <a:bodyPr lIns="0" tIns="0" rIns="0" bIns="0" rtlCol="0" anchor="t">
            <a:spAutoFit/>
          </a:bodyPr>
          <a:lstStyle/>
          <a:p>
            <a:pPr marL="829658" lvl="1" indent="-414829">
              <a:lnSpc>
                <a:spcPts val="5379"/>
              </a:lnSpc>
              <a:buFont typeface="Arial"/>
              <a:buChar char="•"/>
            </a:pPr>
            <a:r>
              <a:rPr lang="en-US" sz="3842" spc="122">
                <a:solidFill>
                  <a:srgbClr val="FFFFFF"/>
                </a:solidFill>
                <a:latin typeface="Barlow Semi-Bold"/>
              </a:rPr>
              <a:t>Due to the existence of significant suppliers on the international market, the industry is fragmented. </a:t>
            </a:r>
          </a:p>
        </p:txBody>
      </p:sp>
      <p:sp>
        <p:nvSpPr>
          <p:cNvPr id="5" name="TextBox 5"/>
          <p:cNvSpPr txBox="1"/>
          <p:nvPr/>
        </p:nvSpPr>
        <p:spPr>
          <a:xfrm>
            <a:off x="8588293" y="3756432"/>
            <a:ext cx="9682366" cy="2697936"/>
          </a:xfrm>
          <a:prstGeom prst="rect">
            <a:avLst/>
          </a:prstGeom>
        </p:spPr>
        <p:txBody>
          <a:bodyPr lIns="0" tIns="0" rIns="0" bIns="0" rtlCol="0" anchor="t">
            <a:spAutoFit/>
          </a:bodyPr>
          <a:lstStyle/>
          <a:p>
            <a:pPr marL="829134" lvl="1" indent="-414567">
              <a:lnSpc>
                <a:spcPts val="5376"/>
              </a:lnSpc>
              <a:buFont typeface="Arial"/>
              <a:buChar char="•"/>
            </a:pPr>
            <a:r>
              <a:rPr lang="en-US" sz="3840" spc="122">
                <a:solidFill>
                  <a:srgbClr val="FAFAFA"/>
                </a:solidFill>
                <a:latin typeface="Barlow Semi-Bold"/>
              </a:rPr>
              <a:t>The major firms employ a number of techniques, including alliances and acquisitions, to increase their AI camera market share and profitability.</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148" r="0"/>
            </a:stretch>
          </a:blipFill>
        </p:spPr>
        <p:txBody>
          <a:bodyPr/>
          <a:lstStyle/>
          <a:p/>
        </p:txBody>
      </p:sp>
      <p:sp>
        <p:nvSpPr>
          <p:cNvPr id="3" name="Freeform 3"/>
          <p:cNvSpPr/>
          <p:nvPr/>
        </p:nvSpPr>
        <p:spPr>
          <a:xfrm>
            <a:off x="9144000" y="4222896"/>
            <a:ext cx="4463719" cy="920604"/>
          </a:xfrm>
          <a:custGeom>
            <a:rect l="l" t="t" r="r" b="b"/>
            <a:pathLst>
              <a:path w="4463719" h="920604">
                <a:moveTo>
                  <a:pt x="0" y="0"/>
                </a:moveTo>
                <a:lnTo>
                  <a:pt x="4463719" y="0"/>
                </a:lnTo>
                <a:lnTo>
                  <a:pt x="4463719" y="920604"/>
                </a:lnTo>
                <a:lnTo>
                  <a:pt x="0" y="920604"/>
                </a:lnTo>
                <a:lnTo>
                  <a:pt x="0" y="0"/>
                </a:lnTo>
                <a:close/>
              </a:path>
            </a:pathLst>
          </a:custGeom>
          <a:blipFill>
            <a:blip r:embed="rId3"/>
            <a:stretch>
              <a:fillRect t="-80856" b="-91882"/>
            </a:stretch>
          </a:blipFill>
        </p:spPr>
        <p:txBody>
          <a:bodyPr/>
          <a:lstStyle/>
          <a:p/>
        </p:txBody>
      </p:sp>
      <p:sp>
        <p:nvSpPr>
          <p:cNvPr id="4" name="Freeform 4"/>
          <p:cNvSpPr/>
          <p:nvPr/>
        </p:nvSpPr>
        <p:spPr>
          <a:xfrm>
            <a:off x="14128969" y="3974789"/>
            <a:ext cx="3983580" cy="1321221"/>
          </a:xfrm>
          <a:custGeom>
            <a:rect l="l" t="t" r="r" b="b"/>
            <a:pathLst>
              <a:path w="3983579" h="1321221">
                <a:moveTo>
                  <a:pt x="0" y="0"/>
                </a:moveTo>
                <a:lnTo>
                  <a:pt x="3983580" y="0"/>
                </a:lnTo>
                <a:lnTo>
                  <a:pt x="3983580" y="1321221"/>
                </a:lnTo>
                <a:lnTo>
                  <a:pt x="0" y="1321221"/>
                </a:lnTo>
                <a:lnTo>
                  <a:pt x="0" y="0"/>
                </a:lnTo>
                <a:close/>
              </a:path>
            </a:pathLst>
          </a:custGeom>
          <a:blipFill>
            <a:blip r:embed="rId4"/>
            <a:stretch>
              <a:fillRect/>
            </a:stretch>
          </a:blipFill>
        </p:spPr>
        <p:txBody>
          <a:bodyPr/>
          <a:lstStyle/>
          <a:p/>
        </p:txBody>
      </p:sp>
      <p:sp>
        <p:nvSpPr>
          <p:cNvPr id="5" name="Freeform 5"/>
          <p:cNvSpPr/>
          <p:nvPr/>
        </p:nvSpPr>
        <p:spPr>
          <a:xfrm>
            <a:off x="8001000" y="5792932"/>
            <a:ext cx="3829449" cy="1529384"/>
          </a:xfrm>
          <a:custGeom>
            <a:rect l="l" t="t" r="r" b="b"/>
            <a:pathLst>
              <a:path w="3829449" h="1529384">
                <a:moveTo>
                  <a:pt x="0" y="0"/>
                </a:moveTo>
                <a:lnTo>
                  <a:pt x="3829449" y="0"/>
                </a:lnTo>
                <a:lnTo>
                  <a:pt x="3829449" y="1529383"/>
                </a:lnTo>
                <a:lnTo>
                  <a:pt x="0" y="1529383"/>
                </a:lnTo>
                <a:lnTo>
                  <a:pt x="0" y="0"/>
                </a:lnTo>
                <a:close/>
              </a:path>
            </a:pathLst>
          </a:custGeom>
          <a:blipFill>
            <a:blip r:embed="rId5"/>
            <a:stretch>
              <a:fillRect t="-20365" r="-104" b="-20626"/>
            </a:stretch>
          </a:blipFill>
        </p:spPr>
        <p:txBody>
          <a:bodyPr/>
          <a:lstStyle/>
          <a:p/>
        </p:txBody>
      </p:sp>
      <p:sp>
        <p:nvSpPr>
          <p:cNvPr id="6" name="Freeform 6"/>
          <p:cNvSpPr/>
          <p:nvPr/>
        </p:nvSpPr>
        <p:spPr>
          <a:xfrm>
            <a:off x="12573000" y="6059575"/>
            <a:ext cx="5539548" cy="996097"/>
          </a:xfrm>
          <a:custGeom>
            <a:rect l="l" t="t" r="r" b="b"/>
            <a:pathLst>
              <a:path w="5539548" h="996097">
                <a:moveTo>
                  <a:pt x="0" y="0"/>
                </a:moveTo>
                <a:lnTo>
                  <a:pt x="5539548" y="0"/>
                </a:lnTo>
                <a:lnTo>
                  <a:pt x="5539548" y="996097"/>
                </a:lnTo>
                <a:lnTo>
                  <a:pt x="0" y="996097"/>
                </a:lnTo>
                <a:lnTo>
                  <a:pt x="0" y="0"/>
                </a:lnTo>
                <a:close/>
              </a:path>
            </a:pathLst>
          </a:custGeom>
          <a:blipFill>
            <a:blip r:embed="rId6"/>
            <a:stretch>
              <a:fillRect l="-11624" t="-165929" r="-15764" b="-173893"/>
            </a:stretch>
          </a:blipFill>
        </p:spPr>
        <p:txBody>
          <a:bodyPr/>
          <a:lstStyle/>
          <a:p/>
        </p:txBody>
      </p:sp>
      <p:sp>
        <p:nvSpPr>
          <p:cNvPr id="7" name="Freeform 7"/>
          <p:cNvSpPr/>
          <p:nvPr/>
        </p:nvSpPr>
        <p:spPr>
          <a:xfrm>
            <a:off x="14166515" y="7816069"/>
            <a:ext cx="3092785" cy="1556743"/>
          </a:xfrm>
          <a:custGeom>
            <a:rect l="l" t="t" r="r" b="b"/>
            <a:pathLst>
              <a:path w="3092785" h="1556743">
                <a:moveTo>
                  <a:pt x="0" y="0"/>
                </a:moveTo>
                <a:lnTo>
                  <a:pt x="3092785" y="0"/>
                </a:lnTo>
                <a:lnTo>
                  <a:pt x="3092785" y="1556743"/>
                </a:lnTo>
                <a:lnTo>
                  <a:pt x="0" y="1556743"/>
                </a:lnTo>
                <a:lnTo>
                  <a:pt x="0" y="0"/>
                </a:lnTo>
                <a:close/>
              </a:path>
            </a:pathLst>
          </a:custGeom>
          <a:blipFill>
            <a:blip r:embed="rId7"/>
            <a:stretch>
              <a:fillRect l="-27309" t="-62500" r="-33333" b="-76861"/>
            </a:stretch>
          </a:blipFill>
        </p:spPr>
        <p:txBody>
          <a:bodyPr/>
          <a:lstStyle/>
          <a:p/>
        </p:txBody>
      </p:sp>
      <p:sp>
        <p:nvSpPr>
          <p:cNvPr id="8" name="Freeform 8"/>
          <p:cNvSpPr/>
          <p:nvPr/>
        </p:nvSpPr>
        <p:spPr>
          <a:xfrm>
            <a:off x="10967479" y="7701557"/>
            <a:ext cx="2187810" cy="2187810"/>
          </a:xfrm>
          <a:custGeom>
            <a:rect l="l" t="t" r="r" b="b"/>
            <a:pathLst>
              <a:path w="2187810" h="2187810">
                <a:moveTo>
                  <a:pt x="0" y="0"/>
                </a:moveTo>
                <a:lnTo>
                  <a:pt x="2187811" y="0"/>
                </a:lnTo>
                <a:lnTo>
                  <a:pt x="2187811" y="2187810"/>
                </a:lnTo>
                <a:lnTo>
                  <a:pt x="0" y="2187810"/>
                </a:lnTo>
                <a:lnTo>
                  <a:pt x="0" y="0"/>
                </a:lnTo>
                <a:close/>
              </a:path>
            </a:pathLst>
          </a:custGeom>
          <a:blipFill>
            <a:blip r:embed="rId8"/>
            <a:stretch>
              <a:fillRect/>
            </a:stretch>
          </a:blipFill>
        </p:spPr>
        <p:txBody>
          <a:bodyPr/>
          <a:lstStyle/>
          <a:p/>
        </p:txBody>
      </p:sp>
      <p:sp>
        <p:nvSpPr>
          <p:cNvPr id="9" name="TextBox 9"/>
          <p:cNvSpPr txBox="1"/>
          <p:nvPr/>
        </p:nvSpPr>
        <p:spPr>
          <a:xfrm>
            <a:off x="10086428" y="885825"/>
            <a:ext cx="5804416" cy="1203326"/>
          </a:xfrm>
          <a:prstGeom prst="rect">
            <a:avLst/>
          </a:prstGeom>
        </p:spPr>
        <p:txBody>
          <a:bodyPr lIns="0" tIns="0" rIns="0" bIns="0" rtlCol="0" anchor="t">
            <a:spAutoFit/>
          </a:bodyPr>
          <a:lstStyle/>
          <a:p>
            <a:pPr algn="ctr">
              <a:lnSpc>
                <a:spcPts val="9799"/>
              </a:lnSpc>
              <a:spcBef>
                <a:spcPct val="0"/>
              </a:spcBef>
            </a:pPr>
            <a:r>
              <a:rPr lang="en-US" sz="6999" spc="223">
                <a:solidFill>
                  <a:srgbClr val="FFFFFF"/>
                </a:solidFill>
                <a:latin typeface="Now"/>
              </a:rPr>
              <a:t>KEY PLAYERS</a:t>
            </a:r>
          </a:p>
        </p:txBody>
      </p:sp>
      <p:sp>
        <p:nvSpPr>
          <p:cNvPr id="10" name="Freeform 10"/>
          <p:cNvSpPr/>
          <p:nvPr/>
        </p:nvSpPr>
        <p:spPr>
          <a:xfrm>
            <a:off x="4838809" y="7703868"/>
            <a:ext cx="5726347" cy="2185499"/>
          </a:xfrm>
          <a:custGeom>
            <a:rect l="l" t="t" r="r" b="b"/>
            <a:pathLst>
              <a:path w="5726347" h="2185499">
                <a:moveTo>
                  <a:pt x="0" y="0"/>
                </a:moveTo>
                <a:lnTo>
                  <a:pt x="5726347" y="0"/>
                </a:lnTo>
                <a:lnTo>
                  <a:pt x="5726347" y="2185499"/>
                </a:lnTo>
                <a:lnTo>
                  <a:pt x="0" y="2185499"/>
                </a:lnTo>
                <a:lnTo>
                  <a:pt x="0" y="0"/>
                </a:lnTo>
                <a:close/>
              </a:path>
            </a:pathLst>
          </a:custGeom>
          <a:blipFill>
            <a:blip r:embed="rId9"/>
            <a:stretch>
              <a:fillRect l="-4142" t="-26356" r="-5325" b="-34496"/>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4990800" y="818338"/>
            <a:ext cx="7564218" cy="445732"/>
          </a:xfrm>
          <a:prstGeom prst="rect">
            <a:avLst/>
          </a:prstGeom>
        </p:spPr>
        <p:txBody>
          <a:bodyPr lIns="0" tIns="0" rIns="0" bIns="0" rtlCol="0" anchor="t">
            <a:spAutoFit/>
          </a:bodyPr>
          <a:lstStyle/>
          <a:p>
            <a:pPr algn="ctr">
              <a:lnSpc>
                <a:spcPts val="3287"/>
              </a:lnSpc>
            </a:pPr>
            <a:r>
              <a:rPr lang="en-US" sz="3460">
                <a:solidFill>
                  <a:srgbClr val="000000"/>
                </a:solidFill>
                <a:latin typeface="Georgia Pro Bold"/>
              </a:rPr>
              <a:t>For Full Report</a:t>
            </a:r>
          </a:p>
        </p:txBody>
      </p:sp>
      <p:sp>
        <p:nvSpPr>
          <p:cNvPr id="4" name="TextBox 4"/>
          <p:cNvSpPr txBox="1"/>
          <p:nvPr/>
        </p:nvSpPr>
        <p:spPr>
          <a:xfrm>
            <a:off x="3781382" y="823806"/>
            <a:ext cx="10256490" cy="1502569"/>
          </a:xfrm>
          <a:prstGeom prst="rect">
            <a:avLst/>
          </a:prstGeom>
        </p:spPr>
        <p:txBody>
          <a:bodyPr lIns="0" tIns="0" rIns="0" bIns="0" rtlCol="0" anchor="t">
            <a:spAutoFit/>
          </a:bodyPr>
          <a:lstStyle/>
          <a:p>
            <a:pPr algn="ctr">
              <a:lnSpc>
                <a:spcPts val="12285"/>
              </a:lnSpc>
            </a:pPr>
            <a:r>
              <a:rPr lang="en-US" sz="8775">
                <a:solidFill>
                  <a:srgbClr val="000000"/>
                </a:solidFill>
                <a:latin typeface="Canva Sans Bold"/>
              </a:rPr>
              <a:t>Contact us</a:t>
            </a:r>
          </a:p>
        </p:txBody>
      </p:sp>
      <p:sp>
        <p:nvSpPr>
          <p:cNvPr id="5" name="Freeform 5"/>
          <p:cNvSpPr/>
          <p:nvPr/>
        </p:nvSpPr>
        <p:spPr>
          <a:xfrm>
            <a:off x="7248314" y="2173327"/>
            <a:ext cx="3049190" cy="1938841"/>
          </a:xfrm>
          <a:custGeom>
            <a:rect l="l" t="t" r="r" b="b"/>
            <a:pathLst>
              <a:path w="3049190" h="1938841">
                <a:moveTo>
                  <a:pt x="0" y="0"/>
                </a:moveTo>
                <a:lnTo>
                  <a:pt x="3049190" y="0"/>
                </a:lnTo>
                <a:lnTo>
                  <a:pt x="3049190" y="1938841"/>
                </a:lnTo>
                <a:lnTo>
                  <a:pt x="0" y="1938841"/>
                </a:lnTo>
                <a:lnTo>
                  <a:pt x="0" y="0"/>
                </a:lnTo>
                <a:close/>
              </a:path>
            </a:pathLst>
          </a:custGeom>
          <a:blipFill>
            <a:blip r:embed="rId3"/>
            <a:stretch>
              <a:fillRect/>
            </a:stretch>
          </a:blipFill>
        </p:spPr>
        <p:txBody>
          <a:bodyPr/>
          <a:lstStyle/>
          <a:p/>
        </p:txBody>
      </p:sp>
      <p:sp>
        <p:nvSpPr>
          <p:cNvPr id="6" name="TextBox 6"/>
          <p:cNvSpPr txBox="1"/>
          <p:nvPr/>
        </p:nvSpPr>
        <p:spPr>
          <a:xfrm>
            <a:off x="83671" y="4122340"/>
            <a:ext cx="18120658" cy="1201552"/>
          </a:xfrm>
          <a:prstGeom prst="rect">
            <a:avLst/>
          </a:prstGeom>
        </p:spPr>
        <p:txBody>
          <a:bodyPr lIns="0" tIns="0" rIns="0" bIns="0" rtlCol="0" anchor="t">
            <a:spAutoFit/>
          </a:bodyPr>
          <a:lstStyle/>
          <a:p>
            <a:pPr algn="ctr">
              <a:lnSpc>
                <a:spcPts val="9781"/>
              </a:lnSpc>
              <a:spcBef>
                <a:spcPct val="0"/>
              </a:spcBef>
            </a:pPr>
            <a:r>
              <a:rPr lang="en-US" sz="6987">
                <a:solidFill>
                  <a:srgbClr val="000000"/>
                </a:solidFill>
                <a:latin typeface="Lato 2 Bold"/>
              </a:rPr>
              <a:t>COGNITIVE MARKET RESEARCH</a:t>
            </a:r>
          </a:p>
        </p:txBody>
      </p:sp>
      <p:sp>
        <p:nvSpPr>
          <p:cNvPr id="7" name="TextBox 7"/>
          <p:cNvSpPr txBox="1"/>
          <p:nvPr/>
        </p:nvSpPr>
        <p:spPr>
          <a:xfrm>
            <a:off x="3362671" y="5400739"/>
            <a:ext cx="11538075" cy="1300479"/>
          </a:xfrm>
          <a:prstGeom prst="rect">
            <a:avLst/>
          </a:prstGeom>
        </p:spPr>
        <p:txBody>
          <a:bodyPr lIns="0" tIns="0" rIns="0" bIns="0" rtlCol="0" anchor="t">
            <a:spAutoFit/>
          </a:bodyPr>
          <a:lstStyle/>
          <a:p>
            <a:pPr algn="ctr">
              <a:lnSpc>
                <a:spcPts val="5196"/>
              </a:lnSpc>
              <a:spcBef>
                <a:spcPct val="0"/>
              </a:spcBef>
            </a:pPr>
            <a:r>
              <a:rPr lang="en-US" sz="3711" spc="371">
                <a:solidFill>
                  <a:srgbClr val="000000"/>
                </a:solidFill>
                <a:latin typeface="Lato 2"/>
              </a:rPr>
              <a:t>Tel: +1 312-376-8303 | +44 020-8123-0732</a:t>
            </a:r>
          </a:p>
          <a:p>
            <a:pPr algn="ctr">
              <a:lnSpc>
                <a:spcPts val="5196"/>
              </a:lnSpc>
              <a:spcBef>
                <a:spcPct val="0"/>
              </a:spcBef>
            </a:pPr>
            <a:r>
              <a:rPr lang="en-US" sz="3711" spc="371">
                <a:solidFill>
                  <a:srgbClr val="000000"/>
                </a:solidFill>
                <a:latin typeface="Lato 2"/>
              </a:rPr>
              <a:t>India: (+91) 983-496-8611</a:t>
            </a:r>
          </a:p>
        </p:txBody>
      </p:sp>
      <p:sp>
        <p:nvSpPr>
          <p:cNvPr id="8" name="TextBox 8"/>
          <p:cNvSpPr txBox="1"/>
          <p:nvPr/>
        </p:nvSpPr>
        <p:spPr>
          <a:xfrm>
            <a:off x="2254027" y="6778065"/>
            <a:ext cx="13037765" cy="629525"/>
          </a:xfrm>
          <a:prstGeom prst="rect">
            <a:avLst/>
          </a:prstGeom>
        </p:spPr>
        <p:txBody>
          <a:bodyPr lIns="0" tIns="0" rIns="0" bIns="0" rtlCol="0" anchor="t">
            <a:spAutoFit/>
          </a:bodyPr>
          <a:lstStyle/>
          <a:p>
            <a:pPr algn="ctr">
              <a:lnSpc>
                <a:spcPts val="5191"/>
              </a:lnSpc>
            </a:pPr>
            <a:r>
              <a:rPr lang="en-US" sz="3707" spc="378">
                <a:solidFill>
                  <a:srgbClr val="000000"/>
                </a:solidFill>
                <a:latin typeface="Lato 2"/>
              </a:rPr>
              <a:t>sales@cognitivemarketresearch.com</a:t>
            </a:r>
          </a:p>
        </p:txBody>
      </p:sp>
      <p:sp>
        <p:nvSpPr>
          <p:cNvPr id="9" name="TextBox 9"/>
          <p:cNvSpPr txBox="1"/>
          <p:nvPr/>
        </p:nvSpPr>
        <p:spPr>
          <a:xfrm>
            <a:off x="1140562" y="7676675"/>
            <a:ext cx="15538131" cy="696956"/>
          </a:xfrm>
          <a:prstGeom prst="rect">
            <a:avLst/>
          </a:prstGeom>
        </p:spPr>
        <p:txBody>
          <a:bodyPr lIns="0" tIns="0" rIns="0" bIns="0" rtlCol="0" anchor="t">
            <a:spAutoFit/>
          </a:bodyPr>
          <a:lstStyle/>
          <a:p>
            <a:pPr algn="ctr">
              <a:lnSpc>
                <a:spcPts val="5624"/>
              </a:lnSpc>
              <a:spcBef>
                <a:spcPct val="0"/>
              </a:spcBef>
            </a:pPr>
            <a:r>
              <a:rPr lang="en-US" sz="4017" spc="401">
                <a:solidFill>
                  <a:srgbClr val="000000"/>
                </a:solidFill>
                <a:latin typeface="Lato 2"/>
              </a:rPr>
              <a:t>Access the Full Report : </a:t>
            </a:r>
            <a:r>
              <a:rPr lang="en-US" sz="4017" u="sng" spc="401">
                <a:solidFill>
                  <a:srgbClr val="000000"/>
                </a:solidFill>
                <a:latin typeface="Lato 2"/>
                <a:hlinkClick r:id="rId4" tooltip="http://tinyurl.com/2p8kvbz2"/>
              </a:rPr>
              <a:t>http://tinyurl.com/2p8kvbz2</a:t>
            </a:r>
          </a:p>
        </p:txBody>
      </p:sp>
      <p:sp>
        <p:nvSpPr>
          <p:cNvPr id="10" name="TextBox 10"/>
          <p:cNvSpPr txBox="1"/>
          <p:nvPr/>
        </p:nvSpPr>
        <p:spPr>
          <a:xfrm>
            <a:off x="4214175" y="9316606"/>
            <a:ext cx="9390903" cy="819780"/>
          </a:xfrm>
          <a:prstGeom prst="rect">
            <a:avLst/>
          </a:prstGeom>
        </p:spPr>
        <p:txBody>
          <a:bodyPr lIns="0" tIns="0" rIns="0" bIns="0" rtlCol="0" anchor="t">
            <a:spAutoFit/>
          </a:bodyPr>
          <a:lstStyle/>
          <a:p>
            <a:pPr algn="ctr">
              <a:lnSpc>
                <a:spcPts val="3184"/>
              </a:lnSpc>
            </a:pPr>
            <a:r>
              <a:rPr lang="en-US" sz="3033" spc="303">
                <a:solidFill>
                  <a:srgbClr val="000000"/>
                </a:solidFill>
                <a:latin typeface="Lato 2"/>
              </a:rPr>
              <a:t>Please visit our website:</a:t>
            </a:r>
          </a:p>
          <a:p>
            <a:pPr algn="ctr">
              <a:lnSpc>
                <a:spcPts val="3184"/>
              </a:lnSpc>
            </a:pPr>
            <a:r>
              <a:rPr lang="en-US" sz="3033" u="sng" spc="303">
                <a:solidFill>
                  <a:srgbClr val="000000"/>
                </a:solidFill>
                <a:latin typeface="Lato 2"/>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AI based Camera Market Report 2023</dc:title>
  <cp:lastModifiedBy>decipher market</cp:lastModifiedBy>
  <cp:revision>2</cp:revision>
  <dcterms:created xsi:type="dcterms:W3CDTF">2006-08-16T00:00:00Z</dcterms:created>
  <dcterms:modified xsi:type="dcterms:W3CDTF">2024-04-17T11:27:14Z</dcterms:modified>
</cp:coreProperties>
</file>