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rimo" panose="020B0604020202020204" charset="0"/>
      <p:regular r:id="rId12"/>
    </p:embeddedFont>
    <p:embeddedFont>
      <p:font typeface="Arimo Bold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Georgia Pro Bold" panose="020B0604020202020204" charset="0"/>
      <p:regular r:id="rId15"/>
    </p:embeddedFont>
    <p:embeddedFont>
      <p:font typeface="Lato" panose="020F0502020204030203" pitchFamily="34" charset="0"/>
      <p:regular r:id="rId16"/>
    </p:embeddedFont>
    <p:embeddedFont>
      <p:font typeface="Lato Bold" panose="020F0502020204030203" charset="0"/>
      <p:regular r:id="rId17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" Target="slides/slide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Relationship Id="rId4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Relationship Id="rId8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hyperlink" Target="https://tinyurl.com/yc3af4ru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555" b="-13555"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5150" r="38480" b="25681"/>
          <a:stretch>
            <a:fillRect/>
          </a:stretch>
        </p:blipFill>
        <p:spPr>
          <a:xfrm>
            <a:off x="0" y="23449"/>
            <a:ext cx="1818740" cy="201050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58649" y="3917003"/>
            <a:ext cx="10321615" cy="316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60"/>
              </a:lnSpc>
            </a:pPr>
            <a:r>
              <a:rPr lang="en-US" sz="8800">
                <a:solidFill>
                  <a:srgbClr val="FFFFFF"/>
                </a:solidFill>
                <a:latin typeface="Arimo"/>
              </a:rPr>
              <a:t>AI ENHANCED HPC</a:t>
            </a:r>
          </a:p>
          <a:p>
            <a:pPr>
              <a:lnSpc>
                <a:spcPts val="8160"/>
              </a:lnSpc>
            </a:pPr>
            <a:r>
              <a:rPr lang="en-US" sz="8800">
                <a:solidFill>
                  <a:srgbClr val="FFFFFF"/>
                </a:solidFill>
                <a:latin typeface="Arimo"/>
              </a:rPr>
              <a:t>MARKET REPORT </a:t>
            </a:r>
          </a:p>
          <a:p>
            <a:pPr>
              <a:lnSpc>
                <a:spcPts val="8160"/>
              </a:lnSpc>
            </a:pPr>
            <a:r>
              <a:rPr lang="en-US" sz="8800">
                <a:solidFill>
                  <a:srgbClr val="FFFFFF"/>
                </a:solidFill>
                <a:latin typeface="Arimo"/>
              </a:rPr>
              <a:t>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397695" y="9432905"/>
            <a:ext cx="10769683" cy="64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Arimo"/>
              </a:rPr>
              <a:t>Qualitative Analysis + Quantitative Analysis</a:t>
            </a:r>
          </a:p>
        </p:txBody>
      </p:sp>
      <p:sp>
        <p:nvSpPr>
          <p:cNvPr id="6" name="Freeform 6"/>
          <p:cNvSpPr/>
          <p:nvPr/>
        </p:nvSpPr>
        <p:spPr>
          <a:xfrm>
            <a:off x="9347964" y="23449"/>
            <a:ext cx="8940036" cy="10287000"/>
          </a:xfrm>
          <a:custGeom>
            <a:rect l="l" t="t" r="r" b="b"/>
            <a:pathLst>
              <a:path w="8940036" h="10287000">
                <a:moveTo>
                  <a:pt x="0" y="0"/>
                </a:moveTo>
                <a:lnTo>
                  <a:pt x="8940036" y="0"/>
                </a:lnTo>
                <a:lnTo>
                  <a:pt x="89400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858" t="-4255" r="-25680" b="-11656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03040" y="2014164"/>
            <a:ext cx="16236544" cy="6687363"/>
            <a:chExt cx="4276291" cy="17612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1761281"/>
            </a:xfrm>
            <a:custGeom>
              <a:rect l="l" t="t" r="r" b="b"/>
              <a:pathLst>
                <a:path w="4276291" h="1761281">
                  <a:moveTo>
                    <a:pt x="0" y="0"/>
                  </a:moveTo>
                  <a:lnTo>
                    <a:pt x="4276291" y="0"/>
                  </a:lnTo>
                  <a:lnTo>
                    <a:pt x="4276291" y="1761281"/>
                  </a:lnTo>
                  <a:lnTo>
                    <a:pt x="0" y="1761281"/>
                  </a:ln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71000"/>
                  </a:srgbClr>
                </a:gs>
                <a:gs pos="100000">
                  <a:srgbClr val="7C0F9B">
                    <a:alpha val="71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1808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8480" b="29571"/>
          <a:stretch>
            <a:fillRect/>
          </a:stretch>
        </p:blipFill>
        <p:spPr>
          <a:xfrm>
            <a:off x="748416" y="718588"/>
            <a:ext cx="2094509" cy="213214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837346" y="3452488"/>
            <a:ext cx="15421953" cy="4918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</a:rPr>
              <a:t>The global market for AI-enhanced High-Performance Computing (HPC) was experiencing significant growth, driven by the increasing demand for advanced computing capabilities in various industries. The integration of artificial intelligence (AI) technology has had a major impact on high-performance computing (HPC), which entails using powerful computing systems to handle complicated and data-intensive activities.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57409" y="2258427"/>
            <a:ext cx="8127807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Arimo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43820" y="7186573"/>
            <a:ext cx="7985204" cy="2417514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6953" y="0"/>
                  </a:moveTo>
                  <a:lnTo>
                    <a:pt x="763454" y="0"/>
                  </a:lnTo>
                  <a:cubicBezTo>
                    <a:pt x="817000" y="0"/>
                    <a:pt x="860407" y="43407"/>
                    <a:pt x="860407" y="96953"/>
                  </a:cubicBezTo>
                  <a:lnTo>
                    <a:pt x="860407" y="163534"/>
                  </a:lnTo>
                  <a:cubicBezTo>
                    <a:pt x="860407" y="217080"/>
                    <a:pt x="817000" y="260488"/>
                    <a:pt x="763454" y="260488"/>
                  </a:cubicBezTo>
                  <a:lnTo>
                    <a:pt x="96953" y="260488"/>
                  </a:lnTo>
                  <a:cubicBezTo>
                    <a:pt x="43407" y="260488"/>
                    <a:pt x="0" y="217080"/>
                    <a:pt x="0" y="163534"/>
                  </a:cubicBezTo>
                  <a:lnTo>
                    <a:pt x="0" y="96953"/>
                  </a:lnTo>
                  <a:cubicBezTo>
                    <a:pt x="0" y="43407"/>
                    <a:pt x="43407" y="0"/>
                    <a:pt x="9695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2000"/>
                  </a:srgbClr>
                </a:gs>
                <a:gs pos="100000">
                  <a:srgbClr val="7C0F9B">
                    <a:alpha val="82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578563" y="7536788"/>
            <a:ext cx="1986169" cy="1983686"/>
          </a:xfrm>
          <a:custGeom>
            <a:rect l="l" t="t" r="r" b="b"/>
            <a:pathLst>
              <a:path w="1986168" h="1983686">
                <a:moveTo>
                  <a:pt x="0" y="0"/>
                </a:moveTo>
                <a:lnTo>
                  <a:pt x="1986170" y="0"/>
                </a:lnTo>
                <a:lnTo>
                  <a:pt x="1986170" y="1983686"/>
                </a:lnTo>
                <a:lnTo>
                  <a:pt x="0" y="1983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10532257" y="7457405"/>
            <a:ext cx="1956918" cy="1956918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43820" y="2083899"/>
            <a:ext cx="7985204" cy="2417514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6953" y="0"/>
                  </a:moveTo>
                  <a:lnTo>
                    <a:pt x="763454" y="0"/>
                  </a:lnTo>
                  <a:cubicBezTo>
                    <a:pt x="817000" y="0"/>
                    <a:pt x="860407" y="43407"/>
                    <a:pt x="860407" y="96953"/>
                  </a:cubicBezTo>
                  <a:lnTo>
                    <a:pt x="860407" y="163534"/>
                  </a:lnTo>
                  <a:cubicBezTo>
                    <a:pt x="860407" y="217080"/>
                    <a:pt x="817000" y="260488"/>
                    <a:pt x="763454" y="260488"/>
                  </a:cubicBezTo>
                  <a:lnTo>
                    <a:pt x="96953" y="260488"/>
                  </a:lnTo>
                  <a:cubicBezTo>
                    <a:pt x="43407" y="260488"/>
                    <a:pt x="0" y="217080"/>
                    <a:pt x="0" y="163534"/>
                  </a:cubicBezTo>
                  <a:lnTo>
                    <a:pt x="0" y="96953"/>
                  </a:lnTo>
                  <a:cubicBezTo>
                    <a:pt x="0" y="43407"/>
                    <a:pt x="43407" y="0"/>
                    <a:pt x="9695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2000"/>
                  </a:srgbClr>
                </a:gs>
                <a:gs pos="100000">
                  <a:srgbClr val="7C0F9B">
                    <a:alpha val="82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578563" y="2386379"/>
            <a:ext cx="1986169" cy="1983686"/>
          </a:xfrm>
          <a:custGeom>
            <a:rect l="l" t="t" r="r" b="b"/>
            <a:pathLst>
              <a:path w="1986168" h="1983686">
                <a:moveTo>
                  <a:pt x="0" y="0"/>
                </a:moveTo>
                <a:lnTo>
                  <a:pt x="1986170" y="0"/>
                </a:lnTo>
                <a:lnTo>
                  <a:pt x="1986170" y="1983687"/>
                </a:lnTo>
                <a:lnTo>
                  <a:pt x="0" y="19836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10532257" y="2306996"/>
            <a:ext cx="1956918" cy="1956918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36500" t="25150" r="38480" b="26949"/>
          <a:stretch>
            <a:fillRect/>
          </a:stretch>
        </p:blipFill>
        <p:spPr>
          <a:xfrm>
            <a:off x="0" y="0"/>
            <a:ext cx="1935043" cy="2083899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10273308" y="4635236"/>
            <a:ext cx="7985204" cy="2417514"/>
            <a:chExt cx="860407" cy="2604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6953" y="0"/>
                  </a:moveTo>
                  <a:lnTo>
                    <a:pt x="763454" y="0"/>
                  </a:lnTo>
                  <a:cubicBezTo>
                    <a:pt x="817000" y="0"/>
                    <a:pt x="860407" y="43407"/>
                    <a:pt x="860407" y="96953"/>
                  </a:cubicBezTo>
                  <a:lnTo>
                    <a:pt x="860407" y="163534"/>
                  </a:lnTo>
                  <a:cubicBezTo>
                    <a:pt x="860407" y="217080"/>
                    <a:pt x="817000" y="260488"/>
                    <a:pt x="763454" y="260488"/>
                  </a:cubicBezTo>
                  <a:lnTo>
                    <a:pt x="96953" y="260488"/>
                  </a:lnTo>
                  <a:cubicBezTo>
                    <a:pt x="43407" y="260488"/>
                    <a:pt x="0" y="217080"/>
                    <a:pt x="0" y="163534"/>
                  </a:cubicBezTo>
                  <a:lnTo>
                    <a:pt x="0" y="96953"/>
                  </a:lnTo>
                  <a:cubicBezTo>
                    <a:pt x="0" y="43407"/>
                    <a:pt x="43407" y="0"/>
                    <a:pt x="9695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2000"/>
                  </a:srgbClr>
                </a:gs>
                <a:gs pos="100000">
                  <a:srgbClr val="7C0F9B">
                    <a:alpha val="82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0608051" y="4937716"/>
            <a:ext cx="1986169" cy="1983686"/>
          </a:xfrm>
          <a:custGeom>
            <a:rect l="l" t="t" r="r" b="b"/>
            <a:pathLst>
              <a:path w="1986168" h="1983686">
                <a:moveTo>
                  <a:pt x="0" y="0"/>
                </a:moveTo>
                <a:lnTo>
                  <a:pt x="1986169" y="0"/>
                </a:lnTo>
                <a:lnTo>
                  <a:pt x="1986169" y="1983686"/>
                </a:lnTo>
                <a:lnTo>
                  <a:pt x="0" y="1983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2" name="Group 22"/>
          <p:cNvGrpSpPr/>
          <p:nvPr/>
        </p:nvGrpSpPr>
        <p:grpSpPr>
          <a:xfrm>
            <a:off x="10561744" y="4858333"/>
            <a:ext cx="1956918" cy="1956918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5162248" y="479451"/>
            <a:ext cx="7963503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Arimo"/>
              </a:rPr>
              <a:t>KEY INSIGHTS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793952" y="7897616"/>
            <a:ext cx="1433528" cy="1013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7"/>
              </a:lnSpc>
            </a:pPr>
            <a:r>
              <a:rPr lang="en-US" sz="4221">
                <a:solidFill>
                  <a:srgbClr val="1E3048"/>
                </a:solidFill>
                <a:latin typeface="Arimo Bold"/>
              </a:rPr>
              <a:t>2024- 2031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489175" y="7602225"/>
            <a:ext cx="5365204" cy="1554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0"/>
              </a:lnSpc>
            </a:pPr>
            <a:r>
              <a:rPr lang="en-US" sz="4443">
                <a:solidFill>
                  <a:srgbClr val="FFFFFF"/>
                </a:solidFill>
                <a:latin typeface="Arimo"/>
              </a:rPr>
              <a:t>CAGR</a:t>
            </a:r>
          </a:p>
          <a:p>
            <a:pPr algn="ctr">
              <a:lnSpc>
                <a:spcPts val="6220"/>
              </a:lnSpc>
              <a:spcBef>
                <a:spcPct val="0"/>
              </a:spcBef>
            </a:pPr>
            <a:r>
              <a:rPr lang="en-US" sz="4443">
                <a:solidFill>
                  <a:srgbClr val="FFFFFF"/>
                </a:solidFill>
                <a:latin typeface="Arimo"/>
              </a:rPr>
              <a:t>9.39%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793952" y="3228702"/>
            <a:ext cx="1433528" cy="450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4221">
                <a:solidFill>
                  <a:srgbClr val="1E3048"/>
                </a:solidFill>
                <a:latin typeface="Arimo Bold"/>
              </a:rPr>
              <a:t>2024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227479" y="2455099"/>
            <a:ext cx="6031033" cy="1554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0"/>
              </a:lnSpc>
            </a:pPr>
            <a:r>
              <a:rPr lang="en-US" sz="4443">
                <a:solidFill>
                  <a:srgbClr val="FFFFFF"/>
                </a:solidFill>
                <a:latin typeface="Arimo"/>
              </a:rPr>
              <a:t>MARKET SIZE</a:t>
            </a:r>
          </a:p>
          <a:p>
            <a:pPr algn="ctr">
              <a:lnSpc>
                <a:spcPts val="6220"/>
              </a:lnSpc>
              <a:spcBef>
                <a:spcPct val="0"/>
              </a:spcBef>
            </a:pPr>
            <a:r>
              <a:rPr lang="en-US" sz="4443">
                <a:solidFill>
                  <a:srgbClr val="FFFFFF"/>
                </a:solidFill>
                <a:latin typeface="Arimo"/>
              </a:rPr>
              <a:t>$2,183.06 Million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823440" y="5780039"/>
            <a:ext cx="1433528" cy="450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4221">
                <a:solidFill>
                  <a:srgbClr val="1E3048"/>
                </a:solidFill>
                <a:latin typeface="Arimo Bold"/>
              </a:rPr>
              <a:t>2030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256967" y="5006436"/>
            <a:ext cx="6031033" cy="1554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0"/>
              </a:lnSpc>
            </a:pPr>
            <a:r>
              <a:rPr lang="en-US" sz="4443">
                <a:solidFill>
                  <a:srgbClr val="FFFFFF"/>
                </a:solidFill>
                <a:latin typeface="Arimo"/>
              </a:rPr>
              <a:t>FORECAST</a:t>
            </a:r>
          </a:p>
          <a:p>
            <a:pPr algn="ctr">
              <a:lnSpc>
                <a:spcPts val="6220"/>
              </a:lnSpc>
              <a:spcBef>
                <a:spcPct val="0"/>
              </a:spcBef>
            </a:pPr>
            <a:r>
              <a:rPr lang="en-US" sz="4443">
                <a:solidFill>
                  <a:srgbClr val="FFFFFF"/>
                </a:solidFill>
                <a:latin typeface="Arimo"/>
              </a:rPr>
              <a:t>$4,092.77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245091" y="1570353"/>
            <a:ext cx="6261046" cy="2753615"/>
            <a:chExt cx="8170985" cy="35936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70986" cy="3593608"/>
            </a:xfrm>
            <a:custGeom>
              <a:rect l="l" t="t" r="r" b="b"/>
              <a:pathLst>
                <a:path w="8170986" h="3593607">
                  <a:moveTo>
                    <a:pt x="8046525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3469148"/>
                  </a:lnTo>
                  <a:cubicBezTo>
                    <a:pt x="8170986" y="3537728"/>
                    <a:pt x="8115105" y="3593608"/>
                    <a:pt x="8046525" y="35936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3000"/>
                  </a:srgbClr>
                </a:gs>
                <a:gs pos="100000">
                  <a:srgbClr val="7C0F9B">
                    <a:alpha val="83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148489" y="1237164"/>
            <a:ext cx="814642" cy="3111619"/>
            <a:chExt cx="3130550" cy="119574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8288000" cy="1050817"/>
            <a:chExt cx="4816593" cy="2767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276758"/>
            </a:xfrm>
            <a:custGeom>
              <a:rect l="l" t="t" r="r" b="b"/>
              <a:pathLst>
                <a:path w="4816592" h="276758">
                  <a:moveTo>
                    <a:pt x="0" y="0"/>
                  </a:moveTo>
                  <a:lnTo>
                    <a:pt x="4816592" y="0"/>
                  </a:lnTo>
                  <a:lnTo>
                    <a:pt x="4816592" y="276758"/>
                  </a:lnTo>
                  <a:lnTo>
                    <a:pt x="0" y="276758"/>
                  </a:ln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16593" cy="314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-4818"/>
            <a:ext cx="17301600" cy="873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FFFFFF"/>
                </a:solidFill>
                <a:latin typeface="Arimo"/>
              </a:rPr>
              <a:t>REVENUE MARKET SHARE BY SEGMENTS 2024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36500" t="25150" r="35874" b="24564"/>
          <a:stretch>
            <a:fillRect/>
          </a:stretch>
        </p:blipFill>
        <p:spPr>
          <a:xfrm>
            <a:off x="0" y="-16699"/>
            <a:ext cx="1767431" cy="180964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3460500" y="2213219"/>
            <a:ext cx="4620369" cy="1083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Arimo"/>
              </a:rPr>
              <a:t>Hardware Accelerated</a:t>
            </a:r>
          </a:p>
          <a:p>
            <a:pPr marL="669289" lvl="1" indent="-334645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Arimo"/>
              </a:rPr>
              <a:t>Software Accelerated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2648835"/>
            <a:ext cx="2980873" cy="37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764">
                <a:solidFill>
                  <a:srgbClr val="000000"/>
                </a:solidFill>
                <a:latin typeface="Arimo"/>
              </a:rPr>
              <a:t>Type Segment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245091" y="4434638"/>
            <a:ext cx="6261046" cy="2753615"/>
            <a:chExt cx="8170985" cy="35936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70986" cy="3593608"/>
            </a:xfrm>
            <a:custGeom>
              <a:rect l="l" t="t" r="r" b="b"/>
              <a:pathLst>
                <a:path w="8170986" h="3593607">
                  <a:moveTo>
                    <a:pt x="8046525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3469148"/>
                  </a:lnTo>
                  <a:cubicBezTo>
                    <a:pt x="8170986" y="3537728"/>
                    <a:pt x="8115105" y="3593608"/>
                    <a:pt x="8046525" y="35936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3000"/>
                  </a:srgbClr>
                </a:gs>
                <a:gs pos="100000">
                  <a:srgbClr val="7C0F9B">
                    <a:alpha val="83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148489" y="4101450"/>
            <a:ext cx="814642" cy="3111619"/>
            <a:chExt cx="3130550" cy="119574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3035232" y="4417303"/>
            <a:ext cx="5470906" cy="2712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Analytics for Financial Services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Earth Sciences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Visualization &amp; Simulation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Biological &amp; Medical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5310802"/>
            <a:ext cx="2980873" cy="73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764">
                <a:solidFill>
                  <a:srgbClr val="000000"/>
                </a:solidFill>
                <a:latin typeface="Arimo"/>
              </a:rPr>
              <a:t>Application</a:t>
            </a:r>
          </a:p>
          <a:p>
            <a:pPr algn="ctr">
              <a:lnSpc>
                <a:spcPts val="2792"/>
              </a:lnSpc>
            </a:pPr>
            <a:r>
              <a:rPr lang="en-US" sz="2764">
                <a:solidFill>
                  <a:srgbClr val="000000"/>
                </a:solidFill>
                <a:latin typeface="Arimo"/>
              </a:rPr>
              <a:t>Segment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245091" y="7346946"/>
            <a:ext cx="6261046" cy="2753615"/>
            <a:chExt cx="8170985" cy="35936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70986" cy="3593608"/>
            </a:xfrm>
            <a:custGeom>
              <a:rect l="l" t="t" r="r" b="b"/>
              <a:pathLst>
                <a:path w="8170986" h="3593607">
                  <a:moveTo>
                    <a:pt x="8046525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3469148"/>
                  </a:lnTo>
                  <a:cubicBezTo>
                    <a:pt x="8170986" y="3537728"/>
                    <a:pt x="8115105" y="3593608"/>
                    <a:pt x="8046525" y="35936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3000"/>
                  </a:srgbClr>
                </a:gs>
                <a:gs pos="100000">
                  <a:srgbClr val="7C0F9B">
                    <a:alpha val="83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1148489" y="7013758"/>
            <a:ext cx="814642" cy="3111619"/>
            <a:chExt cx="3130550" cy="1195749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sp>
        <p:nvSpPr>
          <p:cNvPr id="24" name="TextBox 24"/>
          <p:cNvSpPr txBox="1"/>
          <p:nvPr/>
        </p:nvSpPr>
        <p:spPr>
          <a:xfrm>
            <a:off x="3299804" y="7887955"/>
            <a:ext cx="4620369" cy="1083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Solutions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Services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0" y="8200347"/>
            <a:ext cx="2980873" cy="73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764">
                <a:solidFill>
                  <a:srgbClr val="000000"/>
                </a:solidFill>
                <a:latin typeface="Arimo"/>
              </a:rPr>
              <a:t>Component Segment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069254" y="1651841"/>
            <a:ext cx="6261046" cy="2753615"/>
            <a:chExt cx="8170985" cy="359360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70986" cy="3593608"/>
            </a:xfrm>
            <a:custGeom>
              <a:rect l="l" t="t" r="r" b="b"/>
              <a:pathLst>
                <a:path w="8170986" h="3593607">
                  <a:moveTo>
                    <a:pt x="8046525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3469148"/>
                  </a:lnTo>
                  <a:cubicBezTo>
                    <a:pt x="8170986" y="3537728"/>
                    <a:pt x="8115105" y="3593608"/>
                    <a:pt x="8046525" y="35936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3000"/>
                  </a:srgbClr>
                </a:gs>
                <a:gs pos="100000">
                  <a:srgbClr val="7C0F9B">
                    <a:alpha val="83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28" name="Group 28"/>
          <p:cNvGrpSpPr/>
          <p:nvPr/>
        </p:nvGrpSpPr>
        <p:grpSpPr>
          <a:xfrm rot="5400000">
            <a:off x="10972651" y="1318653"/>
            <a:ext cx="814642" cy="3111619"/>
            <a:chExt cx="3130550" cy="1195749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13288208" y="2095942"/>
            <a:ext cx="4620369" cy="162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Parallel Computing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Distributed Computing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Exascale computing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24162" y="2730323"/>
            <a:ext cx="2980873" cy="37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764">
                <a:solidFill>
                  <a:srgbClr val="000000"/>
                </a:solidFill>
                <a:latin typeface="Arimo"/>
              </a:rPr>
              <a:t>Computation Type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026954" y="4499394"/>
            <a:ext cx="6261046" cy="2753615"/>
            <a:chExt cx="8170985" cy="359360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70986" cy="3593608"/>
            </a:xfrm>
            <a:custGeom>
              <a:rect l="l" t="t" r="r" b="b"/>
              <a:pathLst>
                <a:path w="8170986" h="3593607">
                  <a:moveTo>
                    <a:pt x="8046525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3469148"/>
                  </a:lnTo>
                  <a:cubicBezTo>
                    <a:pt x="8170986" y="3537728"/>
                    <a:pt x="8115105" y="3593608"/>
                    <a:pt x="8046525" y="35936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3000"/>
                  </a:srgbClr>
                </a:gs>
                <a:gs pos="100000">
                  <a:srgbClr val="7C0F9B">
                    <a:alpha val="83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34" name="Group 34"/>
          <p:cNvGrpSpPr/>
          <p:nvPr/>
        </p:nvGrpSpPr>
        <p:grpSpPr>
          <a:xfrm rot="5400000">
            <a:off x="10930351" y="4166206"/>
            <a:ext cx="814642" cy="3111619"/>
            <a:chExt cx="3130550" cy="119574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sp>
        <p:nvSpPr>
          <p:cNvPr id="36" name="TextBox 36"/>
          <p:cNvSpPr txBox="1"/>
          <p:nvPr/>
        </p:nvSpPr>
        <p:spPr>
          <a:xfrm>
            <a:off x="13245908" y="5165023"/>
            <a:ext cx="4620369" cy="1083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5" lvl="1" indent="-334642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Arimo"/>
              </a:rPr>
              <a:t>Cloud</a:t>
            </a:r>
          </a:p>
          <a:p>
            <a:pPr marL="669285" lvl="1" indent="-334642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Arimo"/>
              </a:rPr>
              <a:t>On-Premises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781863" y="5398320"/>
            <a:ext cx="2980873" cy="73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764">
                <a:solidFill>
                  <a:srgbClr val="000000"/>
                </a:solidFill>
                <a:latin typeface="Arimo"/>
              </a:rPr>
              <a:t>Deployment Segment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2069254" y="7346946"/>
            <a:ext cx="6261046" cy="2753615"/>
            <a:chExt cx="8170985" cy="359360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70986" cy="3593608"/>
            </a:xfrm>
            <a:custGeom>
              <a:rect l="l" t="t" r="r" b="b"/>
              <a:pathLst>
                <a:path w="8170986" h="3593607">
                  <a:moveTo>
                    <a:pt x="8046525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3469148"/>
                  </a:lnTo>
                  <a:cubicBezTo>
                    <a:pt x="8170986" y="3537728"/>
                    <a:pt x="8115105" y="3593608"/>
                    <a:pt x="8046525" y="35936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3000"/>
                  </a:srgbClr>
                </a:gs>
                <a:gs pos="100000">
                  <a:srgbClr val="7C0F9B">
                    <a:alpha val="83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40" name="Group 40"/>
          <p:cNvGrpSpPr/>
          <p:nvPr/>
        </p:nvGrpSpPr>
        <p:grpSpPr>
          <a:xfrm rot="5400000">
            <a:off x="10972651" y="7013758"/>
            <a:ext cx="814642" cy="3111619"/>
            <a:chExt cx="3130550" cy="1195749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sp>
        <p:nvSpPr>
          <p:cNvPr id="42" name="TextBox 42"/>
          <p:cNvSpPr txBox="1"/>
          <p:nvPr/>
        </p:nvSpPr>
        <p:spPr>
          <a:xfrm>
            <a:off x="13250108" y="7601074"/>
            <a:ext cx="4620369" cy="216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Small and Medium-Sized Enterprises (MSME)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Arimo"/>
              </a:rPr>
              <a:t>Large Enterprises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824162" y="8343940"/>
            <a:ext cx="2980873" cy="37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764">
                <a:solidFill>
                  <a:srgbClr val="000000"/>
                </a:solidFill>
                <a:latin typeface="Arimo"/>
              </a:rPr>
              <a:t>Organisation Size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64" r="-5464"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0"/>
            <a:ext cx="1542502" cy="1866155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-129472" y="648675"/>
            <a:ext cx="11665144" cy="9638325"/>
          </a:xfrm>
          <a:custGeom>
            <a:rect l="l" t="t" r="r" b="b"/>
            <a:pathLst>
              <a:path w="11665144" h="9638325">
                <a:moveTo>
                  <a:pt x="0" y="0"/>
                </a:moveTo>
                <a:lnTo>
                  <a:pt x="11665144" y="0"/>
                </a:lnTo>
                <a:lnTo>
                  <a:pt x="11665144" y="9638325"/>
                </a:lnTo>
                <a:lnTo>
                  <a:pt x="0" y="9638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TextBox 5"/>
          <p:cNvSpPr txBox="1"/>
          <p:nvPr/>
        </p:nvSpPr>
        <p:spPr>
          <a:xfrm>
            <a:off x="4216042" y="3878581"/>
            <a:ext cx="3651766" cy="126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4"/>
              </a:lnSpc>
            </a:pPr>
            <a:r>
              <a:rPr lang="en-US" sz="4499">
                <a:solidFill>
                  <a:srgbClr val="FFFFFF"/>
                </a:solidFill>
                <a:latin typeface="Arimo"/>
              </a:rPr>
              <a:t>North America</a:t>
            </a:r>
          </a:p>
          <a:p>
            <a:pPr algn="ctr">
              <a:lnSpc>
                <a:spcPts val="4814"/>
              </a:lnSpc>
            </a:pPr>
            <a:r>
              <a:rPr lang="en-US" sz="4499">
                <a:solidFill>
                  <a:srgbClr val="FFFFFF"/>
                </a:solidFill>
                <a:latin typeface="Arimo"/>
              </a:rPr>
              <a:t>41.26%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66005" y="5124450"/>
            <a:ext cx="8168357" cy="202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3"/>
              </a:lnSpc>
            </a:pPr>
            <a:r>
              <a:rPr lang="en-US" sz="4414" spc="141">
                <a:solidFill>
                  <a:srgbClr val="000000"/>
                </a:solidFill>
                <a:latin typeface="Arimo"/>
              </a:rPr>
              <a:t>North America AI Enhanced HPC Market Revenue share for 2024 is </a:t>
            </a:r>
            <a:r>
              <a:rPr lang="en-US" sz="4414" spc="141">
                <a:solidFill>
                  <a:srgbClr val="B65C5C"/>
                </a:solidFill>
                <a:latin typeface="Arimo Bold"/>
              </a:rPr>
              <a:t>41.26%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13092" y="5334464"/>
            <a:ext cx="9757038" cy="3383104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86000"/>
                  </a:srgbClr>
                </a:gs>
                <a:gs pos="100000">
                  <a:srgbClr val="94B9FF">
                    <a:alpha val="86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13092" y="1569431"/>
            <a:ext cx="9757038" cy="339665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7000"/>
                  </a:srgbClr>
                </a:gs>
                <a:gs pos="100000">
                  <a:srgbClr val="7C0F9B">
                    <a:alpha val="87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171817" y="2138073"/>
            <a:ext cx="2794551" cy="2271468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86000"/>
                  </a:srgbClr>
                </a:gs>
                <a:gs pos="100000">
                  <a:srgbClr val="94B9FF">
                    <a:alpha val="86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171817" y="5918834"/>
            <a:ext cx="2794551" cy="2271468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7000"/>
                  </a:srgbClr>
                </a:gs>
                <a:gs pos="100000">
                  <a:srgbClr val="7C0F9B">
                    <a:alpha val="87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834046" y="2945081"/>
            <a:ext cx="759184" cy="657453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86000"/>
                  </a:srgbClr>
                </a:gs>
                <a:gs pos="100000">
                  <a:srgbClr val="94B9FF">
                    <a:alpha val="86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834046" y="6725841"/>
            <a:ext cx="759184" cy="657453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87000"/>
                  </a:srgbClr>
                </a:gs>
                <a:gs pos="100000">
                  <a:srgbClr val="7C0F9B">
                    <a:alpha val="87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716481" cy="207663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378359" y="3069506"/>
            <a:ext cx="2506553" cy="606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000000"/>
                </a:solidFill>
                <a:latin typeface="Arimo Bold"/>
              </a:rPr>
              <a:t>Drivers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90360" y="6675704"/>
            <a:ext cx="3082550" cy="606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FFFFFF"/>
                </a:solidFill>
                <a:latin typeface="Arimo Bold"/>
              </a:rPr>
              <a:t>Restraints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03784" y="2099578"/>
            <a:ext cx="7643613" cy="212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999" spc="127">
                <a:solidFill>
                  <a:srgbClr val="FFFFFF"/>
                </a:solidFill>
                <a:latin typeface="Arimo"/>
              </a:rPr>
              <a:t>Growing adoption of cloud computing is driving the demand for global AI enhanced HPC market.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03784" y="6245771"/>
            <a:ext cx="770497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999" spc="127">
                <a:solidFill>
                  <a:srgbClr val="000000"/>
                </a:solidFill>
                <a:latin typeface="Arimo"/>
              </a:rPr>
              <a:t>High cost of implementation is restraining the growth of global AI enhanced HPC market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465288"/>
            <a:ext cx="16230600" cy="8278021"/>
            <a:chExt cx="4274726" cy="21802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80220"/>
            </a:xfrm>
            <a:custGeom>
              <a:rect l="l" t="t" r="r" b="b"/>
              <a:pathLst>
                <a:path w="4274726" h="2180220">
                  <a:moveTo>
                    <a:pt x="0" y="0"/>
                  </a:moveTo>
                  <a:lnTo>
                    <a:pt x="4274726" y="0"/>
                  </a:lnTo>
                  <a:lnTo>
                    <a:pt x="4274726" y="2180220"/>
                  </a:lnTo>
                  <a:lnTo>
                    <a:pt x="0" y="2180220"/>
                  </a:lnTo>
                  <a:close/>
                </a:path>
              </a:pathLst>
            </a:custGeom>
            <a:gradFill rotWithShape="1">
              <a:gsLst>
                <a:gs pos="0">
                  <a:srgbClr val="020305">
                    <a:alpha val="65000"/>
                  </a:srgbClr>
                </a:gs>
                <a:gs pos="100000">
                  <a:srgbClr val="7C0F9B">
                    <a:alpha val="6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18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9942" b="24794"/>
          <a:stretch>
            <a:fillRect/>
          </a:stretch>
        </p:blipFill>
        <p:spPr>
          <a:xfrm>
            <a:off x="560570" y="543690"/>
            <a:ext cx="1831502" cy="218903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269970" y="2878154"/>
            <a:ext cx="15748059" cy="667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Arimo"/>
              </a:rPr>
              <a:t>The Global AI Enhanced HPC Market is witnessing significant growth in the near future.</a:t>
            </a: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Arimo"/>
              </a:rPr>
              <a:t> The AI accelerators and software integrate into HPC for its use in financial analytics services.</a:t>
            </a: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Arimo"/>
              </a:rPr>
              <a:t>The adoption of AI-enhanced high-performance computing solutions in financial services organizations assists in preventing fraud, optimizes profits, predicts outcomes, and enhances customer experiences. </a:t>
            </a: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Arimo"/>
              </a:rPr>
              <a:t>The utilization of high-performance computing with computer-aided engineering software for high-fidelity modeling and simulation is expanding in the automotive, aerospace, healthcare robotics industries, and others. </a:t>
            </a: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Arimo"/>
              </a:rPr>
              <a:t>Major companies such as Intel Corporation, NVIDIA, Lenovo, and IBM offer GPU accelerated, FPGA, HPC-based cloud platforms and other solutions in high-performance computing, to leverage the business operation, and optimize the operational capability of business organizations and the industrial sector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79906" y="1718218"/>
            <a:ext cx="10528187" cy="859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</a:pPr>
            <a:r>
              <a:rPr lang="en-US" sz="5899">
                <a:solidFill>
                  <a:srgbClr val="FFFFFF"/>
                </a:solidFill>
                <a:latin typeface="Arimo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6795"/>
          <a:stretch>
            <a:fillRect/>
          </a:stretch>
        </p:blipFill>
        <p:spPr>
          <a:xfrm>
            <a:off x="95776" y="-25212"/>
            <a:ext cx="1464789" cy="15825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7888" y="5488169"/>
            <a:ext cx="18240111" cy="6341438"/>
          </a:xfrm>
          <a:custGeom>
            <a:rect l="l" t="t" r="r" b="b"/>
            <a:pathLst>
              <a:path w="18240112" h="6341438">
                <a:moveTo>
                  <a:pt x="0" y="0"/>
                </a:moveTo>
                <a:lnTo>
                  <a:pt x="18240112" y="0"/>
                </a:lnTo>
                <a:lnTo>
                  <a:pt x="18240112" y="6341438"/>
                </a:lnTo>
                <a:lnTo>
                  <a:pt x="0" y="63414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27" r="-1645" b="-8534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510015" y="2084913"/>
            <a:ext cx="2650683" cy="1954878"/>
          </a:xfrm>
          <a:custGeom>
            <a:rect l="l" t="t" r="r" b="b"/>
            <a:pathLst>
              <a:path w="2650683" h="1954878">
                <a:moveTo>
                  <a:pt x="0" y="0"/>
                </a:moveTo>
                <a:lnTo>
                  <a:pt x="2650682" y="0"/>
                </a:lnTo>
                <a:lnTo>
                  <a:pt x="2650682" y="1954879"/>
                </a:lnTo>
                <a:lnTo>
                  <a:pt x="0" y="1954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3760539" y="2075768"/>
            <a:ext cx="2947284" cy="1954878"/>
          </a:xfrm>
          <a:custGeom>
            <a:rect l="l" t="t" r="r" b="b"/>
            <a:pathLst>
              <a:path w="2947284" h="1954878">
                <a:moveTo>
                  <a:pt x="0" y="0"/>
                </a:moveTo>
                <a:lnTo>
                  <a:pt x="2947284" y="0"/>
                </a:lnTo>
                <a:lnTo>
                  <a:pt x="2947284" y="1954878"/>
                </a:lnTo>
                <a:lnTo>
                  <a:pt x="0" y="19548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7307665" y="2075768"/>
            <a:ext cx="5047537" cy="1607253"/>
          </a:xfrm>
          <a:custGeom>
            <a:rect l="l" t="t" r="r" b="b"/>
            <a:pathLst>
              <a:path w="5047537" h="1607253">
                <a:moveTo>
                  <a:pt x="0" y="0"/>
                </a:moveTo>
                <a:lnTo>
                  <a:pt x="5047537" y="0"/>
                </a:lnTo>
                <a:lnTo>
                  <a:pt x="5047537" y="1607253"/>
                </a:lnTo>
                <a:lnTo>
                  <a:pt x="0" y="16072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6676" b="-40087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3136252" y="1973703"/>
            <a:ext cx="4912103" cy="2056943"/>
          </a:xfrm>
          <a:custGeom>
            <a:rect l="l" t="t" r="r" b="b"/>
            <a:pathLst>
              <a:path w="4912103" h="2056943">
                <a:moveTo>
                  <a:pt x="0" y="0"/>
                </a:moveTo>
                <a:lnTo>
                  <a:pt x="4912103" y="0"/>
                </a:lnTo>
                <a:lnTo>
                  <a:pt x="4912103" y="2056943"/>
                </a:lnTo>
                <a:lnTo>
                  <a:pt x="0" y="20569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7085042" y="4030646"/>
            <a:ext cx="5270160" cy="1980702"/>
          </a:xfrm>
          <a:custGeom>
            <a:rect l="l" t="t" r="r" b="b"/>
            <a:pathLst>
              <a:path w="5270160" h="1980702">
                <a:moveTo>
                  <a:pt x="0" y="0"/>
                </a:moveTo>
                <a:lnTo>
                  <a:pt x="5270160" y="0"/>
                </a:lnTo>
                <a:lnTo>
                  <a:pt x="5270160" y="1980702"/>
                </a:lnTo>
                <a:lnTo>
                  <a:pt x="0" y="19807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5498868" y="671513"/>
            <a:ext cx="6856334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Arimo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yc3af4ru"/>
              </a:rPr>
              <a:t>https://tinyurl.com/yc3af4ru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62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AI Enhanced HPC Market Report 2024</dc:title>
  <cp:lastModifiedBy>decipher market</cp:lastModifiedBy>
  <cp:revision>2</cp:revision>
  <dcterms:created xsi:type="dcterms:W3CDTF">2006-08-16T00:00:00Z</dcterms:created>
  <dcterms:modified xsi:type="dcterms:W3CDTF">2024-04-24T02:33:29Z</dcterms:modified>
</cp:coreProperties>
</file>