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98" y="1473340"/>
            <a:ext cx="10669754" cy="876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8304" y="405841"/>
            <a:ext cx="14931390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769CC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90772"/>
            <a:ext cx="18287999" cy="639622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0368" y="2103120"/>
            <a:ext cx="2843784" cy="178765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7987" y="1769364"/>
            <a:ext cx="3012948" cy="292455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00176" y="2311908"/>
            <a:ext cx="3938015" cy="183946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23248" y="1769364"/>
            <a:ext cx="3406140" cy="309219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38216" y="4693920"/>
            <a:ext cx="2412491" cy="24018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10700" y="4861560"/>
            <a:ext cx="3029711" cy="2743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9564" y="3903619"/>
            <a:ext cx="15009494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hyperlink" Target="http://tinyurl.com/336254f8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8548370" cy="10287000"/>
            </a:xfrm>
            <a:custGeom>
              <a:avLst/>
              <a:gdLst/>
              <a:ahLst/>
              <a:cxnLst/>
              <a:rect l="l" t="t" r="r" b="b"/>
              <a:pathLst>
                <a:path w="8548370" h="10287000">
                  <a:moveTo>
                    <a:pt x="8548116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8548116" y="10287000"/>
                  </a:lnTo>
                  <a:lnTo>
                    <a:pt x="8548116" y="0"/>
                  </a:lnTo>
                  <a:close/>
                </a:path>
              </a:pathLst>
            </a:custGeom>
            <a:solidFill>
              <a:srgbClr val="DFE6F5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43508" y="9478467"/>
            <a:ext cx="6587490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75971" y="3107563"/>
            <a:ext cx="7874634" cy="4178935"/>
          </a:xfrm>
          <a:prstGeom prst="rect">
            <a:avLst/>
          </a:prstGeom>
        </p:spPr>
        <p:txBody>
          <a:bodyPr wrap="square" lIns="0" tIns="162560" rIns="0" bIns="0" rtlCol="0" vert="horz">
            <a:spAutoFit/>
          </a:bodyPr>
          <a:lstStyle/>
          <a:p>
            <a:pPr marL="12700" marR="4028440">
              <a:lnSpc>
                <a:spcPts val="7900"/>
              </a:lnSpc>
              <a:spcBef>
                <a:spcPts val="1280"/>
              </a:spcBef>
            </a:pPr>
            <a:r>
              <a:rPr dirty="0" sz="7500" spc="-50">
                <a:latin typeface="Verdana"/>
                <a:cs typeface="Verdana"/>
              </a:rPr>
              <a:t>GLOBAL </a:t>
            </a:r>
            <a:r>
              <a:rPr dirty="0" sz="7500" spc="-390">
                <a:latin typeface="Verdana"/>
                <a:cs typeface="Verdana"/>
              </a:rPr>
              <a:t>A2</a:t>
            </a:r>
            <a:r>
              <a:rPr dirty="0" sz="7500" spc="-790">
                <a:latin typeface="Verdana"/>
                <a:cs typeface="Verdana"/>
              </a:rPr>
              <a:t> </a:t>
            </a:r>
            <a:r>
              <a:rPr dirty="0" sz="7500" spc="-20">
                <a:latin typeface="Verdana"/>
                <a:cs typeface="Verdana"/>
              </a:rPr>
              <a:t>MILK</a:t>
            </a:r>
            <a:endParaRPr sz="7500">
              <a:latin typeface="Verdana"/>
              <a:cs typeface="Verdana"/>
            </a:endParaRPr>
          </a:p>
          <a:p>
            <a:pPr marL="12700" marR="5080">
              <a:lnSpc>
                <a:spcPts val="7900"/>
              </a:lnSpc>
              <a:spcBef>
                <a:spcPts val="5"/>
              </a:spcBef>
            </a:pPr>
            <a:r>
              <a:rPr dirty="0" sz="7500" spc="-170">
                <a:latin typeface="Verdana"/>
                <a:cs typeface="Verdana"/>
              </a:rPr>
              <a:t>MARKET</a:t>
            </a:r>
            <a:r>
              <a:rPr dirty="0" sz="7500" spc="-740">
                <a:latin typeface="Verdana"/>
                <a:cs typeface="Verdana"/>
              </a:rPr>
              <a:t> </a:t>
            </a:r>
            <a:r>
              <a:rPr dirty="0" sz="7500" spc="-100">
                <a:latin typeface="Verdana"/>
                <a:cs typeface="Verdana"/>
              </a:rPr>
              <a:t>REPORT </a:t>
            </a:r>
            <a:r>
              <a:rPr dirty="0" sz="7500" spc="-310">
                <a:latin typeface="Verdana"/>
                <a:cs typeface="Verdana"/>
              </a:rPr>
              <a:t>2024</a:t>
            </a:r>
            <a:endParaRPr sz="7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56231" y="2154935"/>
              <a:ext cx="14575790" cy="5637530"/>
            </a:xfrm>
            <a:custGeom>
              <a:avLst/>
              <a:gdLst/>
              <a:ahLst/>
              <a:cxnLst/>
              <a:rect l="l" t="t" r="r" b="b"/>
              <a:pathLst>
                <a:path w="14575790" h="5637530">
                  <a:moveTo>
                    <a:pt x="14575536" y="0"/>
                  </a:moveTo>
                  <a:lnTo>
                    <a:pt x="0" y="0"/>
                  </a:lnTo>
                  <a:lnTo>
                    <a:pt x="0" y="5637275"/>
                  </a:lnTo>
                  <a:lnTo>
                    <a:pt x="14575536" y="5637275"/>
                  </a:lnTo>
                  <a:lnTo>
                    <a:pt x="14575536" y="0"/>
                  </a:lnTo>
                  <a:close/>
                </a:path>
              </a:pathLst>
            </a:custGeom>
            <a:solidFill>
              <a:srgbClr val="4A677D">
                <a:alpha val="9490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68670" y="2309240"/>
            <a:ext cx="6546850" cy="10407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650" spc="-180"/>
              <a:t>INTRODUCTION</a:t>
            </a:r>
            <a:endParaRPr sz="6650"/>
          </a:p>
        </p:txBody>
      </p:sp>
      <p:sp>
        <p:nvSpPr>
          <p:cNvPr id="6" name="object 6" descr=""/>
          <p:cNvSpPr txBox="1"/>
          <p:nvPr/>
        </p:nvSpPr>
        <p:spPr>
          <a:xfrm>
            <a:off x="1995297" y="3620566"/>
            <a:ext cx="14183994" cy="33007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500"/>
              </a:lnSpc>
              <a:spcBef>
                <a:spcPts val="90"/>
              </a:spcBef>
            </a:pPr>
            <a:r>
              <a:rPr dirty="0" sz="3050" spc="-50">
                <a:solidFill>
                  <a:srgbClr val="FFFFFF"/>
                </a:solidFill>
                <a:latin typeface="Verdana"/>
                <a:cs typeface="Verdana"/>
              </a:rPr>
              <a:t>A2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40">
                <a:solidFill>
                  <a:srgbClr val="FFFFFF"/>
                </a:solidFill>
                <a:latin typeface="Verdana"/>
                <a:cs typeface="Verdana"/>
              </a:rPr>
              <a:t>refers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cow's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contains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only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FFFFFF"/>
                </a:solidFill>
                <a:latin typeface="Verdana"/>
                <a:cs typeface="Verdana"/>
              </a:rPr>
              <a:t>A2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beta-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casein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protein,</a:t>
            </a:r>
            <a:r>
              <a:rPr dirty="0" sz="30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FFFFFF"/>
                </a:solidFill>
                <a:latin typeface="Verdana"/>
                <a:cs typeface="Verdana"/>
              </a:rPr>
              <a:t>opposed</a:t>
            </a:r>
            <a:r>
              <a:rPr dirty="0" sz="30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contains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105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90">
                <a:solidFill>
                  <a:srgbClr val="FFFFFF"/>
                </a:solidFill>
                <a:latin typeface="Verdana"/>
                <a:cs typeface="Verdana"/>
              </a:rPr>
              <a:t>A1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FFFFFF"/>
                </a:solidFill>
                <a:latin typeface="Verdana"/>
                <a:cs typeface="Verdana"/>
              </a:rPr>
              <a:t>A2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proteins.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Verdana"/>
                <a:cs typeface="Verdana"/>
              </a:rPr>
              <a:t>A2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FFFFFF"/>
                </a:solidFill>
                <a:latin typeface="Verdana"/>
                <a:cs typeface="Verdana"/>
              </a:rPr>
              <a:t>gained</a:t>
            </a:r>
            <a:r>
              <a:rPr dirty="0" sz="30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11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claims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11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0">
                <a:solidFill>
                  <a:srgbClr val="FFFFFF"/>
                </a:solidFill>
                <a:latin typeface="Verdana"/>
                <a:cs typeface="Verdana"/>
              </a:rPr>
              <a:t>easier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digest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individuals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100">
                <a:solidFill>
                  <a:srgbClr val="FFFFFF"/>
                </a:solidFill>
                <a:latin typeface="Verdana"/>
                <a:cs typeface="Verdana"/>
              </a:rPr>
              <a:t>compared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3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containing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65">
                <a:solidFill>
                  <a:srgbClr val="FFFFFF"/>
                </a:solidFill>
                <a:latin typeface="Verdana"/>
                <a:cs typeface="Verdana"/>
              </a:rPr>
              <a:t>A1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protein.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45">
                <a:solidFill>
                  <a:srgbClr val="FFFFFF"/>
                </a:solidFill>
                <a:latin typeface="Verdana"/>
                <a:cs typeface="Verdana"/>
              </a:rPr>
              <a:t>fuelled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perceived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digestive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benefits</a:t>
            </a:r>
            <a:r>
              <a:rPr dirty="0" sz="305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5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wellness</a:t>
            </a:r>
            <a:r>
              <a:rPr dirty="0" sz="305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7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9268" y="589483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1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1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8" y="6205728"/>
              <a:ext cx="2036064" cy="203454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4923" y="6123432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4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39268" y="309067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2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2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8" y="3400044"/>
              <a:ext cx="2036064" cy="203453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34923" y="3319271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5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46836" y="6373114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66519" y="6816597"/>
            <a:ext cx="34480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875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19988" y="7261606"/>
            <a:ext cx="1238250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-125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95546" y="6138341"/>
            <a:ext cx="1781175" cy="16789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2550" marR="5080" indent="-70485">
              <a:lnSpc>
                <a:spcPct val="116599"/>
              </a:lnSpc>
              <a:spcBef>
                <a:spcPts val="105"/>
              </a:spcBef>
            </a:pPr>
            <a:r>
              <a:rPr dirty="0" sz="46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9.80%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000000"/>
                </a:solidFill>
              </a:rPr>
              <a:t>KEY</a:t>
            </a:r>
            <a:r>
              <a:rPr dirty="0" spc="-710">
                <a:solidFill>
                  <a:srgbClr val="000000"/>
                </a:solidFill>
              </a:rPr>
              <a:t> </a:t>
            </a:r>
            <a:r>
              <a:rPr dirty="0" spc="-440">
                <a:solidFill>
                  <a:srgbClr val="000000"/>
                </a:solidFill>
              </a:rPr>
              <a:t>INSIGHTS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846836" y="3932046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844800" y="3334105"/>
            <a:ext cx="5150485" cy="167830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25"/>
              </a:spcBef>
            </a:pPr>
            <a:r>
              <a:rPr dirty="0" sz="4650" spc="-3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dirty="0" sz="465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125">
                <a:solidFill>
                  <a:srgbClr val="FFFFFF"/>
                </a:solidFill>
                <a:latin typeface="Arial"/>
                <a:cs typeface="Arial"/>
              </a:rPr>
              <a:t>2315.2</a:t>
            </a:r>
            <a:r>
              <a:rPr dirty="0" sz="465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27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56460" y="1641348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2" y="0"/>
                  </a:moveTo>
                  <a:lnTo>
                    <a:pt x="93979" y="0"/>
                  </a:lnTo>
                  <a:lnTo>
                    <a:pt x="57435" y="7395"/>
                  </a:lnTo>
                  <a:lnTo>
                    <a:pt x="27559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4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79" y="2631948"/>
                  </a:lnTo>
                  <a:lnTo>
                    <a:pt x="6128512" y="2631948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4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B47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81655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4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6"/>
                  </a:lnTo>
                  <a:lnTo>
                    <a:pt x="3310128" y="775716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156460" y="4597908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2" y="0"/>
                  </a:moveTo>
                  <a:lnTo>
                    <a:pt x="93979" y="0"/>
                  </a:lnTo>
                  <a:lnTo>
                    <a:pt x="57435" y="7395"/>
                  </a:lnTo>
                  <a:lnTo>
                    <a:pt x="27559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4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79" y="2631947"/>
                  </a:lnTo>
                  <a:lnTo>
                    <a:pt x="6128512" y="2631947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4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0E5F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465064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4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5"/>
                  </a:lnTo>
                  <a:lnTo>
                    <a:pt x="3310128" y="775715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194560" y="7394447"/>
              <a:ext cx="6223000" cy="2633980"/>
            </a:xfrm>
            <a:custGeom>
              <a:avLst/>
              <a:gdLst/>
              <a:ahLst/>
              <a:cxnLst/>
              <a:rect l="l" t="t" r="r" b="b"/>
              <a:pathLst>
                <a:path w="6223000" h="2633979">
                  <a:moveTo>
                    <a:pt x="6128512" y="0"/>
                  </a:moveTo>
                  <a:lnTo>
                    <a:pt x="93979" y="0"/>
                  </a:lnTo>
                  <a:lnTo>
                    <a:pt x="57435" y="7397"/>
                  </a:lnTo>
                  <a:lnTo>
                    <a:pt x="27559" y="27558"/>
                  </a:lnTo>
                  <a:lnTo>
                    <a:pt x="7397" y="57435"/>
                  </a:lnTo>
                  <a:lnTo>
                    <a:pt x="0" y="93979"/>
                  </a:lnTo>
                  <a:lnTo>
                    <a:pt x="0" y="2539504"/>
                  </a:lnTo>
                  <a:lnTo>
                    <a:pt x="7397" y="2576030"/>
                  </a:lnTo>
                  <a:lnTo>
                    <a:pt x="27558" y="2605905"/>
                  </a:lnTo>
                  <a:lnTo>
                    <a:pt x="57435" y="2626070"/>
                  </a:lnTo>
                  <a:lnTo>
                    <a:pt x="93979" y="2633472"/>
                  </a:lnTo>
                  <a:lnTo>
                    <a:pt x="6128512" y="2633472"/>
                  </a:lnTo>
                  <a:lnTo>
                    <a:pt x="6165056" y="2626070"/>
                  </a:lnTo>
                  <a:lnTo>
                    <a:pt x="6194933" y="2605905"/>
                  </a:lnTo>
                  <a:lnTo>
                    <a:pt x="6215094" y="2576030"/>
                  </a:lnTo>
                  <a:lnTo>
                    <a:pt x="6222492" y="2539504"/>
                  </a:lnTo>
                  <a:lnTo>
                    <a:pt x="6222492" y="93979"/>
                  </a:lnTo>
                  <a:lnTo>
                    <a:pt x="6215094" y="57435"/>
                  </a:lnTo>
                  <a:lnTo>
                    <a:pt x="6194933" y="27559"/>
                  </a:lnTo>
                  <a:lnTo>
                    <a:pt x="6165056" y="7397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223A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099" y="8263128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4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6"/>
                  </a:lnTo>
                  <a:lnTo>
                    <a:pt x="3310128" y="775716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777472" y="1641348"/>
              <a:ext cx="6408420" cy="2711450"/>
            </a:xfrm>
            <a:custGeom>
              <a:avLst/>
              <a:gdLst/>
              <a:ahLst/>
              <a:cxnLst/>
              <a:rect l="l" t="t" r="r" b="b"/>
              <a:pathLst>
                <a:path w="6408419" h="2711450">
                  <a:moveTo>
                    <a:pt x="6311645" y="0"/>
                  </a:moveTo>
                  <a:lnTo>
                    <a:pt x="96774" y="0"/>
                  </a:lnTo>
                  <a:lnTo>
                    <a:pt x="59150" y="7620"/>
                  </a:lnTo>
                  <a:lnTo>
                    <a:pt x="28384" y="28384"/>
                  </a:lnTo>
                  <a:lnTo>
                    <a:pt x="7620" y="59150"/>
                  </a:lnTo>
                  <a:lnTo>
                    <a:pt x="0" y="96774"/>
                  </a:lnTo>
                  <a:lnTo>
                    <a:pt x="0" y="2614422"/>
                  </a:lnTo>
                  <a:lnTo>
                    <a:pt x="7620" y="2652045"/>
                  </a:lnTo>
                  <a:lnTo>
                    <a:pt x="28384" y="2682811"/>
                  </a:lnTo>
                  <a:lnTo>
                    <a:pt x="59150" y="2703576"/>
                  </a:lnTo>
                  <a:lnTo>
                    <a:pt x="96774" y="2711196"/>
                  </a:lnTo>
                  <a:lnTo>
                    <a:pt x="6311645" y="2711196"/>
                  </a:lnTo>
                  <a:lnTo>
                    <a:pt x="6349269" y="2703576"/>
                  </a:lnTo>
                  <a:lnTo>
                    <a:pt x="6380035" y="2682811"/>
                  </a:lnTo>
                  <a:lnTo>
                    <a:pt x="6400800" y="2652045"/>
                  </a:lnTo>
                  <a:lnTo>
                    <a:pt x="6408420" y="2614422"/>
                  </a:lnTo>
                  <a:lnTo>
                    <a:pt x="6408420" y="96774"/>
                  </a:lnTo>
                  <a:lnTo>
                    <a:pt x="6400800" y="59150"/>
                  </a:lnTo>
                  <a:lnTo>
                    <a:pt x="6380035" y="28384"/>
                  </a:lnTo>
                  <a:lnTo>
                    <a:pt x="6349269" y="7620"/>
                  </a:lnTo>
                  <a:lnTo>
                    <a:pt x="6311645" y="0"/>
                  </a:lnTo>
                  <a:close/>
                </a:path>
              </a:pathLst>
            </a:custGeom>
            <a:solidFill>
              <a:srgbClr val="0E5F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557003" y="2609088"/>
              <a:ext cx="3409315" cy="800100"/>
            </a:xfrm>
            <a:custGeom>
              <a:avLst/>
              <a:gdLst/>
              <a:ahLst/>
              <a:cxnLst/>
              <a:rect l="l" t="t" r="r" b="b"/>
              <a:pathLst>
                <a:path w="3409315" h="800100">
                  <a:moveTo>
                    <a:pt x="3122168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3409188" y="800100"/>
                  </a:lnTo>
                  <a:lnTo>
                    <a:pt x="312216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777472" y="4581144"/>
              <a:ext cx="6408420" cy="2710180"/>
            </a:xfrm>
            <a:custGeom>
              <a:avLst/>
              <a:gdLst/>
              <a:ahLst/>
              <a:cxnLst/>
              <a:rect l="l" t="t" r="r" b="b"/>
              <a:pathLst>
                <a:path w="6408419" h="2710179">
                  <a:moveTo>
                    <a:pt x="6311645" y="0"/>
                  </a:moveTo>
                  <a:lnTo>
                    <a:pt x="96774" y="0"/>
                  </a:lnTo>
                  <a:lnTo>
                    <a:pt x="59150" y="7618"/>
                  </a:lnTo>
                  <a:lnTo>
                    <a:pt x="28384" y="28368"/>
                  </a:lnTo>
                  <a:lnTo>
                    <a:pt x="7620" y="59096"/>
                  </a:lnTo>
                  <a:lnTo>
                    <a:pt x="0" y="96646"/>
                  </a:lnTo>
                  <a:lnTo>
                    <a:pt x="0" y="2613024"/>
                  </a:lnTo>
                  <a:lnTo>
                    <a:pt x="7620" y="2650575"/>
                  </a:lnTo>
                  <a:lnTo>
                    <a:pt x="28384" y="2681303"/>
                  </a:lnTo>
                  <a:lnTo>
                    <a:pt x="59150" y="2702053"/>
                  </a:lnTo>
                  <a:lnTo>
                    <a:pt x="96774" y="2709672"/>
                  </a:lnTo>
                  <a:lnTo>
                    <a:pt x="6311645" y="2709672"/>
                  </a:lnTo>
                  <a:lnTo>
                    <a:pt x="6349269" y="2702053"/>
                  </a:lnTo>
                  <a:lnTo>
                    <a:pt x="6380035" y="2681303"/>
                  </a:lnTo>
                  <a:lnTo>
                    <a:pt x="6400800" y="2650575"/>
                  </a:lnTo>
                  <a:lnTo>
                    <a:pt x="6408420" y="2613024"/>
                  </a:lnTo>
                  <a:lnTo>
                    <a:pt x="6408420" y="96646"/>
                  </a:lnTo>
                  <a:lnTo>
                    <a:pt x="6400800" y="59096"/>
                  </a:lnTo>
                  <a:lnTo>
                    <a:pt x="6380035" y="28368"/>
                  </a:lnTo>
                  <a:lnTo>
                    <a:pt x="6349269" y="7618"/>
                  </a:lnTo>
                  <a:lnTo>
                    <a:pt x="6311645" y="0"/>
                  </a:lnTo>
                  <a:close/>
                </a:path>
              </a:pathLst>
            </a:custGeom>
            <a:solidFill>
              <a:srgbClr val="7E42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557003" y="5474208"/>
              <a:ext cx="3409315" cy="798830"/>
            </a:xfrm>
            <a:custGeom>
              <a:avLst/>
              <a:gdLst/>
              <a:ahLst/>
              <a:cxnLst/>
              <a:rect l="l" t="t" r="r" b="b"/>
              <a:pathLst>
                <a:path w="3409315" h="798829">
                  <a:moveTo>
                    <a:pt x="3122168" y="0"/>
                  </a:moveTo>
                  <a:lnTo>
                    <a:pt x="0" y="0"/>
                  </a:lnTo>
                  <a:lnTo>
                    <a:pt x="0" y="798576"/>
                  </a:lnTo>
                  <a:lnTo>
                    <a:pt x="3409188" y="798576"/>
                  </a:lnTo>
                  <a:lnTo>
                    <a:pt x="312216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777472" y="7443216"/>
              <a:ext cx="6408420" cy="2711450"/>
            </a:xfrm>
            <a:custGeom>
              <a:avLst/>
              <a:gdLst/>
              <a:ahLst/>
              <a:cxnLst/>
              <a:rect l="l" t="t" r="r" b="b"/>
              <a:pathLst>
                <a:path w="6408419" h="2711450">
                  <a:moveTo>
                    <a:pt x="6311645" y="0"/>
                  </a:moveTo>
                  <a:lnTo>
                    <a:pt x="96774" y="0"/>
                  </a:lnTo>
                  <a:lnTo>
                    <a:pt x="59150" y="7619"/>
                  </a:lnTo>
                  <a:lnTo>
                    <a:pt x="28384" y="28384"/>
                  </a:lnTo>
                  <a:lnTo>
                    <a:pt x="7620" y="59150"/>
                  </a:lnTo>
                  <a:lnTo>
                    <a:pt x="0" y="96773"/>
                  </a:lnTo>
                  <a:lnTo>
                    <a:pt x="0" y="2614460"/>
                  </a:lnTo>
                  <a:lnTo>
                    <a:pt x="7620" y="2652061"/>
                  </a:lnTo>
                  <a:lnTo>
                    <a:pt x="28384" y="2682816"/>
                  </a:lnTo>
                  <a:lnTo>
                    <a:pt x="59150" y="2703576"/>
                  </a:lnTo>
                  <a:lnTo>
                    <a:pt x="96774" y="2711195"/>
                  </a:lnTo>
                  <a:lnTo>
                    <a:pt x="6311645" y="2711195"/>
                  </a:lnTo>
                  <a:lnTo>
                    <a:pt x="6349269" y="2703576"/>
                  </a:lnTo>
                  <a:lnTo>
                    <a:pt x="6380035" y="2682816"/>
                  </a:lnTo>
                  <a:lnTo>
                    <a:pt x="6400800" y="2652061"/>
                  </a:lnTo>
                  <a:lnTo>
                    <a:pt x="6408420" y="2614460"/>
                  </a:lnTo>
                  <a:lnTo>
                    <a:pt x="6408420" y="96773"/>
                  </a:lnTo>
                  <a:lnTo>
                    <a:pt x="6400800" y="59150"/>
                  </a:lnTo>
                  <a:lnTo>
                    <a:pt x="6380035" y="28384"/>
                  </a:lnTo>
                  <a:lnTo>
                    <a:pt x="6349269" y="7619"/>
                  </a:lnTo>
                  <a:lnTo>
                    <a:pt x="6311645" y="0"/>
                  </a:lnTo>
                  <a:close/>
                </a:path>
              </a:pathLst>
            </a:custGeom>
            <a:solidFill>
              <a:srgbClr val="ACB7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557003" y="8337804"/>
              <a:ext cx="3409315" cy="798830"/>
            </a:xfrm>
            <a:custGeom>
              <a:avLst/>
              <a:gdLst/>
              <a:ahLst/>
              <a:cxnLst/>
              <a:rect l="l" t="t" r="r" b="b"/>
              <a:pathLst>
                <a:path w="3409315" h="798829">
                  <a:moveTo>
                    <a:pt x="3122168" y="0"/>
                  </a:moveTo>
                  <a:lnTo>
                    <a:pt x="0" y="0"/>
                  </a:lnTo>
                  <a:lnTo>
                    <a:pt x="0" y="798576"/>
                  </a:lnTo>
                  <a:lnTo>
                    <a:pt x="3409188" y="798576"/>
                  </a:lnTo>
                  <a:lnTo>
                    <a:pt x="312216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44144" y="44577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/>
              <a:t>REVENUE</a:t>
            </a:r>
            <a:r>
              <a:rPr dirty="0" sz="6000" spc="-655"/>
              <a:t> </a:t>
            </a:r>
            <a:r>
              <a:rPr dirty="0" sz="6000" spc="-125"/>
              <a:t>MARKET</a:t>
            </a:r>
            <a:r>
              <a:rPr dirty="0" sz="6000" spc="-610"/>
              <a:t> </a:t>
            </a:r>
            <a:r>
              <a:rPr dirty="0" sz="6000" spc="-195"/>
              <a:t>SHARE</a:t>
            </a:r>
            <a:r>
              <a:rPr dirty="0" sz="6000" spc="-610"/>
              <a:t> </a:t>
            </a:r>
            <a:r>
              <a:rPr dirty="0" sz="6000"/>
              <a:t>BY</a:t>
            </a:r>
            <a:r>
              <a:rPr dirty="0" sz="6000" spc="-615"/>
              <a:t> </a:t>
            </a:r>
            <a:r>
              <a:rPr dirty="0" sz="6000" spc="-170"/>
              <a:t>SEGMENTS</a:t>
            </a:r>
            <a:r>
              <a:rPr dirty="0" sz="6000" spc="-610"/>
              <a:t> </a:t>
            </a:r>
            <a:r>
              <a:rPr dirty="0" sz="6000" spc="-335"/>
              <a:t>2022</a:t>
            </a:r>
            <a:endParaRPr sz="6000"/>
          </a:p>
        </p:txBody>
      </p:sp>
      <p:sp>
        <p:nvSpPr>
          <p:cNvPr id="18" name="object 18" descr=""/>
          <p:cNvSpPr txBox="1"/>
          <p:nvPr/>
        </p:nvSpPr>
        <p:spPr>
          <a:xfrm>
            <a:off x="3622928" y="2313127"/>
            <a:ext cx="1839595" cy="10934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Powder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Liquid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684523" y="5203697"/>
            <a:ext cx="289623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36295" y="2749676"/>
            <a:ext cx="251777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>
                <a:solidFill>
                  <a:srgbClr val="43B4BD"/>
                </a:solidFill>
                <a:latin typeface="Verdana"/>
                <a:cs typeface="Verdana"/>
              </a:rPr>
              <a:t>Form</a:t>
            </a:r>
            <a:r>
              <a:rPr dirty="0" sz="2650" spc="-204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65277" y="5604764"/>
            <a:ext cx="277939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Nature</a:t>
            </a:r>
            <a:r>
              <a:rPr dirty="0" sz="265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61028" y="7543800"/>
            <a:ext cx="2682875" cy="21602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Reduced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Whole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17549" y="8240648"/>
            <a:ext cx="1550035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 indent="83820">
              <a:lnSpc>
                <a:spcPts val="2700"/>
              </a:lnSpc>
              <a:spcBef>
                <a:spcPts val="580"/>
              </a:spcBef>
            </a:pP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Content 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3248893" y="1753970"/>
            <a:ext cx="3994150" cy="220980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73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-450">
                <a:solidFill>
                  <a:srgbClr val="FFFFFF"/>
                </a:solidFill>
                <a:latin typeface="Verdana"/>
                <a:cs typeface="Verdana"/>
              </a:rPr>
              <a:t>101-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250ml/Gm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250-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500ml/Gm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-295">
                <a:solidFill>
                  <a:srgbClr val="FFFFFF"/>
                </a:solidFill>
                <a:latin typeface="Verdana"/>
                <a:cs typeface="Verdana"/>
              </a:rPr>
              <a:t>501-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1000ml/Gm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Above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1000ml/Gm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3345160" y="4717849"/>
            <a:ext cx="1890395" cy="221043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73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35">
                <a:solidFill>
                  <a:srgbClr val="FFFFFF"/>
                </a:solidFill>
                <a:latin typeface="Verdana"/>
                <a:cs typeface="Verdana"/>
              </a:rPr>
              <a:t>Bottles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Cartons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Jars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9953625" y="2757932"/>
            <a:ext cx="2615565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>
                <a:solidFill>
                  <a:srgbClr val="43B4BD"/>
                </a:solidFill>
                <a:latin typeface="Verdana"/>
                <a:cs typeface="Verdana"/>
              </a:rPr>
              <a:t>Packaging</a:t>
            </a:r>
            <a:r>
              <a:rPr dirty="0" sz="2700" spc="1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43B4BD"/>
                </a:solidFill>
                <a:latin typeface="Verdana"/>
                <a:cs typeface="Verdana"/>
              </a:rPr>
              <a:t>Size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849993" y="5581853"/>
            <a:ext cx="2825750" cy="4394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00">
                <a:solidFill>
                  <a:srgbClr val="43B4BD"/>
                </a:solidFill>
                <a:latin typeface="Verdana"/>
                <a:cs typeface="Verdana"/>
              </a:rPr>
              <a:t>Packaging</a:t>
            </a:r>
            <a:r>
              <a:rPr dirty="0" sz="2700" spc="16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43B4BD"/>
                </a:solidFill>
                <a:latin typeface="Verdana"/>
                <a:cs typeface="Verdana"/>
              </a:rPr>
              <a:t>Form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351510" y="7981398"/>
            <a:ext cx="4643755" cy="111633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Stored</a:t>
            </a:r>
            <a:r>
              <a:rPr dirty="0" sz="30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0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endParaRPr sz="3050">
              <a:latin typeface="Verdana"/>
              <a:cs typeface="Verdana"/>
            </a:endParaRPr>
          </a:p>
          <a:p>
            <a:pPr marL="346075" indent="-33337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Non-store</a:t>
            </a:r>
            <a:r>
              <a:rPr dirty="0" sz="305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229468" y="8304656"/>
            <a:ext cx="2066289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15595" marR="5080" indent="-30353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100">
                <a:solidFill>
                  <a:srgbClr val="000000"/>
                </a:solidFill>
              </a:rPr>
              <a:t>Global</a:t>
            </a:r>
            <a:r>
              <a:rPr dirty="0" sz="5000" spc="-210">
                <a:solidFill>
                  <a:srgbClr val="000000"/>
                </a:solidFill>
              </a:rPr>
              <a:t> </a:t>
            </a:r>
            <a:r>
              <a:rPr dirty="0" sz="5000" spc="-160">
                <a:solidFill>
                  <a:srgbClr val="000000"/>
                </a:solidFill>
              </a:rPr>
              <a:t>A2</a:t>
            </a:r>
            <a:r>
              <a:rPr dirty="0" sz="5000" spc="-204">
                <a:solidFill>
                  <a:srgbClr val="000000"/>
                </a:solidFill>
              </a:rPr>
              <a:t> </a:t>
            </a:r>
            <a:r>
              <a:rPr dirty="0" sz="5000" spc="75">
                <a:solidFill>
                  <a:srgbClr val="000000"/>
                </a:solidFill>
              </a:rPr>
              <a:t>Milk</a:t>
            </a:r>
            <a:r>
              <a:rPr dirty="0" sz="5000" spc="-200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Market</a:t>
            </a:r>
            <a:r>
              <a:rPr dirty="0" sz="5000" spc="-18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Revenue</a:t>
            </a:r>
            <a:r>
              <a:rPr dirty="0" sz="5000" spc="-180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share</a:t>
            </a:r>
            <a:r>
              <a:rPr dirty="0" sz="5000" spc="-190">
                <a:solidFill>
                  <a:srgbClr val="000000"/>
                </a:solidFill>
              </a:rPr>
              <a:t> </a:t>
            </a:r>
            <a:r>
              <a:rPr dirty="0" sz="5000" spc="140">
                <a:solidFill>
                  <a:srgbClr val="000000"/>
                </a:solidFill>
              </a:rPr>
              <a:t>for</a:t>
            </a:r>
            <a:r>
              <a:rPr dirty="0" sz="5000" spc="-210">
                <a:solidFill>
                  <a:srgbClr val="000000"/>
                </a:solidFill>
              </a:rPr>
              <a:t> </a:t>
            </a:r>
            <a:r>
              <a:rPr dirty="0" sz="5000" spc="-20">
                <a:solidFill>
                  <a:srgbClr val="000000"/>
                </a:solidFill>
              </a:rPr>
              <a:t>2024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446509" y="5093919"/>
            <a:ext cx="472059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675130" marR="5080" indent="-1663064">
              <a:lnSpc>
                <a:spcPts val="5810"/>
              </a:lnSpc>
              <a:spcBef>
                <a:spcPts val="395"/>
              </a:spcBef>
            </a:pPr>
            <a:r>
              <a:rPr dirty="0" sz="5000" spc="10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65">
                <a:latin typeface="Verdana"/>
                <a:cs typeface="Verdana"/>
              </a:rPr>
              <a:t>America </a:t>
            </a:r>
            <a:r>
              <a:rPr dirty="0" sz="5000" spc="-38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910071" y="1658111"/>
            <a:ext cx="8811895" cy="3248025"/>
          </a:xfrm>
          <a:custGeom>
            <a:avLst/>
            <a:gdLst/>
            <a:ahLst/>
            <a:cxnLst/>
            <a:rect l="l" t="t" r="r" b="b"/>
            <a:pathLst>
              <a:path w="8811894" h="3248025">
                <a:moveTo>
                  <a:pt x="8651620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087497"/>
                </a:lnTo>
                <a:lnTo>
                  <a:pt x="8181" y="3138046"/>
                </a:lnTo>
                <a:lnTo>
                  <a:pt x="30951" y="3181999"/>
                </a:lnTo>
                <a:lnTo>
                  <a:pt x="65644" y="3216692"/>
                </a:lnTo>
                <a:lnTo>
                  <a:pt x="109597" y="3239462"/>
                </a:lnTo>
                <a:lnTo>
                  <a:pt x="160147" y="3247644"/>
                </a:lnTo>
                <a:lnTo>
                  <a:pt x="8651620" y="3247644"/>
                </a:lnTo>
                <a:lnTo>
                  <a:pt x="8702170" y="3239462"/>
                </a:lnTo>
                <a:lnTo>
                  <a:pt x="8746123" y="3216692"/>
                </a:lnTo>
                <a:lnTo>
                  <a:pt x="8780816" y="3181999"/>
                </a:lnTo>
                <a:lnTo>
                  <a:pt x="8803586" y="3138046"/>
                </a:lnTo>
                <a:lnTo>
                  <a:pt x="8811768" y="3087497"/>
                </a:lnTo>
                <a:lnTo>
                  <a:pt x="8811768" y="160147"/>
                </a:lnTo>
                <a:lnTo>
                  <a:pt x="8803586" y="109597"/>
                </a:lnTo>
                <a:lnTo>
                  <a:pt x="8780816" y="65644"/>
                </a:lnTo>
                <a:lnTo>
                  <a:pt x="8746123" y="30951"/>
                </a:lnTo>
                <a:lnTo>
                  <a:pt x="8702170" y="8181"/>
                </a:lnTo>
                <a:lnTo>
                  <a:pt x="8651620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087111" y="5344667"/>
            <a:ext cx="9634855" cy="3284220"/>
          </a:xfrm>
          <a:custGeom>
            <a:avLst/>
            <a:gdLst/>
            <a:ahLst/>
            <a:cxnLst/>
            <a:rect l="l" t="t" r="r" b="b"/>
            <a:pathLst>
              <a:path w="9634855" h="3284220">
                <a:moveTo>
                  <a:pt x="9474581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124073"/>
                </a:lnTo>
                <a:lnTo>
                  <a:pt x="8181" y="3174622"/>
                </a:lnTo>
                <a:lnTo>
                  <a:pt x="30951" y="3218575"/>
                </a:lnTo>
                <a:lnTo>
                  <a:pt x="65644" y="3253268"/>
                </a:lnTo>
                <a:lnTo>
                  <a:pt x="109597" y="3276038"/>
                </a:lnTo>
                <a:lnTo>
                  <a:pt x="160147" y="3284220"/>
                </a:lnTo>
                <a:lnTo>
                  <a:pt x="9474581" y="3284220"/>
                </a:lnTo>
                <a:lnTo>
                  <a:pt x="9525130" y="3276038"/>
                </a:lnTo>
                <a:lnTo>
                  <a:pt x="9569083" y="3253268"/>
                </a:lnTo>
                <a:lnTo>
                  <a:pt x="9603776" y="3218575"/>
                </a:lnTo>
                <a:lnTo>
                  <a:pt x="9626546" y="3174622"/>
                </a:lnTo>
                <a:lnTo>
                  <a:pt x="9634728" y="3124073"/>
                </a:lnTo>
                <a:lnTo>
                  <a:pt x="9634728" y="160147"/>
                </a:lnTo>
                <a:lnTo>
                  <a:pt x="9626546" y="109597"/>
                </a:lnTo>
                <a:lnTo>
                  <a:pt x="9603776" y="65644"/>
                </a:lnTo>
                <a:lnTo>
                  <a:pt x="9569083" y="30951"/>
                </a:lnTo>
                <a:lnTo>
                  <a:pt x="9525130" y="8181"/>
                </a:lnTo>
                <a:lnTo>
                  <a:pt x="9474581" y="0"/>
                </a:lnTo>
                <a:close/>
              </a:path>
            </a:pathLst>
          </a:custGeom>
          <a:solidFill>
            <a:srgbClr val="3D383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566159" y="1658111"/>
            <a:ext cx="11155680" cy="3248025"/>
            <a:chOff x="3566159" y="1658111"/>
            <a:chExt cx="11155680" cy="3248025"/>
          </a:xfrm>
        </p:grpSpPr>
        <p:sp>
          <p:nvSpPr>
            <p:cNvPr id="5" name="object 5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66159" y="2161031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3D383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3566159" y="5864352"/>
            <a:ext cx="2758440" cy="2243455"/>
          </a:xfrm>
          <a:custGeom>
            <a:avLst/>
            <a:gdLst/>
            <a:ahLst/>
            <a:cxnLst/>
            <a:rect l="l" t="t" r="r" b="b"/>
            <a:pathLst>
              <a:path w="2758440" h="2243454">
                <a:moveTo>
                  <a:pt x="2598292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2083181"/>
                </a:lnTo>
                <a:lnTo>
                  <a:pt x="8181" y="2133730"/>
                </a:lnTo>
                <a:lnTo>
                  <a:pt x="30951" y="2177683"/>
                </a:lnTo>
                <a:lnTo>
                  <a:pt x="65644" y="2212376"/>
                </a:lnTo>
                <a:lnTo>
                  <a:pt x="109597" y="2235146"/>
                </a:lnTo>
                <a:lnTo>
                  <a:pt x="160147" y="2243328"/>
                </a:lnTo>
                <a:lnTo>
                  <a:pt x="2598292" y="2243328"/>
                </a:lnTo>
                <a:lnTo>
                  <a:pt x="2648842" y="2235146"/>
                </a:lnTo>
                <a:lnTo>
                  <a:pt x="2692795" y="2212376"/>
                </a:lnTo>
                <a:lnTo>
                  <a:pt x="2727488" y="2177683"/>
                </a:lnTo>
                <a:lnTo>
                  <a:pt x="2750258" y="2133730"/>
                </a:lnTo>
                <a:lnTo>
                  <a:pt x="2758440" y="2083181"/>
                </a:lnTo>
                <a:lnTo>
                  <a:pt x="2758440" y="160147"/>
                </a:lnTo>
                <a:lnTo>
                  <a:pt x="2750258" y="109597"/>
                </a:lnTo>
                <a:lnTo>
                  <a:pt x="2727488" y="65644"/>
                </a:lnTo>
                <a:lnTo>
                  <a:pt x="2692795" y="30951"/>
                </a:lnTo>
                <a:lnTo>
                  <a:pt x="2648842" y="8181"/>
                </a:lnTo>
                <a:lnTo>
                  <a:pt x="2598292" y="0"/>
                </a:lnTo>
                <a:close/>
              </a:path>
            </a:pathLst>
          </a:custGeom>
          <a:solidFill>
            <a:srgbClr val="4A67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245352" y="2907792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5">
                <a:moveTo>
                  <a:pt x="0" y="0"/>
                </a:moveTo>
                <a:lnTo>
                  <a:pt x="0" y="749807"/>
                </a:lnTo>
                <a:lnTo>
                  <a:pt x="649224" y="374903"/>
                </a:lnTo>
                <a:lnTo>
                  <a:pt x="0" y="0"/>
                </a:lnTo>
                <a:close/>
              </a:path>
            </a:pathLst>
          </a:custGeom>
          <a:solidFill>
            <a:srgbClr val="3D3830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245352" y="6611111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4">
                <a:moveTo>
                  <a:pt x="0" y="0"/>
                </a:moveTo>
                <a:lnTo>
                  <a:pt x="0" y="749808"/>
                </a:lnTo>
                <a:lnTo>
                  <a:pt x="649224" y="374904"/>
                </a:lnTo>
                <a:lnTo>
                  <a:pt x="0" y="0"/>
                </a:lnTo>
                <a:close/>
              </a:path>
            </a:pathLst>
          </a:custGeom>
          <a:solidFill>
            <a:srgbClr val="4A677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9785" y="2842514"/>
            <a:ext cx="2004694" cy="63245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2859" y="6694627"/>
            <a:ext cx="2761361" cy="63276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163181" y="1863089"/>
            <a:ext cx="6871334" cy="614299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 marR="5080">
              <a:lnSpc>
                <a:spcPct val="86700"/>
              </a:lnSpc>
              <a:spcBef>
                <a:spcPts val="900"/>
              </a:spcBef>
            </a:pPr>
            <a:r>
              <a:rPr dirty="0" sz="50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 </a:t>
            </a: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Confectionery</a:t>
            </a:r>
            <a:r>
              <a:rPr dirty="0" sz="5000" spc="4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 </a:t>
            </a:r>
            <a:r>
              <a:rPr dirty="0" sz="5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  <a:spcBef>
                <a:spcPts val="4955"/>
              </a:spcBef>
            </a:pPr>
            <a:endParaRPr sz="5000">
              <a:latin typeface="Yanone Kaffeesatz Thin"/>
              <a:cs typeface="Yanone Kaffeesatz Thin"/>
            </a:endParaRPr>
          </a:p>
          <a:p>
            <a:pPr marL="12700" marR="1116330">
              <a:lnSpc>
                <a:spcPct val="86700"/>
              </a:lnSpc>
            </a:pPr>
            <a:r>
              <a:rPr dirty="0" sz="500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9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890" b="0">
                <a:solidFill>
                  <a:srgbClr val="FFFFFF"/>
                </a:solidFill>
                <a:latin typeface="Yanone Kaffeesatz Thin"/>
                <a:cs typeface="Yanone Kaffeesatz Thin"/>
              </a:rPr>
              <a:t>Jet </a:t>
            </a: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Surfboats</a:t>
            </a:r>
            <a:r>
              <a:rPr dirty="0" sz="50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8513445" cy="10287000"/>
            <a:chOff x="0" y="0"/>
            <a:chExt cx="851344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92421"/>
              <a:ext cx="8513063" cy="689457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423" y="0"/>
              <a:ext cx="4372356" cy="721156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9866" rIns="0" bIns="0" rtlCol="0" vert="horz">
            <a:spAutoFit/>
          </a:bodyPr>
          <a:lstStyle/>
          <a:p>
            <a:pPr marL="3749675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000000"/>
                </a:solidFill>
              </a:rPr>
              <a:t>AUTHOR'S</a:t>
            </a:r>
            <a:r>
              <a:rPr dirty="0" sz="6000" spc="-575">
                <a:solidFill>
                  <a:srgbClr val="000000"/>
                </a:solidFill>
              </a:rPr>
              <a:t> </a:t>
            </a:r>
            <a:r>
              <a:rPr dirty="0" sz="6000" spc="-130">
                <a:solidFill>
                  <a:srgbClr val="000000"/>
                </a:solidFill>
              </a:rPr>
              <a:t>PERSPECTIVE</a:t>
            </a:r>
            <a:endParaRPr sz="6000"/>
          </a:p>
        </p:txBody>
      </p:sp>
      <p:sp>
        <p:nvSpPr>
          <p:cNvPr id="6" name="object 6" descr=""/>
          <p:cNvSpPr txBox="1"/>
          <p:nvPr/>
        </p:nvSpPr>
        <p:spPr>
          <a:xfrm>
            <a:off x="8402828" y="2318105"/>
            <a:ext cx="9585960" cy="76708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46710" marR="25400" indent="-334010">
              <a:lnSpc>
                <a:spcPct val="117400"/>
              </a:lnSpc>
              <a:spcBef>
                <a:spcPts val="90"/>
              </a:spcBef>
              <a:buFont typeface="Arial"/>
              <a:buChar char="•"/>
              <a:tabLst>
                <a:tab pos="346710" algn="l"/>
              </a:tabLst>
            </a:pPr>
            <a:r>
              <a:rPr dirty="0" sz="3050">
                <a:latin typeface="Verdana"/>
                <a:cs typeface="Verdana"/>
              </a:rPr>
              <a:t>The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65">
                <a:latin typeface="Verdana"/>
                <a:cs typeface="Verdana"/>
              </a:rPr>
              <a:t>global</a:t>
            </a:r>
            <a:r>
              <a:rPr dirty="0" sz="3050" spc="-190">
                <a:latin typeface="Verdana"/>
                <a:cs typeface="Verdana"/>
              </a:rPr>
              <a:t> </a:t>
            </a:r>
            <a:r>
              <a:rPr dirty="0" sz="3050" spc="-45">
                <a:latin typeface="Verdana"/>
                <a:cs typeface="Verdana"/>
              </a:rPr>
              <a:t>A2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Milk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50">
                <a:latin typeface="Verdana"/>
                <a:cs typeface="Verdana"/>
              </a:rPr>
              <a:t>market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will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40">
                <a:latin typeface="Verdana"/>
                <a:cs typeface="Verdana"/>
              </a:rPr>
              <a:t>expand </a:t>
            </a:r>
            <a:r>
              <a:rPr dirty="0" sz="3050">
                <a:latin typeface="Verdana"/>
                <a:cs typeface="Verdana"/>
              </a:rPr>
              <a:t>significantly</a:t>
            </a:r>
            <a:r>
              <a:rPr dirty="0" sz="3050" spc="-18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by</a:t>
            </a:r>
            <a:r>
              <a:rPr dirty="0" sz="3050" spc="-180">
                <a:latin typeface="Verdana"/>
                <a:cs typeface="Verdana"/>
              </a:rPr>
              <a:t> </a:t>
            </a:r>
            <a:r>
              <a:rPr dirty="0" sz="3050" spc="-229">
                <a:latin typeface="Verdana"/>
                <a:cs typeface="Verdana"/>
              </a:rPr>
              <a:t>9.80%</a:t>
            </a:r>
            <a:r>
              <a:rPr dirty="0" sz="3050" spc="-175">
                <a:latin typeface="Verdana"/>
                <a:cs typeface="Verdana"/>
              </a:rPr>
              <a:t> </a:t>
            </a:r>
            <a:r>
              <a:rPr dirty="0" sz="3050" spc="65">
                <a:latin typeface="Verdana"/>
                <a:cs typeface="Verdana"/>
              </a:rPr>
              <a:t>CAGR</a:t>
            </a:r>
            <a:r>
              <a:rPr dirty="0" sz="3050" spc="-170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between</a:t>
            </a:r>
            <a:r>
              <a:rPr dirty="0" sz="3050" spc="-165">
                <a:latin typeface="Verdana"/>
                <a:cs typeface="Verdana"/>
              </a:rPr>
              <a:t> </a:t>
            </a:r>
            <a:r>
              <a:rPr dirty="0" sz="3050" spc="-140">
                <a:latin typeface="Verdana"/>
                <a:cs typeface="Verdana"/>
              </a:rPr>
              <a:t>2023</a:t>
            </a:r>
            <a:r>
              <a:rPr dirty="0" sz="3050" spc="-190">
                <a:latin typeface="Verdana"/>
                <a:cs typeface="Verdana"/>
              </a:rPr>
              <a:t> </a:t>
            </a:r>
            <a:r>
              <a:rPr dirty="0" sz="3050" spc="85">
                <a:latin typeface="Verdana"/>
                <a:cs typeface="Verdana"/>
              </a:rPr>
              <a:t>and </a:t>
            </a:r>
            <a:r>
              <a:rPr dirty="0" sz="3050" spc="-10">
                <a:latin typeface="Verdana"/>
                <a:cs typeface="Verdana"/>
              </a:rPr>
              <a:t>2030.</a:t>
            </a:r>
            <a:endParaRPr sz="3050">
              <a:latin typeface="Verdana"/>
              <a:cs typeface="Verdana"/>
            </a:endParaRPr>
          </a:p>
          <a:p>
            <a:pPr algn="just" marL="346710" marR="615315" indent="-334010">
              <a:lnSpc>
                <a:spcPct val="117400"/>
              </a:lnSpc>
              <a:spcBef>
                <a:spcPts val="10"/>
              </a:spcBef>
              <a:buFont typeface="Arial"/>
              <a:buChar char="•"/>
              <a:tabLst>
                <a:tab pos="346710" algn="l"/>
              </a:tabLst>
            </a:pPr>
            <a:r>
              <a:rPr dirty="0" sz="3050">
                <a:latin typeface="Verdana"/>
                <a:cs typeface="Verdana"/>
              </a:rPr>
              <a:t>The</a:t>
            </a:r>
            <a:r>
              <a:rPr dirty="0" sz="3050" spc="-270">
                <a:latin typeface="Verdana"/>
                <a:cs typeface="Verdana"/>
              </a:rPr>
              <a:t> </a:t>
            </a:r>
            <a:r>
              <a:rPr dirty="0" sz="3050" spc="140">
                <a:latin typeface="Verdana"/>
                <a:cs typeface="Verdana"/>
              </a:rPr>
              <a:t>demand</a:t>
            </a:r>
            <a:r>
              <a:rPr dirty="0" sz="3050" spc="-229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for</a:t>
            </a:r>
            <a:r>
              <a:rPr dirty="0" sz="3050" spc="640">
                <a:latin typeface="Verdana"/>
                <a:cs typeface="Verdana"/>
              </a:rPr>
              <a:t> </a:t>
            </a:r>
            <a:r>
              <a:rPr dirty="0" sz="3050" spc="-85">
                <a:latin typeface="Verdana"/>
                <a:cs typeface="Verdana"/>
              </a:rPr>
              <a:t>A2</a:t>
            </a:r>
            <a:r>
              <a:rPr dirty="0" sz="3050" spc="-185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Milk</a:t>
            </a:r>
            <a:r>
              <a:rPr dirty="0" sz="3050" spc="-215">
                <a:latin typeface="Verdana"/>
                <a:cs typeface="Verdana"/>
              </a:rPr>
              <a:t> </a:t>
            </a:r>
            <a:r>
              <a:rPr dirty="0" sz="3050" spc="-95">
                <a:latin typeface="Verdana"/>
                <a:cs typeface="Verdana"/>
              </a:rPr>
              <a:t>is</a:t>
            </a:r>
            <a:r>
              <a:rPr dirty="0" sz="3050" spc="-17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rising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130">
                <a:latin typeface="Verdana"/>
                <a:cs typeface="Verdana"/>
              </a:rPr>
              <a:t>due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60">
                <a:latin typeface="Verdana"/>
                <a:cs typeface="Verdana"/>
              </a:rPr>
              <a:t>to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55">
                <a:latin typeface="Verdana"/>
                <a:cs typeface="Verdana"/>
              </a:rPr>
              <a:t>the </a:t>
            </a:r>
            <a:r>
              <a:rPr dirty="0" sz="3050" spc="45">
                <a:latin typeface="Verdana"/>
                <a:cs typeface="Verdana"/>
              </a:rPr>
              <a:t>perceived</a:t>
            </a:r>
            <a:r>
              <a:rPr dirty="0" sz="3050" spc="-12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digestive</a:t>
            </a:r>
            <a:r>
              <a:rPr dirty="0" sz="3050" spc="-12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benefits</a:t>
            </a:r>
            <a:r>
              <a:rPr dirty="0" sz="3050" spc="-120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and</a:t>
            </a:r>
            <a:r>
              <a:rPr dirty="0" sz="3050" spc="-145">
                <a:latin typeface="Verdana"/>
                <a:cs typeface="Verdana"/>
              </a:rPr>
              <a:t> </a:t>
            </a:r>
            <a:r>
              <a:rPr dirty="0" sz="3050" spc="60">
                <a:latin typeface="Verdana"/>
                <a:cs typeface="Verdana"/>
              </a:rPr>
              <a:t>health</a:t>
            </a:r>
            <a:r>
              <a:rPr dirty="0" sz="3050" spc="-150">
                <a:latin typeface="Verdana"/>
                <a:cs typeface="Verdana"/>
              </a:rPr>
              <a:t> </a:t>
            </a:r>
            <a:r>
              <a:rPr dirty="0" sz="3050" spc="65">
                <a:latin typeface="Verdana"/>
                <a:cs typeface="Verdana"/>
              </a:rPr>
              <a:t>and </a:t>
            </a:r>
            <a:r>
              <a:rPr dirty="0" sz="3050">
                <a:latin typeface="Verdana"/>
                <a:cs typeface="Verdana"/>
              </a:rPr>
              <a:t>wellness</a:t>
            </a:r>
            <a:r>
              <a:rPr dirty="0" sz="3050" spc="-10">
                <a:latin typeface="Verdana"/>
                <a:cs typeface="Verdana"/>
              </a:rPr>
              <a:t> trends.</a:t>
            </a:r>
            <a:endParaRPr sz="3050">
              <a:latin typeface="Verdana"/>
              <a:cs typeface="Verdana"/>
            </a:endParaRPr>
          </a:p>
          <a:p>
            <a:pPr algn="just" marL="346710" marR="589280" indent="-334010">
              <a:lnSpc>
                <a:spcPct val="117400"/>
              </a:lnSpc>
              <a:spcBef>
                <a:spcPts val="15"/>
              </a:spcBef>
              <a:buFont typeface="Arial"/>
              <a:buChar char="•"/>
              <a:tabLst>
                <a:tab pos="346710" algn="l"/>
              </a:tabLst>
            </a:pPr>
            <a:r>
              <a:rPr dirty="0" sz="3050" spc="125">
                <a:latin typeface="Verdana"/>
                <a:cs typeface="Verdana"/>
              </a:rPr>
              <a:t>Demand</a:t>
            </a:r>
            <a:r>
              <a:rPr dirty="0" sz="3050" spc="-270">
                <a:latin typeface="Verdana"/>
                <a:cs typeface="Verdana"/>
              </a:rPr>
              <a:t> </a:t>
            </a:r>
            <a:r>
              <a:rPr dirty="0" sz="3050" spc="-20">
                <a:latin typeface="Verdana"/>
                <a:cs typeface="Verdana"/>
              </a:rPr>
              <a:t>for</a:t>
            </a:r>
            <a:r>
              <a:rPr dirty="0" sz="3050" spc="-240">
                <a:latin typeface="Verdana"/>
                <a:cs typeface="Verdana"/>
              </a:rPr>
              <a:t> </a:t>
            </a:r>
            <a:r>
              <a:rPr dirty="0" sz="3050" spc="-85">
                <a:latin typeface="Verdana"/>
                <a:cs typeface="Verdana"/>
              </a:rPr>
              <a:t>A2</a:t>
            </a:r>
            <a:r>
              <a:rPr dirty="0" sz="3050" spc="-185">
                <a:latin typeface="Verdana"/>
                <a:cs typeface="Verdana"/>
              </a:rPr>
              <a:t> </a:t>
            </a:r>
            <a:r>
              <a:rPr dirty="0" sz="3050" spc="80">
                <a:latin typeface="Verdana"/>
                <a:cs typeface="Verdana"/>
              </a:rPr>
              <a:t>liquid</a:t>
            </a:r>
            <a:r>
              <a:rPr dirty="0" sz="3050" spc="-229">
                <a:latin typeface="Verdana"/>
                <a:cs typeface="Verdana"/>
              </a:rPr>
              <a:t> </a:t>
            </a:r>
            <a:r>
              <a:rPr dirty="0" sz="3050" spc="50">
                <a:latin typeface="Verdana"/>
                <a:cs typeface="Verdana"/>
              </a:rPr>
              <a:t>milkremains</a:t>
            </a:r>
            <a:r>
              <a:rPr dirty="0" sz="3050" spc="-235">
                <a:latin typeface="Verdana"/>
                <a:cs typeface="Verdana"/>
              </a:rPr>
              <a:t> </a:t>
            </a:r>
            <a:r>
              <a:rPr dirty="0" sz="3050" spc="80">
                <a:latin typeface="Verdana"/>
                <a:cs typeface="Verdana"/>
              </a:rPr>
              <a:t>higher</a:t>
            </a:r>
            <a:r>
              <a:rPr dirty="0" sz="3050" spc="-229">
                <a:latin typeface="Verdana"/>
                <a:cs typeface="Verdana"/>
              </a:rPr>
              <a:t> </a:t>
            </a:r>
            <a:r>
              <a:rPr dirty="0" sz="3050" spc="40">
                <a:latin typeface="Verdana"/>
                <a:cs typeface="Verdana"/>
              </a:rPr>
              <a:t>in </a:t>
            </a:r>
            <a:r>
              <a:rPr dirty="0" sz="3050" spc="80">
                <a:latin typeface="Verdana"/>
                <a:cs typeface="Verdana"/>
              </a:rPr>
              <a:t>the</a:t>
            </a:r>
            <a:r>
              <a:rPr dirty="0" sz="3050" spc="-270">
                <a:latin typeface="Verdana"/>
                <a:cs typeface="Verdana"/>
              </a:rPr>
              <a:t> </a:t>
            </a:r>
            <a:r>
              <a:rPr dirty="0" sz="3050" spc="-45">
                <a:latin typeface="Verdana"/>
                <a:cs typeface="Verdana"/>
              </a:rPr>
              <a:t>A2</a:t>
            </a:r>
            <a:r>
              <a:rPr dirty="0" sz="3050" spc="-260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Milk</a:t>
            </a:r>
            <a:r>
              <a:rPr dirty="0" sz="3050" spc="-254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market.</a:t>
            </a:r>
            <a:endParaRPr sz="3050">
              <a:latin typeface="Verdana"/>
              <a:cs typeface="Verdana"/>
            </a:endParaRPr>
          </a:p>
          <a:p>
            <a:pPr algn="just" marL="346710" marR="5080" indent="-334010">
              <a:lnSpc>
                <a:spcPts val="4310"/>
              </a:lnSpc>
              <a:spcBef>
                <a:spcPts val="240"/>
              </a:spcBef>
              <a:buFont typeface="Arial"/>
              <a:buChar char="•"/>
              <a:tabLst>
                <a:tab pos="346710" algn="l"/>
              </a:tabLst>
            </a:pPr>
            <a:r>
              <a:rPr dirty="0" sz="3050">
                <a:latin typeface="Verdana"/>
                <a:cs typeface="Verdana"/>
              </a:rPr>
              <a:t>The</a:t>
            </a:r>
            <a:r>
              <a:rPr dirty="0" sz="3050" spc="-10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Conventional</a:t>
            </a:r>
            <a:r>
              <a:rPr dirty="0" sz="3050" spc="-9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category</a:t>
            </a:r>
            <a:r>
              <a:rPr dirty="0" sz="3050" spc="-85">
                <a:latin typeface="Verdana"/>
                <a:cs typeface="Verdana"/>
              </a:rPr>
              <a:t> </a:t>
            </a:r>
            <a:r>
              <a:rPr dirty="0" sz="3050" spc="95">
                <a:latin typeface="Verdana"/>
                <a:cs typeface="Verdana"/>
              </a:rPr>
              <a:t>held</a:t>
            </a:r>
            <a:r>
              <a:rPr dirty="0" sz="3050" spc="-95">
                <a:latin typeface="Verdana"/>
                <a:cs typeface="Verdana"/>
              </a:rPr>
              <a:t> </a:t>
            </a:r>
            <a:r>
              <a:rPr dirty="0" sz="3050" spc="80">
                <a:latin typeface="Verdana"/>
                <a:cs typeface="Verdana"/>
              </a:rPr>
              <a:t>the</a:t>
            </a:r>
            <a:r>
              <a:rPr dirty="0" sz="3050" spc="-110">
                <a:latin typeface="Verdana"/>
                <a:cs typeface="Verdana"/>
              </a:rPr>
              <a:t> </a:t>
            </a:r>
            <a:r>
              <a:rPr dirty="0" sz="3050" spc="60">
                <a:latin typeface="Verdana"/>
                <a:cs typeface="Verdana"/>
              </a:rPr>
              <a:t>highest</a:t>
            </a:r>
            <a:r>
              <a:rPr dirty="0" sz="3050" spc="-95">
                <a:latin typeface="Verdana"/>
                <a:cs typeface="Verdana"/>
              </a:rPr>
              <a:t> </a:t>
            </a:r>
            <a:r>
              <a:rPr dirty="0" sz="3050" spc="-25">
                <a:latin typeface="Verdana"/>
                <a:cs typeface="Verdana"/>
              </a:rPr>
              <a:t>A2 </a:t>
            </a:r>
            <a:r>
              <a:rPr dirty="0" sz="3050" spc="90">
                <a:latin typeface="Verdana"/>
                <a:cs typeface="Verdana"/>
              </a:rPr>
              <a:t>Milk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50">
                <a:latin typeface="Verdana"/>
                <a:cs typeface="Verdana"/>
              </a:rPr>
              <a:t>market</a:t>
            </a:r>
            <a:r>
              <a:rPr dirty="0" sz="3050" spc="-19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revenue</a:t>
            </a:r>
            <a:r>
              <a:rPr dirty="0" sz="3050" spc="-20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share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65">
                <a:latin typeface="Verdana"/>
                <a:cs typeface="Verdana"/>
              </a:rPr>
              <a:t>in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2023.</a:t>
            </a:r>
            <a:endParaRPr sz="3050">
              <a:latin typeface="Verdana"/>
              <a:cs typeface="Verdana"/>
            </a:endParaRPr>
          </a:p>
          <a:p>
            <a:pPr algn="just" marL="346710" indent="-33401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46710" algn="l"/>
              </a:tabLst>
            </a:pPr>
            <a:r>
              <a:rPr dirty="0" sz="3050" spc="85">
                <a:latin typeface="Verdana"/>
                <a:cs typeface="Verdana"/>
              </a:rPr>
              <a:t>North</a:t>
            </a:r>
            <a:r>
              <a:rPr dirty="0" sz="3050" spc="-245">
                <a:latin typeface="Verdana"/>
                <a:cs typeface="Verdana"/>
              </a:rPr>
              <a:t> </a:t>
            </a:r>
            <a:r>
              <a:rPr dirty="0" sz="3050" spc="70">
                <a:latin typeface="Verdana"/>
                <a:cs typeface="Verdana"/>
              </a:rPr>
              <a:t>American</a:t>
            </a:r>
            <a:r>
              <a:rPr dirty="0" sz="3050" spc="-245">
                <a:latin typeface="Verdana"/>
                <a:cs typeface="Verdana"/>
              </a:rPr>
              <a:t> </a:t>
            </a:r>
            <a:r>
              <a:rPr dirty="0" sz="3050" spc="-45">
                <a:latin typeface="Verdana"/>
                <a:cs typeface="Verdana"/>
              </a:rPr>
              <a:t>A2</a:t>
            </a:r>
            <a:r>
              <a:rPr dirty="0" sz="3050" spc="-254">
                <a:latin typeface="Verdana"/>
                <a:cs typeface="Verdana"/>
              </a:rPr>
              <a:t> </a:t>
            </a:r>
            <a:r>
              <a:rPr dirty="0" sz="3050" spc="65">
                <a:latin typeface="Verdana"/>
                <a:cs typeface="Verdana"/>
              </a:rPr>
              <a:t>Milkwill</a:t>
            </a:r>
            <a:r>
              <a:rPr dirty="0" sz="3050" spc="-250">
                <a:latin typeface="Verdana"/>
                <a:cs typeface="Verdana"/>
              </a:rPr>
              <a:t> </a:t>
            </a:r>
            <a:r>
              <a:rPr dirty="0" sz="3050" spc="95">
                <a:latin typeface="Verdana"/>
                <a:cs typeface="Verdana"/>
              </a:rPr>
              <a:t>continue</a:t>
            </a:r>
            <a:r>
              <a:rPr dirty="0" sz="3050" spc="-254">
                <a:latin typeface="Verdana"/>
                <a:cs typeface="Verdana"/>
              </a:rPr>
              <a:t> </a:t>
            </a:r>
            <a:r>
              <a:rPr dirty="0" sz="3050" spc="60">
                <a:latin typeface="Verdana"/>
                <a:cs typeface="Verdana"/>
              </a:rPr>
              <a:t>to</a:t>
            </a:r>
            <a:r>
              <a:rPr dirty="0" sz="3050" spc="-250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lead,</a:t>
            </a:r>
            <a:endParaRPr sz="3050">
              <a:latin typeface="Verdana"/>
              <a:cs typeface="Verdana"/>
            </a:endParaRPr>
          </a:p>
          <a:p>
            <a:pPr algn="just" marL="346710">
              <a:lnSpc>
                <a:spcPct val="100000"/>
              </a:lnSpc>
              <a:spcBef>
                <a:spcPts val="635"/>
              </a:spcBef>
            </a:pPr>
            <a:r>
              <a:rPr dirty="0" sz="3050">
                <a:latin typeface="Verdana"/>
                <a:cs typeface="Verdana"/>
              </a:rPr>
              <a:t>whereas</a:t>
            </a:r>
            <a:r>
              <a:rPr dirty="0" sz="3050" spc="-200">
                <a:latin typeface="Verdana"/>
                <a:cs typeface="Verdana"/>
              </a:rPr>
              <a:t> </a:t>
            </a:r>
            <a:r>
              <a:rPr dirty="0" sz="3050" spc="80">
                <a:latin typeface="Verdana"/>
                <a:cs typeface="Verdana"/>
              </a:rPr>
              <a:t>the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-50">
                <a:latin typeface="Verdana"/>
                <a:cs typeface="Verdana"/>
              </a:rPr>
              <a:t>Asia-</a:t>
            </a:r>
            <a:r>
              <a:rPr dirty="0" sz="3050" spc="80">
                <a:latin typeface="Verdana"/>
                <a:cs typeface="Verdana"/>
              </a:rPr>
              <a:t>Pacific</a:t>
            </a:r>
            <a:r>
              <a:rPr dirty="0" sz="3050" spc="-204">
                <a:latin typeface="Verdana"/>
                <a:cs typeface="Verdana"/>
              </a:rPr>
              <a:t> </a:t>
            </a:r>
            <a:r>
              <a:rPr dirty="0" sz="3050" spc="-50">
                <a:latin typeface="Verdana"/>
                <a:cs typeface="Verdana"/>
              </a:rPr>
              <a:t>A2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90">
                <a:latin typeface="Verdana"/>
                <a:cs typeface="Verdana"/>
              </a:rPr>
              <a:t>Milk</a:t>
            </a:r>
            <a:r>
              <a:rPr dirty="0" sz="3050" spc="-190">
                <a:latin typeface="Verdana"/>
                <a:cs typeface="Verdana"/>
              </a:rPr>
              <a:t> </a:t>
            </a:r>
            <a:r>
              <a:rPr dirty="0" sz="3050" spc="50">
                <a:latin typeface="Verdana"/>
                <a:cs typeface="Verdana"/>
              </a:rPr>
              <a:t>market</a:t>
            </a:r>
            <a:r>
              <a:rPr dirty="0" sz="3050" spc="-210">
                <a:latin typeface="Verdana"/>
                <a:cs typeface="Verdana"/>
              </a:rPr>
              <a:t> </a:t>
            </a:r>
            <a:r>
              <a:rPr dirty="0" sz="3050" spc="-20">
                <a:latin typeface="Verdana"/>
                <a:cs typeface="Verdana"/>
              </a:rPr>
              <a:t>will</a:t>
            </a:r>
            <a:endParaRPr sz="3050">
              <a:latin typeface="Verdana"/>
              <a:cs typeface="Verdana"/>
            </a:endParaRPr>
          </a:p>
          <a:p>
            <a:pPr algn="just" marL="346710" marR="363855">
              <a:lnSpc>
                <a:spcPct val="117400"/>
              </a:lnSpc>
              <a:spcBef>
                <a:spcPts val="15"/>
              </a:spcBef>
            </a:pPr>
            <a:r>
              <a:rPr dirty="0" sz="3050">
                <a:latin typeface="Verdana"/>
                <a:cs typeface="Verdana"/>
              </a:rPr>
              <a:t>experience</a:t>
            </a:r>
            <a:r>
              <a:rPr dirty="0" sz="3050" spc="-100">
                <a:latin typeface="Verdana"/>
                <a:cs typeface="Verdana"/>
              </a:rPr>
              <a:t> </a:t>
            </a:r>
            <a:r>
              <a:rPr dirty="0" sz="3050" spc="80">
                <a:latin typeface="Verdana"/>
                <a:cs typeface="Verdana"/>
              </a:rPr>
              <a:t>the</a:t>
            </a:r>
            <a:r>
              <a:rPr dirty="0" sz="3050" spc="-130">
                <a:latin typeface="Verdana"/>
                <a:cs typeface="Verdana"/>
              </a:rPr>
              <a:t> </a:t>
            </a:r>
            <a:r>
              <a:rPr dirty="0" sz="3050" spc="75">
                <a:latin typeface="Verdana"/>
                <a:cs typeface="Verdana"/>
              </a:rPr>
              <a:t>most</a:t>
            </a:r>
            <a:r>
              <a:rPr dirty="0" sz="3050" spc="-12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substantial</a:t>
            </a:r>
            <a:r>
              <a:rPr dirty="0" sz="3050" spc="-110">
                <a:latin typeface="Verdana"/>
                <a:cs typeface="Verdana"/>
              </a:rPr>
              <a:t> </a:t>
            </a:r>
            <a:r>
              <a:rPr dirty="0" sz="3050" spc="105">
                <a:latin typeface="Verdana"/>
                <a:cs typeface="Verdana"/>
              </a:rPr>
              <a:t>growth</a:t>
            </a:r>
            <a:r>
              <a:rPr dirty="0" sz="3050" spc="-114">
                <a:latin typeface="Verdana"/>
                <a:cs typeface="Verdana"/>
              </a:rPr>
              <a:t> </a:t>
            </a:r>
            <a:r>
              <a:rPr dirty="0" sz="3050" spc="55">
                <a:latin typeface="Verdana"/>
                <a:cs typeface="Verdana"/>
              </a:rPr>
              <a:t>until </a:t>
            </a:r>
            <a:r>
              <a:rPr dirty="0" sz="3050" spc="-10">
                <a:latin typeface="Verdana"/>
                <a:cs typeface="Verdana"/>
              </a:rPr>
              <a:t>2030.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313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218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60" b="0">
                <a:latin typeface="Lato"/>
                <a:cs typeface="Lato"/>
              </a:rPr>
              <a:t> </a:t>
            </a:r>
            <a:r>
              <a:rPr dirty="0" u="sng" sz="4100" spc="42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http://tinyurl.com/336254f8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2024-02-19T14:35:21Z</dcterms:created>
  <dcterms:modified xsi:type="dcterms:W3CDTF">2024-02-19T14:35:21Z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